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387" r:id="rId2"/>
    <p:sldId id="614" r:id="rId3"/>
    <p:sldId id="784" r:id="rId4"/>
    <p:sldId id="523" r:id="rId5"/>
    <p:sldId id="785" r:id="rId6"/>
    <p:sldId id="991" r:id="rId7"/>
    <p:sldId id="978" r:id="rId8"/>
    <p:sldId id="788" r:id="rId9"/>
    <p:sldId id="290" r:id="rId10"/>
    <p:sldId id="790" r:id="rId11"/>
    <p:sldId id="793" r:id="rId12"/>
    <p:sldId id="794" r:id="rId13"/>
    <p:sldId id="789" r:id="rId14"/>
    <p:sldId id="798" r:id="rId15"/>
    <p:sldId id="799" r:id="rId16"/>
    <p:sldId id="800" r:id="rId17"/>
    <p:sldId id="801" r:id="rId18"/>
    <p:sldId id="802" r:id="rId19"/>
    <p:sldId id="362" r:id="rId20"/>
    <p:sldId id="816" r:id="rId21"/>
    <p:sldId id="820" r:id="rId22"/>
    <p:sldId id="828" r:id="rId23"/>
    <p:sldId id="829" r:id="rId24"/>
    <p:sldId id="830" r:id="rId25"/>
    <p:sldId id="831" r:id="rId26"/>
    <p:sldId id="832" r:id="rId27"/>
    <p:sldId id="833" r:id="rId28"/>
    <p:sldId id="834" r:id="rId29"/>
    <p:sldId id="840" r:id="rId30"/>
    <p:sldId id="841" r:id="rId31"/>
    <p:sldId id="822" r:id="rId32"/>
    <p:sldId id="835" r:id="rId33"/>
    <p:sldId id="837" r:id="rId34"/>
    <p:sldId id="838" r:id="rId35"/>
    <p:sldId id="987" r:id="rId36"/>
    <p:sldId id="842" r:id="rId37"/>
    <p:sldId id="814" r:id="rId38"/>
    <p:sldId id="986" r:id="rId39"/>
    <p:sldId id="844" r:id="rId40"/>
    <p:sldId id="848" r:id="rId41"/>
    <p:sldId id="850" r:id="rId42"/>
    <p:sldId id="851" r:id="rId43"/>
    <p:sldId id="856" r:id="rId44"/>
    <p:sldId id="853" r:id="rId45"/>
    <p:sldId id="855" r:id="rId46"/>
    <p:sldId id="989" r:id="rId47"/>
    <p:sldId id="98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04"/>
    <p:restoredTop sz="94664"/>
  </p:normalViewPr>
  <p:slideViewPr>
    <p:cSldViewPr snapToGrid="0" snapToObjects="1">
      <p:cViewPr varScale="1">
        <p:scale>
          <a:sx n="98" d="100"/>
          <a:sy n="98" d="100"/>
        </p:scale>
        <p:origin x="20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5FBD57F-0D33-A54A-B835-A88242EA4E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912F69-641D-864A-AA07-F0EAE88720B5}" type="slidenum">
              <a:rPr lang="en-US" altLang="en-US" sz="1300" smtClean="0"/>
              <a:pPr/>
              <a:t>9</a:t>
            </a:fld>
            <a:endParaRPr lang="en-US" altLang="en-US" sz="13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C52B934-72C7-534F-8FFB-703411CC1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7C1898F-25B6-184E-9A92-FA65581E2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3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9B43293-6FB6-0946-BF36-C5CF387CA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8FEE17-6D19-FF48-8907-B245E8B0EB19}" type="slidenum">
              <a:rPr lang="en-US" altLang="en-US" sz="1300" smtClean="0"/>
              <a:pPr/>
              <a:t>19</a:t>
            </a:fld>
            <a:endParaRPr lang="en-US" altLang="en-US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6E61002-043B-E74C-BF55-402D30CB43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EFE9A0B-9251-D24C-AA68-C6311A730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40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7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41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94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42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1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43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1841" y="1994640"/>
            <a:ext cx="1093216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Network: Addressing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19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8838-4EB1-3D49-AF4A-31069311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3686" cy="1325563"/>
          </a:xfrm>
        </p:spPr>
        <p:txBody>
          <a:bodyPr/>
          <a:lstStyle/>
          <a:p>
            <a:r>
              <a:rPr lang="en-US" dirty="0"/>
              <a:t>Grouping IP addresses by prefixes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D508B-1AB0-9241-8302-57314E0C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823"/>
          </a:xfrm>
        </p:spPr>
        <p:txBody>
          <a:bodyPr>
            <a:normAutofit/>
          </a:bodyPr>
          <a:lstStyle/>
          <a:p>
            <a:r>
              <a:rPr lang="en-US" dirty="0"/>
              <a:t>IP addresses can be grouped based on a </a:t>
            </a:r>
            <a:r>
              <a:rPr lang="en-US" dirty="0">
                <a:solidFill>
                  <a:srgbClr val="C00000"/>
                </a:solidFill>
              </a:rPr>
              <a:t>shared prefix of a specified length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Example: consider two IP addresses:</a:t>
            </a:r>
          </a:p>
          <a:p>
            <a:pPr lvl="1"/>
            <a:r>
              <a:rPr lang="en-US" dirty="0"/>
              <a:t>128.95.1.80 and 128.95.1.4</a:t>
            </a:r>
          </a:p>
          <a:p>
            <a:pPr lvl="1"/>
            <a:r>
              <a:rPr lang="en-US" dirty="0"/>
              <a:t>The addresses share a prefix of (bit) length 24: 128.95.1</a:t>
            </a:r>
          </a:p>
          <a:p>
            <a:pPr lvl="1"/>
            <a:r>
              <a:rPr lang="en-US" dirty="0"/>
              <a:t>The addresses have different suffixes of (bit) length 8</a:t>
            </a:r>
          </a:p>
          <a:p>
            <a:pPr lvl="1"/>
            <a:endParaRPr lang="en-US" dirty="0"/>
          </a:p>
          <a:p>
            <a:r>
              <a:rPr lang="en-US" dirty="0"/>
              <a:t>IP addresses: prefix corresponds to the </a:t>
            </a:r>
            <a:r>
              <a:rPr lang="en-US" dirty="0">
                <a:solidFill>
                  <a:srgbClr val="C00000"/>
                </a:solidFill>
              </a:rPr>
              <a:t>network component </a:t>
            </a:r>
            <a:r>
              <a:rPr lang="en-US" dirty="0"/>
              <a:t>and the suffix to an </a:t>
            </a:r>
            <a:r>
              <a:rPr lang="en-US" dirty="0">
                <a:solidFill>
                  <a:srgbClr val="C00000"/>
                </a:solidFill>
              </a:rPr>
              <a:t>endpoint (host) component</a:t>
            </a:r>
            <a:r>
              <a:rPr lang="en-US" dirty="0"/>
              <a:t> of the address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8838-4EB1-3D49-AF4A-31069311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7560" cy="1325563"/>
          </a:xfrm>
        </p:spPr>
        <p:txBody>
          <a:bodyPr/>
          <a:lstStyle/>
          <a:p>
            <a:r>
              <a:rPr lang="en-US" dirty="0"/>
              <a:t>IP addresses use </a:t>
            </a:r>
            <a:r>
              <a:rPr lang="en-US" dirty="0">
                <a:solidFill>
                  <a:srgbClr val="C00000"/>
                </a:solidFill>
              </a:rPr>
              <a:t>hierarchy </a:t>
            </a:r>
            <a:r>
              <a:rPr lang="en-US" dirty="0"/>
              <a:t>to scale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D508B-1AB0-9241-8302-57314E0C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8048899" cy="4806823"/>
          </a:xfrm>
        </p:spPr>
        <p:txBody>
          <a:bodyPr>
            <a:normAutofit fontScale="92500"/>
          </a:bodyPr>
          <a:lstStyle/>
          <a:p>
            <a:r>
              <a:rPr lang="en-US" dirty="0"/>
              <a:t>IP addresses of endpoint interfaces in a network (e.g., Rutgers Busch campus) </a:t>
            </a:r>
            <a:r>
              <a:rPr lang="en-US" dirty="0">
                <a:solidFill>
                  <a:srgbClr val="C00000"/>
                </a:solidFill>
              </a:rPr>
              <a:t>share a prefix </a:t>
            </a:r>
            <a:r>
              <a:rPr lang="en-US" dirty="0"/>
              <a:t>of some length</a:t>
            </a:r>
          </a:p>
          <a:p>
            <a:r>
              <a:rPr lang="en-US" dirty="0"/>
              <a:t>Each interface/endpoint has a </a:t>
            </a:r>
            <a:r>
              <a:rPr lang="en-US" dirty="0">
                <a:solidFill>
                  <a:srgbClr val="C00000"/>
                </a:solidFill>
              </a:rPr>
              <a:t>different suffix, </a:t>
            </a:r>
            <a:r>
              <a:rPr lang="en-US" dirty="0"/>
              <a:t>and hence a different 32-bit IP address</a:t>
            </a:r>
          </a:p>
          <a:p>
            <a:r>
              <a:rPr lang="en-US" dirty="0"/>
              <a:t>Using prefixes reduces the amount of information needed to forward packets over the Internet</a:t>
            </a:r>
          </a:p>
          <a:p>
            <a:r>
              <a:rPr lang="en-US" dirty="0"/>
              <a:t>IP prefixes are like </a:t>
            </a:r>
            <a:r>
              <a:rPr lang="en-US" dirty="0">
                <a:solidFill>
                  <a:srgbClr val="C00000"/>
                </a:solidFill>
              </a:rPr>
              <a:t>zip codes: </a:t>
            </a:r>
            <a:r>
              <a:rPr lang="en-US" dirty="0"/>
              <a:t>routers don’t need to store info for each endpoint, just each prefix</a:t>
            </a:r>
          </a:p>
          <a:p>
            <a:r>
              <a:rPr lang="en-US" dirty="0"/>
              <a:t>Prefixes also allow IP addresses to be </a:t>
            </a:r>
            <a:r>
              <a:rPr lang="en-US" dirty="0">
                <a:solidFill>
                  <a:srgbClr val="C00000"/>
                </a:solidFill>
              </a:rPr>
              <a:t>delegated </a:t>
            </a:r>
            <a:r>
              <a:rPr lang="en-US" dirty="0"/>
              <a:t>from one network to another (more on this later)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2F9A45C-8AEC-9742-AB23-FC96040A6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899" y="4049488"/>
            <a:ext cx="3169919" cy="23774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F615305-A941-BC4D-9B1F-7B7C7EE26564}"/>
              </a:ext>
            </a:extLst>
          </p:cNvPr>
          <p:cNvSpPr/>
          <p:nvPr/>
        </p:nvSpPr>
        <p:spPr>
          <a:xfrm>
            <a:off x="10465527" y="5355774"/>
            <a:ext cx="812075" cy="561703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building, outdoor, sky&#10;&#10;Description automatically generated">
            <a:extLst>
              <a:ext uri="{FF2B5EF4-FFF2-40B4-BE49-F238E27FC236}">
                <a16:creationId xmlns:a16="http://schemas.microsoft.com/office/drawing/2014/main" id="{7924B226-EC80-4D40-8DE9-64701C0F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859" y="1662486"/>
            <a:ext cx="3169919" cy="2367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3F13E2-6A05-6748-ADC3-D2EC5A213C10}"/>
              </a:ext>
            </a:extLst>
          </p:cNvPr>
          <p:cNvSpPr txBox="1"/>
          <p:nvPr/>
        </p:nvSpPr>
        <p:spPr>
          <a:xfrm>
            <a:off x="11353801" y="1710282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NJ</a:t>
            </a:r>
          </a:p>
        </p:txBody>
      </p:sp>
    </p:spTree>
    <p:extLst>
      <p:ext uri="{BB962C8B-B14F-4D97-AF65-F5344CB8AC3E}">
        <p14:creationId xmlns:p14="http://schemas.microsoft.com/office/powerpoint/2010/main" val="408470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8838-4EB1-3D49-AF4A-31069311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7560" cy="1325563"/>
          </a:xfrm>
        </p:spPr>
        <p:txBody>
          <a:bodyPr/>
          <a:lstStyle/>
          <a:p>
            <a:r>
              <a:rPr lang="en-US" dirty="0"/>
              <a:t>IP addresses use </a:t>
            </a:r>
            <a:r>
              <a:rPr lang="en-US" dirty="0">
                <a:solidFill>
                  <a:srgbClr val="C00000"/>
                </a:solidFill>
              </a:rPr>
              <a:t>hierarchy </a:t>
            </a:r>
            <a:r>
              <a:rPr lang="en-US" dirty="0"/>
              <a:t>to scale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D508B-1AB0-9241-8302-57314E0C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8048899" cy="4806823"/>
          </a:xfrm>
        </p:spPr>
        <p:txBody>
          <a:bodyPr>
            <a:normAutofit/>
          </a:bodyPr>
          <a:lstStyle/>
          <a:p>
            <a:r>
              <a:rPr lang="en-US" dirty="0"/>
              <a:t>Postal envelopes should show clearly delineated zip codes.</a:t>
            </a:r>
          </a:p>
          <a:p>
            <a:r>
              <a:rPr lang="en-US" dirty="0"/>
              <a:t>Q: How to identify the prefix from a 32-bit IP address?</a:t>
            </a:r>
          </a:p>
          <a:p>
            <a:pPr lvl="1"/>
            <a:r>
              <a:rPr lang="en-US" dirty="0"/>
              <a:t>Two methods:</a:t>
            </a:r>
          </a:p>
          <a:p>
            <a:r>
              <a:rPr lang="en-US" dirty="0"/>
              <a:t>Old: Classful addressing. IP address itself is formatted to denote the IP prefix</a:t>
            </a:r>
          </a:p>
          <a:p>
            <a:r>
              <a:rPr lang="en-US" dirty="0"/>
              <a:t>New: Classless addressing (also called classless inter-domain routing, or </a:t>
            </a:r>
            <a:r>
              <a:rPr lang="en-US" dirty="0">
                <a:solidFill>
                  <a:srgbClr val="C00000"/>
                </a:solidFill>
              </a:rPr>
              <a:t>CIDR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Each router independently identifies prefix from IP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2F9A45C-8AEC-9742-AB23-FC96040A6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899" y="4049488"/>
            <a:ext cx="3169919" cy="23774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F615305-A941-BC4D-9B1F-7B7C7EE26564}"/>
              </a:ext>
            </a:extLst>
          </p:cNvPr>
          <p:cNvSpPr/>
          <p:nvPr/>
        </p:nvSpPr>
        <p:spPr>
          <a:xfrm>
            <a:off x="10465527" y="5355774"/>
            <a:ext cx="812075" cy="561703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building, outdoor, sky&#10;&#10;Description automatically generated">
            <a:extLst>
              <a:ext uri="{FF2B5EF4-FFF2-40B4-BE49-F238E27FC236}">
                <a16:creationId xmlns:a16="http://schemas.microsoft.com/office/drawing/2014/main" id="{7924B226-EC80-4D40-8DE9-64701C0F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859" y="1662486"/>
            <a:ext cx="3169919" cy="2367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3F13E2-6A05-6748-ADC3-D2EC5A213C10}"/>
              </a:ext>
            </a:extLst>
          </p:cNvPr>
          <p:cNvSpPr txBox="1"/>
          <p:nvPr/>
        </p:nvSpPr>
        <p:spPr>
          <a:xfrm>
            <a:off x="11353801" y="1710282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NJ</a:t>
            </a:r>
          </a:p>
        </p:txBody>
      </p:sp>
    </p:spTree>
    <p:extLst>
      <p:ext uri="{BB962C8B-B14F-4D97-AF65-F5344CB8AC3E}">
        <p14:creationId xmlns:p14="http://schemas.microsoft.com/office/powerpoint/2010/main" val="11029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D1E66-22CE-0F4D-85FA-2BFF9180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Classless IPv4 addressing (CIDR)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C52D8-6A69-7B47-A60F-BD4033711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84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1A04-E1AB-7F45-8A2D-E1A80E35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Classless IPv4 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76AC2-52CB-D74B-BA54-03289B504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classless inter-domain routing (CIDR)</a:t>
            </a:r>
          </a:p>
          <a:p>
            <a:r>
              <a:rPr lang="en-US" dirty="0"/>
              <a:t>Key idea: Network component of the address (</a:t>
            </a:r>
            <a:r>
              <a:rPr lang="en-US" dirty="0" err="1"/>
              <a:t>ie</a:t>
            </a:r>
            <a:r>
              <a:rPr lang="en-US" dirty="0"/>
              <a:t>: prefix) can have </a:t>
            </a:r>
            <a:r>
              <a:rPr lang="en-US" dirty="0">
                <a:solidFill>
                  <a:srgbClr val="C00000"/>
                </a:solidFill>
              </a:rPr>
              <a:t>any length </a:t>
            </a:r>
            <a:r>
              <a:rPr lang="en-US" dirty="0"/>
              <a:t>(usually from 8—32)</a:t>
            </a:r>
          </a:p>
          <a:p>
            <a:r>
              <a:rPr lang="en-US" dirty="0"/>
              <a:t>Address format: </a:t>
            </a:r>
            <a:r>
              <a:rPr lang="en-US" dirty="0" err="1">
                <a:solidFill>
                  <a:srgbClr val="C00000"/>
                </a:solidFill>
              </a:rPr>
              <a:t>a.b.c.d</a:t>
            </a:r>
            <a:r>
              <a:rPr lang="en-US" dirty="0">
                <a:solidFill>
                  <a:srgbClr val="C00000"/>
                </a:solidFill>
              </a:rPr>
              <a:t>/x</a:t>
            </a:r>
            <a:r>
              <a:rPr lang="en-US" dirty="0"/>
              <a:t>, where x is the prefix length</a:t>
            </a:r>
          </a:p>
          <a:p>
            <a:pPr lvl="1"/>
            <a:r>
              <a:rPr lang="en-US" dirty="0"/>
              <a:t>Customary to use 0s for all suffix bits</a:t>
            </a:r>
          </a:p>
          <a:p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33237B7-5664-6E46-AA4D-39DDFFF253CE}"/>
              </a:ext>
            </a:extLst>
          </p:cNvPr>
          <p:cNvGrpSpPr>
            <a:grpSpLocks/>
          </p:cNvGrpSpPr>
          <p:nvPr/>
        </p:nvGrpSpPr>
        <p:grpSpPr bwMode="auto">
          <a:xfrm>
            <a:off x="2921863" y="5005296"/>
            <a:ext cx="6116637" cy="1606550"/>
            <a:chOff x="1339" y="914"/>
            <a:chExt cx="3853" cy="1012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C9A199E0-03B1-154C-8BAA-C32B97C21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" y="1262"/>
              <a:ext cx="38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Arial" panose="020B0604020202020204" pitchFamily="34" charset="0"/>
                </a:rPr>
                <a:t>11001000  00010111  0001000</a:t>
              </a:r>
              <a:r>
                <a:rPr lang="en-US" altLang="en-US" sz="2400" dirty="0">
                  <a:latin typeface="Arial" panose="020B0604020202020204" pitchFamily="34" charset="0"/>
                </a:rPr>
                <a:t>0  00000000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B0316262-B477-2D41-9E81-2DDDF73FC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922"/>
              <a:ext cx="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part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543B31D7-9E91-1D4F-8197-E241BFF6D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1" y="914"/>
              <a:ext cx="39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host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part</a:t>
              </a:r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62E92BE8-F522-B347-A800-0DF4E0F4A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0" y="1121"/>
              <a:ext cx="1021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886B22D8-7CBF-3A4C-AB17-4038DB05BD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8" y="1118"/>
              <a:ext cx="924" cy="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232E658B-8F16-1E4D-819A-84D5917E3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55" y="1123"/>
              <a:ext cx="436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B8119EFD-18D7-EE4A-B2C4-0ECB0C484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8" y="1121"/>
              <a:ext cx="3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F66CCF35-C4E2-644E-BB19-EF4301AD2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" y="1635"/>
              <a:ext cx="14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5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E7EC-5678-E74A-AC8A-7B8BD39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CIDR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1575-640B-5E41-9870-BEB96EAD6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31034" cy="4797244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An ISP can obtain a block of addresses and partition this further to its customers</a:t>
            </a:r>
          </a:p>
          <a:p>
            <a:r>
              <a:rPr lang="en-US" altLang="en-US" sz="3200" dirty="0"/>
              <a:t>Say an ISP has 200.8.0.0/16 address (65K addresses). </a:t>
            </a:r>
          </a:p>
          <a:p>
            <a:r>
              <a:rPr lang="en-US" altLang="en-US" sz="3200" dirty="0"/>
              <a:t>The ISP has customer who needs only 64 addresses starting from 200.8.4.128</a:t>
            </a:r>
          </a:p>
          <a:p>
            <a:r>
              <a:rPr lang="en-US" altLang="en-US" sz="3200" dirty="0"/>
              <a:t>Then that block can be specified as 200.8.4.128/</a:t>
            </a:r>
            <a:r>
              <a:rPr lang="en-US" altLang="en-US" sz="3200" dirty="0">
                <a:solidFill>
                  <a:srgbClr val="C00000"/>
                </a:solidFill>
              </a:rPr>
              <a:t>26</a:t>
            </a:r>
          </a:p>
          <a:p>
            <a:r>
              <a:rPr lang="en-US" altLang="en-US" sz="3200" dirty="0"/>
              <a:t>200.8.4.128/26 is “inside” 200.8.0.0/16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D7E45D-D966-3744-9460-EA67B476E152}"/>
              </a:ext>
            </a:extLst>
          </p:cNvPr>
          <p:cNvSpPr/>
          <p:nvPr/>
        </p:nvSpPr>
        <p:spPr>
          <a:xfrm>
            <a:off x="8712926" y="2573383"/>
            <a:ext cx="3187337" cy="757645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4C4C3-40B9-6D41-842F-D64E697E88B4}"/>
              </a:ext>
            </a:extLst>
          </p:cNvPr>
          <p:cNvSpPr/>
          <p:nvPr/>
        </p:nvSpPr>
        <p:spPr>
          <a:xfrm>
            <a:off x="9966960" y="2573383"/>
            <a:ext cx="339634" cy="757645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00053-2B70-1B47-B3C0-7503644D4006}"/>
              </a:ext>
            </a:extLst>
          </p:cNvPr>
          <p:cNvSpPr txBox="1"/>
          <p:nvPr/>
        </p:nvSpPr>
        <p:spPr>
          <a:xfrm>
            <a:off x="9294225" y="1931980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200.8.0.0/16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011276-49E8-A04F-AF2A-D9F4E9C2117A}"/>
              </a:ext>
            </a:extLst>
          </p:cNvPr>
          <p:cNvCxnSpPr>
            <a:cxnSpLocks/>
          </p:cNvCxnSpPr>
          <p:nvPr/>
        </p:nvCxnSpPr>
        <p:spPr>
          <a:xfrm>
            <a:off x="11168745" y="2132035"/>
            <a:ext cx="770709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213661-20FD-E34F-A9DF-7A5BD2E33E7B}"/>
              </a:ext>
            </a:extLst>
          </p:cNvPr>
          <p:cNvCxnSpPr>
            <a:cxnSpLocks/>
          </p:cNvCxnSpPr>
          <p:nvPr/>
        </p:nvCxnSpPr>
        <p:spPr>
          <a:xfrm flipH="1" flipV="1">
            <a:off x="8569235" y="2121761"/>
            <a:ext cx="1005839" cy="1027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289DA8A-E299-CE4A-A6D8-10FA4DA0FDC8}"/>
              </a:ext>
            </a:extLst>
          </p:cNvPr>
          <p:cNvSpPr txBox="1"/>
          <p:nvPr/>
        </p:nvSpPr>
        <p:spPr>
          <a:xfrm>
            <a:off x="10191205" y="4264370"/>
            <a:ext cx="2000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200.8.4.128/26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2916C9-5DE4-0445-98E9-A09E7B87ED23}"/>
              </a:ext>
            </a:extLst>
          </p:cNvPr>
          <p:cNvCxnSpPr>
            <a:cxnSpLocks/>
          </p:cNvCxnSpPr>
          <p:nvPr/>
        </p:nvCxnSpPr>
        <p:spPr>
          <a:xfrm flipH="1" flipV="1">
            <a:off x="10241279" y="3459224"/>
            <a:ext cx="1280161" cy="76502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D0F3F3-2107-594C-A8AA-0C5276F89662}"/>
              </a:ext>
            </a:extLst>
          </p:cNvPr>
          <p:cNvCxnSpPr/>
          <p:nvPr/>
        </p:nvCxnSpPr>
        <p:spPr>
          <a:xfrm>
            <a:off x="8765178" y="2599031"/>
            <a:ext cx="0" cy="7063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C56CAB-00C6-E944-B88F-2126ADBAD34B}"/>
              </a:ext>
            </a:extLst>
          </p:cNvPr>
          <p:cNvCxnSpPr/>
          <p:nvPr/>
        </p:nvCxnSpPr>
        <p:spPr>
          <a:xfrm>
            <a:off x="8813074" y="2620801"/>
            <a:ext cx="0" cy="7063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45518C-F35F-3E44-B9D0-A1D300183AAD}"/>
              </a:ext>
            </a:extLst>
          </p:cNvPr>
          <p:cNvCxnSpPr/>
          <p:nvPr/>
        </p:nvCxnSpPr>
        <p:spPr>
          <a:xfrm>
            <a:off x="9348651" y="2599031"/>
            <a:ext cx="0" cy="7063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0FC3A64-4249-A249-AE77-A5720B3CAD58}"/>
              </a:ext>
            </a:extLst>
          </p:cNvPr>
          <p:cNvSpPr txBox="1"/>
          <p:nvPr/>
        </p:nvSpPr>
        <p:spPr>
          <a:xfrm>
            <a:off x="8709659" y="3742441"/>
            <a:ext cx="139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200.8.0.0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761997-940A-454E-B85E-11F6BCD21164}"/>
              </a:ext>
            </a:extLst>
          </p:cNvPr>
          <p:cNvSpPr txBox="1"/>
          <p:nvPr/>
        </p:nvSpPr>
        <p:spPr>
          <a:xfrm>
            <a:off x="8709659" y="4142551"/>
            <a:ext cx="139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200.8.0.1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AD66F4-5FF1-7643-928E-9D9854E5EA0B}"/>
              </a:ext>
            </a:extLst>
          </p:cNvPr>
          <p:cNvSpPr txBox="1"/>
          <p:nvPr/>
        </p:nvSpPr>
        <p:spPr>
          <a:xfrm>
            <a:off x="8709659" y="5018933"/>
            <a:ext cx="139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200.8.1.0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7CA70C-7F5C-074B-B705-48A9A7256E79}"/>
              </a:ext>
            </a:extLst>
          </p:cNvPr>
          <p:cNvSpPr txBox="1"/>
          <p:nvPr/>
        </p:nvSpPr>
        <p:spPr>
          <a:xfrm>
            <a:off x="8709659" y="4580742"/>
            <a:ext cx="139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08A371-5968-8147-8851-C798F1CB5879}"/>
              </a:ext>
            </a:extLst>
          </p:cNvPr>
          <p:cNvSpPr txBox="1"/>
          <p:nvPr/>
        </p:nvSpPr>
        <p:spPr>
          <a:xfrm>
            <a:off x="8709659" y="5363120"/>
            <a:ext cx="139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200.8.1.1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1BF5B3-84FD-7846-B968-1BAB3D13E231}"/>
              </a:ext>
            </a:extLst>
          </p:cNvPr>
          <p:cNvSpPr txBox="1"/>
          <p:nvPr/>
        </p:nvSpPr>
        <p:spPr>
          <a:xfrm>
            <a:off x="8722722" y="5707307"/>
            <a:ext cx="139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824B90-4226-DB44-852F-2B20B1783CFC}"/>
              </a:ext>
            </a:extLst>
          </p:cNvPr>
          <p:cNvSpPr txBox="1"/>
          <p:nvPr/>
        </p:nvSpPr>
        <p:spPr>
          <a:xfrm>
            <a:off x="8735785" y="6195626"/>
            <a:ext cx="1832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200.8.255.255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6B350B-3BE8-454F-81F3-ADC91035FD10}"/>
              </a:ext>
            </a:extLst>
          </p:cNvPr>
          <p:cNvCxnSpPr/>
          <p:nvPr/>
        </p:nvCxnSpPr>
        <p:spPr>
          <a:xfrm>
            <a:off x="9396548" y="2599031"/>
            <a:ext cx="0" cy="7063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45C4F0-FD59-ED49-B6B9-CEA86B265D5A}"/>
              </a:ext>
            </a:extLst>
          </p:cNvPr>
          <p:cNvCxnSpPr/>
          <p:nvPr/>
        </p:nvCxnSpPr>
        <p:spPr>
          <a:xfrm>
            <a:off x="11834948" y="2573383"/>
            <a:ext cx="0" cy="7063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363DA58-12A7-4B17-ACB1-1F77E1E96885}"/>
              </a:ext>
            </a:extLst>
          </p:cNvPr>
          <p:cNvSpPr txBox="1"/>
          <p:nvPr/>
        </p:nvSpPr>
        <p:spPr>
          <a:xfrm>
            <a:off x="3113315" y="311451"/>
            <a:ext cx="9078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www.internetsociety.org</a:t>
            </a:r>
            <a:r>
              <a:rPr lang="en-US" dirty="0">
                <a:latin typeface="Helvetica" pitchFamily="2" charset="0"/>
              </a:rPr>
              <a:t>/resources/deploy360/2015/short-guide-</a:t>
            </a:r>
            <a:r>
              <a:rPr lang="en-US" dirty="0" err="1">
                <a:latin typeface="Helvetica" pitchFamily="2" charset="0"/>
              </a:rPr>
              <a:t>ip</a:t>
            </a:r>
            <a:r>
              <a:rPr lang="en-US" dirty="0">
                <a:latin typeface="Helvetica" pitchFamily="2" charset="0"/>
              </a:rPr>
              <a:t>-addressing/</a:t>
            </a:r>
          </a:p>
        </p:txBody>
      </p:sp>
    </p:spTree>
    <p:extLst>
      <p:ext uri="{BB962C8B-B14F-4D97-AF65-F5344CB8AC3E}">
        <p14:creationId xmlns:p14="http://schemas.microsoft.com/office/powerpoint/2010/main" val="415211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3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41F9E-3BCE-9643-A264-9F86C477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Netmask </a:t>
            </a:r>
            <a:r>
              <a:rPr lang="en-US" dirty="0"/>
              <a:t>(or subnet mask)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9DC0-F2B1-7E4C-A55D-423F3DB0C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alternative to denote the IP prefix length of an organization</a:t>
            </a:r>
          </a:p>
          <a:p>
            <a:r>
              <a:rPr lang="en-US" dirty="0"/>
              <a:t>32 bits: </a:t>
            </a:r>
            <a:r>
              <a:rPr lang="en-US" dirty="0">
                <a:solidFill>
                  <a:srgbClr val="C00000"/>
                </a:solidFill>
              </a:rPr>
              <a:t>a 1-bit denotes a prefix bit position</a:t>
            </a:r>
            <a:r>
              <a:rPr lang="en-US" dirty="0"/>
              <a:t>. 0 denotes host bit.</a:t>
            </a:r>
          </a:p>
          <a:p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2665017-DCB1-A949-AE14-755730F20BBA}"/>
              </a:ext>
            </a:extLst>
          </p:cNvPr>
          <p:cNvGrpSpPr>
            <a:grpSpLocks/>
          </p:cNvGrpSpPr>
          <p:nvPr/>
        </p:nvGrpSpPr>
        <p:grpSpPr bwMode="auto">
          <a:xfrm>
            <a:off x="2817360" y="3198019"/>
            <a:ext cx="6116637" cy="1606550"/>
            <a:chOff x="1339" y="914"/>
            <a:chExt cx="3853" cy="1012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FB22F253-58B5-F845-91F7-066307DEC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" y="1262"/>
              <a:ext cx="38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Arial" panose="020B0604020202020204" pitchFamily="34" charset="0"/>
                </a:rPr>
                <a:t>11001000  00010111  0001000</a:t>
              </a:r>
              <a:r>
                <a:rPr lang="en-US" altLang="en-US" sz="2400" dirty="0">
                  <a:latin typeface="Arial" panose="020B0604020202020204" pitchFamily="34" charset="0"/>
                </a:rPr>
                <a:t>0  00000000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76308F4A-F254-2641-9624-8233B321A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922"/>
              <a:ext cx="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part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42499EA0-C1E0-AB4D-9EE6-1AF6C1BD1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1" y="914"/>
              <a:ext cx="39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host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part</a:t>
              </a:r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30509F5F-A415-3C40-9562-7A1C5BB66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0" y="1121"/>
              <a:ext cx="1021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C6D5E550-7CC5-B449-BD01-5C9955175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8" y="1118"/>
              <a:ext cx="924" cy="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9DEEB55D-C324-7A47-A437-602AF4DF9E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55" y="1123"/>
              <a:ext cx="436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F3CBF41-2A89-194F-8F60-198383A43C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8" y="1121"/>
              <a:ext cx="3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34E65F5A-C60C-EA4A-917A-C05B99C60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" y="1635"/>
              <a:ext cx="14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14" name="Text Box 5">
            <a:extLst>
              <a:ext uri="{FF2B5EF4-FFF2-40B4-BE49-F238E27FC236}">
                <a16:creationId xmlns:a16="http://schemas.microsoft.com/office/drawing/2014/main" id="{6D1320A1-059F-B94F-BEE8-60C3B1338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5772" y="5518151"/>
            <a:ext cx="60664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11111111   11111111  1111111</a:t>
            </a:r>
            <a:r>
              <a:rPr lang="en-US" altLang="en-US" sz="2400" dirty="0">
                <a:latin typeface="Arial" panose="020B0604020202020204" pitchFamily="34" charset="0"/>
              </a:rPr>
              <a:t>0    00000000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D31BD1AB-1CA2-944A-988F-3BC97CBA3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815" y="4918264"/>
            <a:ext cx="14668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network part of mask 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146C2403-76DC-1743-B7E4-3259B0058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838" y="4974323"/>
            <a:ext cx="16170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host part of mask</a:t>
            </a: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A9AE91CA-2FAF-D24B-A040-455195DAD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4360" y="5294314"/>
            <a:ext cx="1277984" cy="635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69DEFA08-764F-4341-9F0D-1B64A711C9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25309" y="5289551"/>
            <a:ext cx="1466850" cy="1111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13B087A-70B1-0B49-965C-461034015D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40865" y="5300662"/>
            <a:ext cx="457995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F49A39A2-569A-2940-AD3E-4B3122C4C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45034" y="5294312"/>
            <a:ext cx="525462" cy="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A02EB260-524D-E145-8F61-C87693204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517" y="6176171"/>
            <a:ext cx="3539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Netmask: 255.255.254.0</a:t>
            </a:r>
            <a:endParaRPr lang="en-US" altLang="en-US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58E78-35EE-B14F-8FBC-91931E80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addresses from same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01073-82E9-EB4E-8ACC-78449D023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8684"/>
          </a:xfrm>
        </p:spPr>
        <p:txBody>
          <a:bodyPr/>
          <a:lstStyle/>
          <a:p>
            <a:r>
              <a:rPr lang="en-US" dirty="0"/>
              <a:t>Given IP addresses A and B, and netmask M.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1. Compute logical AND (A &amp; M).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2. Compute logical AND (B &amp; M).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3. If (A &amp; M) == (B &amp; M) then A and B are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    on the same network.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dirty="0"/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dirty="0"/>
              <a:t>Ex: A = </a:t>
            </a:r>
            <a:r>
              <a:rPr lang="en-US" altLang="en-US" dirty="0">
                <a:latin typeface="Arial" panose="020B0604020202020204" pitchFamily="34" charset="0"/>
              </a:rPr>
              <a:t>165.230.82.52, B = 165.230.24.93, M = 255.255.128.0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dirty="0"/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dirty="0"/>
              <a:t>A and B are in the same network according to the netmask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dirty="0"/>
              <a:t>A &amp; M == B &amp; M == 165.230.0.0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91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9EEE1-E8DA-4048-A284-E28BB8E1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your own IP address(es)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EAFE0-B7D4-5D4E-B8DA-1DA9E1276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old way (still works today on Mac and Linux):</a:t>
            </a:r>
          </a:p>
          <a:p>
            <a:pPr lvl="1"/>
            <a:r>
              <a:rPr lang="en-US" dirty="0">
                <a:latin typeface="Courier" pitchFamily="2" charset="0"/>
              </a:rPr>
              <a:t>ifconfig –a</a:t>
            </a:r>
          </a:p>
          <a:p>
            <a:endParaRPr lang="en-US" dirty="0"/>
          </a:p>
          <a:p>
            <a:r>
              <a:rPr lang="en-US" dirty="0"/>
              <a:t>The new way using “iproute2” tools on Linux:</a:t>
            </a:r>
          </a:p>
          <a:p>
            <a:pPr lvl="1"/>
            <a:r>
              <a:rPr lang="en-US" dirty="0" err="1">
                <a:latin typeface="Courier" pitchFamily="2" charset="0"/>
              </a:rPr>
              <a:t>ip</a:t>
            </a:r>
            <a:r>
              <a:rPr lang="en-US" dirty="0">
                <a:latin typeface="Courier" pitchFamily="2" charset="0"/>
              </a:rPr>
              <a:t> link</a:t>
            </a:r>
          </a:p>
          <a:p>
            <a:pPr lvl="1"/>
            <a:r>
              <a:rPr lang="en-US" dirty="0" err="1">
                <a:latin typeface="Courier" pitchFamily="2" charset="0"/>
              </a:rPr>
              <a:t>ip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addr</a:t>
            </a:r>
            <a:endParaRPr lang="en-US" dirty="0">
              <a:latin typeface="Courier" pitchFamily="2" charset="0"/>
            </a:endParaRPr>
          </a:p>
          <a:p>
            <a:pPr lvl="1"/>
            <a:endParaRPr lang="en-US" dirty="0">
              <a:latin typeface="Courier" pitchFamily="2" charset="0"/>
            </a:endParaRPr>
          </a:p>
          <a:p>
            <a:r>
              <a:rPr lang="en-US" dirty="0"/>
              <a:t>What else do you see in these outputs?</a:t>
            </a:r>
          </a:p>
        </p:txBody>
      </p:sp>
    </p:spTree>
    <p:extLst>
      <p:ext uri="{BB962C8B-B14F-4D97-AF65-F5344CB8AC3E}">
        <p14:creationId xmlns:p14="http://schemas.microsoft.com/office/powerpoint/2010/main" val="1576864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364B7183-3E74-0B49-9B84-1993090F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4EE4FC-C95C-8C42-BFE5-780F28BAAEA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2773" name="Rectangle 7">
            <a:extLst>
              <a:ext uri="{FF2B5EF4-FFF2-40B4-BE49-F238E27FC236}">
                <a16:creationId xmlns:a16="http://schemas.microsoft.com/office/drawing/2014/main" id="{94996E78-1359-DE49-9EB2-5F7C02483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350" y="1498600"/>
            <a:ext cx="1460500" cy="438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775" name="Text Box 9">
            <a:extLst>
              <a:ext uri="{FF2B5EF4-FFF2-40B4-BE49-F238E27FC236}">
                <a16:creationId xmlns:a16="http://schemas.microsoft.com/office/drawing/2014/main" id="{676A04DB-6428-5F4C-86CA-E93B67ACA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5" y="4183064"/>
            <a:ext cx="2220459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Access routers</a:t>
            </a:r>
          </a:p>
        </p:txBody>
      </p:sp>
      <p:sp>
        <p:nvSpPr>
          <p:cNvPr id="32776" name="Text Box 10">
            <a:extLst>
              <a:ext uri="{FF2B5EF4-FFF2-40B4-BE49-F238E27FC236}">
                <a16:creationId xmlns:a16="http://schemas.microsoft.com/office/drawing/2014/main" id="{C087BEC6-B588-CE47-BC81-6CE9569C5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124" y="5638801"/>
            <a:ext cx="1742765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Core router</a:t>
            </a:r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31358966-0DBA-4C4C-AC21-9A0E8D14E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637" y="5953887"/>
            <a:ext cx="4273907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Data center top-of-rack switch</a:t>
            </a:r>
          </a:p>
        </p:txBody>
      </p:sp>
      <p:pic>
        <p:nvPicPr>
          <p:cNvPr id="3" name="Picture 2" descr="A close up of electronics&#10;&#10;Description automatically generated">
            <a:extLst>
              <a:ext uri="{FF2B5EF4-FFF2-40B4-BE49-F238E27FC236}">
                <a16:creationId xmlns:a16="http://schemas.microsoft.com/office/drawing/2014/main" id="{B95EE1C5-3D68-5541-B78D-5317A9C2D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839" y="2674936"/>
            <a:ext cx="1921565" cy="1275361"/>
          </a:xfrm>
          <a:prstGeom prst="rect">
            <a:avLst/>
          </a:prstGeom>
        </p:spPr>
      </p:pic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5BE77F6C-C108-9E4E-A0E7-CD49D1549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595" y="1779998"/>
            <a:ext cx="2860505" cy="3818704"/>
          </a:xfrm>
          <a:prstGeom prst="rect">
            <a:avLst/>
          </a:prstGeom>
        </p:spPr>
      </p:pic>
      <p:pic>
        <p:nvPicPr>
          <p:cNvPr id="7" name="Picture 6" descr="A picture containing living, indoor, room, shelf&#10;&#10;Description automatically generated">
            <a:extLst>
              <a:ext uri="{FF2B5EF4-FFF2-40B4-BE49-F238E27FC236}">
                <a16:creationId xmlns:a16="http://schemas.microsoft.com/office/drawing/2014/main" id="{B201F28B-EE11-8749-8592-F59D78FB7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441" y="1611252"/>
            <a:ext cx="2658300" cy="39874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8D4EF6-B817-984C-B12D-0197925AB62F}"/>
              </a:ext>
            </a:extLst>
          </p:cNvPr>
          <p:cNvCxnSpPr>
            <a:cxnSpLocks/>
          </p:cNvCxnSpPr>
          <p:nvPr/>
        </p:nvCxnSpPr>
        <p:spPr>
          <a:xfrm flipV="1">
            <a:off x="8039595" y="2049137"/>
            <a:ext cx="950169" cy="3904750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D79F268A-DA9B-F649-9EC7-F29B065F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Next we’ll talk about routers</a:t>
            </a:r>
            <a:endParaRPr lang="en-US" dirty="0"/>
          </a:p>
        </p:txBody>
      </p:sp>
      <p:pic>
        <p:nvPicPr>
          <p:cNvPr id="12" name="Picture 19" descr="Router Clip Art">
            <a:extLst>
              <a:ext uri="{FF2B5EF4-FFF2-40B4-BE49-F238E27FC236}">
                <a16:creationId xmlns:a16="http://schemas.microsoft.com/office/drawing/2014/main" id="{42F3A21B-9526-3745-8310-3E803CCF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7" y="5411470"/>
            <a:ext cx="1540058" cy="11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D5E37A-B51B-D045-A820-79434A8153EB}"/>
              </a:ext>
            </a:extLst>
          </p:cNvPr>
          <p:cNvCxnSpPr/>
          <p:nvPr/>
        </p:nvCxnSpPr>
        <p:spPr>
          <a:xfrm flipV="1">
            <a:off x="838200" y="3689350"/>
            <a:ext cx="659130" cy="171704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9AFDD3-5FC5-C64D-A071-6831F6A376EB}"/>
              </a:ext>
            </a:extLst>
          </p:cNvPr>
          <p:cNvCxnSpPr>
            <a:cxnSpLocks/>
          </p:cNvCxnSpPr>
          <p:nvPr/>
        </p:nvCxnSpPr>
        <p:spPr>
          <a:xfrm>
            <a:off x="1912839" y="6473841"/>
            <a:ext cx="2762098" cy="1903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  <p:bldP spid="327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A860-6EC4-C243-AD9F-28326203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Network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7A6BCC61-2C8E-E347-99BF-C4E715401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3675" y="2834888"/>
            <a:ext cx="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6F961-158E-3E48-BDD7-8E5671B5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49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Application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E2840-4271-F149-9102-2492F855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777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Transport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DD137B-DE60-0F48-BBD8-BFCAD61D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905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Network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E0B8930-93C7-DE4F-85D7-4AD7B77E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033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Host-to-Net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5C7AD7A0-648E-AC45-AA0B-CE416DACEDF6}"/>
              </a:ext>
            </a:extLst>
          </p:cNvPr>
          <p:cNvGrpSpPr>
            <a:grpSpLocks/>
          </p:cNvGrpSpPr>
          <p:nvPr/>
        </p:nvGrpSpPr>
        <p:grpSpPr bwMode="auto">
          <a:xfrm>
            <a:off x="4370945" y="2456669"/>
            <a:ext cx="3876675" cy="2876551"/>
            <a:chOff x="1695" y="1256"/>
            <a:chExt cx="2442" cy="1812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F9F439AE-CFC1-AD49-80B7-9C4F5D6F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E442ED24-2045-2C43-B296-305C8CB0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F1984004-451B-1448-AAA2-F3DC87D16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1294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FTP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DAF1F1B6-1E27-5C4E-BCEE-412B1D91B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1295"/>
              <a:ext cx="3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HTTP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EDD7FD37-B947-214E-BDA5-59CB4C002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309"/>
              <a:ext cx="3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SMTP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22639E96-CC83-834B-AB02-C70F3BC42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1313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DNS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BAEF2F6E-EAF8-FD43-A365-5EE855050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TCP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EA4E49F1-482D-814D-9323-19469AAB7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UDP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70859255-8C6D-F046-9B09-A957DE9EF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IP</a:t>
              </a:r>
              <a:endPara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D9565A51-FB51-844E-8B8B-116A6C56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770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802.11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CC657FD6-3948-A942-9F42-752C64D0C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8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7C605CB-D537-774E-9EC6-B7B0FA48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772F81B6-AB33-334D-9EFD-B9048DB9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76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X.25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0575451-3E1E-114A-938F-6DDB3DB6D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32673D35-C248-8F4A-B0CB-8975462A8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DE5DB7D8-E892-8646-8EE1-CB58BC808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F71A5E4B-86E4-574A-8456-8343739CD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6" y="1505"/>
              <a:ext cx="65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38BC7C19-3B3B-6E45-ACE6-82B2808EE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553E9431-E0D3-A747-9313-81D231EE9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223108FC-9D77-FC48-8FD8-35589E472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415956D1-8718-4A41-B4FC-EA5AD8256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B3BA5B5F-DD3F-CD43-BCDD-5F65D47A9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33DDCCD1-FBA6-C744-8EAC-92EE37018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6901B0E2-1CC6-C84C-A006-C8ECD9E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E94C1D3-5E3D-C14B-BF77-34BFD6330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51049BC-78DE-F54E-A08E-B3CE2156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18278FC8-CAB4-254A-B797-96AA9750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8BA17029-A942-9644-96D6-DB79B705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E225476-A171-3842-B79C-DB63C244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724BDE2-327A-E14F-82C8-B76C2587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648ACEE0-4BDD-434D-A266-29E893D2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46A18ED-5F2C-4A4D-B967-24EEF4AE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2431DD7F-4D47-2243-9A85-E8747D42B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056" y="2456669"/>
            <a:ext cx="914401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2C27ECF-D574-DD40-B0AF-4F136BCF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057" y="2483276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HTTPS</a:t>
            </a: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F8717047-DCF3-7549-B73F-AFB852E683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1344" y="2851957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pic>
        <p:nvPicPr>
          <p:cNvPr id="47" name="Picture 46" descr="A piece of cake on a plate&#10;&#10;Description automatically generated">
            <a:extLst>
              <a:ext uri="{FF2B5EF4-FFF2-40B4-BE49-F238E27FC236}">
                <a16:creationId xmlns:a16="http://schemas.microsoft.com/office/drawing/2014/main" id="{4B06EA11-850D-A44D-97D1-ACD51B0DD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670" y="3019367"/>
            <a:ext cx="2265987" cy="1699490"/>
          </a:xfrm>
          <a:prstGeom prst="rect">
            <a:avLst/>
          </a:prstGeom>
        </p:spPr>
      </p:pic>
      <p:pic>
        <p:nvPicPr>
          <p:cNvPr id="48" name="Picture 47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132CDA1B-C12E-964C-8DC6-CD95D9A61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989" y="2944325"/>
            <a:ext cx="1764011" cy="12771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EC6189-D23B-7543-83B3-A3E660DA21B9}"/>
              </a:ext>
            </a:extLst>
          </p:cNvPr>
          <p:cNvSpPr txBox="1"/>
          <p:nvPr/>
        </p:nvSpPr>
        <p:spPr>
          <a:xfrm rot="768831">
            <a:off x="9504073" y="3723589"/>
            <a:ext cx="124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Helvetica" pitchFamily="2" charset="0"/>
              </a:rPr>
              <a:t>Net layer</a:t>
            </a:r>
          </a:p>
        </p:txBody>
      </p:sp>
    </p:spTree>
    <p:extLst>
      <p:ext uri="{BB962C8B-B14F-4D97-AF65-F5344CB8AC3E}">
        <p14:creationId xmlns:p14="http://schemas.microsoft.com/office/powerpoint/2010/main" val="36758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90B3-A189-B84B-A35E-DAF60F88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inside a router?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9F31B-11B7-8D48-89E7-97ADE36A6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52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EA21-318D-4A41-8490-27A9AAC2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architecture overview</a:t>
            </a: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BBFA559C-B47C-8949-A1CE-E357610C9E4D}"/>
              </a:ext>
            </a:extLst>
          </p:cNvPr>
          <p:cNvGrpSpPr>
            <a:grpSpLocks/>
          </p:cNvGrpSpPr>
          <p:nvPr/>
        </p:nvGrpSpPr>
        <p:grpSpPr bwMode="auto">
          <a:xfrm>
            <a:off x="4046430" y="3126581"/>
            <a:ext cx="1609725" cy="2343150"/>
            <a:chOff x="2418" y="1882"/>
            <a:chExt cx="1014" cy="1476"/>
          </a:xfrm>
        </p:grpSpPr>
        <p:sp>
          <p:nvSpPr>
            <p:cNvPr id="5" name="Rectangle 45">
              <a:extLst>
                <a:ext uri="{FF2B5EF4-FFF2-40B4-BE49-F238E27FC236}">
                  <a16:creationId xmlns:a16="http://schemas.microsoft.com/office/drawing/2014/main" id="{E6C08AC3-2B74-B142-BADA-ED99FF904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6" name="Text Box 48">
              <a:extLst>
                <a:ext uri="{FF2B5EF4-FFF2-40B4-BE49-F238E27FC236}">
                  <a16:creationId xmlns:a16="http://schemas.microsoft.com/office/drawing/2014/main" id="{EEA4D471-E84E-9649-BC06-B9D83AD72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2418"/>
              <a:ext cx="960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high-speed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solidFill>
                    <a:srgbClr val="C00000"/>
                  </a:solidFill>
                  <a:latin typeface="Helvetica" pitchFamily="2" charset="0"/>
                </a:rPr>
                <a:t>fabric</a:t>
              </a:r>
            </a:p>
          </p:txBody>
        </p:sp>
      </p:grpSp>
      <p:sp>
        <p:nvSpPr>
          <p:cNvPr id="7" name="Rectangle 46">
            <a:extLst>
              <a:ext uri="{FF2B5EF4-FFF2-40B4-BE49-F238E27FC236}">
                <a16:creationId xmlns:a16="http://schemas.microsoft.com/office/drawing/2014/main" id="{113A1A0D-BF47-D143-A578-E8D53B89C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893" y="2164556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Helvetica" pitchFamily="2" charset="0"/>
            </a:endParaRP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DBC03242-8557-7B4F-BB01-AC4194697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431" y="2205831"/>
            <a:ext cx="1309975" cy="6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route </a:t>
            </a:r>
          </a:p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processor</a:t>
            </a:r>
          </a:p>
        </p:txBody>
      </p:sp>
      <p:sp>
        <p:nvSpPr>
          <p:cNvPr id="9" name="Line 50">
            <a:extLst>
              <a:ext uri="{FF2B5EF4-FFF2-40B4-BE49-F238E27FC236}">
                <a16:creationId xmlns:a16="http://schemas.microsoft.com/office/drawing/2014/main" id="{A173CD90-0302-A146-9AFD-BF3D4A16B8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031" y="2826380"/>
            <a:ext cx="0" cy="54150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3C42F380-C960-FB45-BE81-9AD8A41C351A}"/>
              </a:ext>
            </a:extLst>
          </p:cNvPr>
          <p:cNvGrpSpPr>
            <a:grpSpLocks/>
          </p:cNvGrpSpPr>
          <p:nvPr/>
        </p:nvGrpSpPr>
        <p:grpSpPr bwMode="auto">
          <a:xfrm>
            <a:off x="2003318" y="3140869"/>
            <a:ext cx="2033587" cy="566737"/>
            <a:chOff x="930" y="1989"/>
            <a:chExt cx="1482" cy="357"/>
          </a:xfrm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80112D4-F8FC-934A-B26F-6FA0B7092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EE2D846-8909-EC42-92D5-F809250A5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92F02390-B83A-E947-857B-6F343EAF3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9B231482-779F-6243-8526-89EB44CC4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EB3D19F2-9775-A14D-8F53-08CF98FE8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713C59EE-2C4A-E54E-AC2F-3285382094E6}"/>
              </a:ext>
            </a:extLst>
          </p:cNvPr>
          <p:cNvGrpSpPr>
            <a:grpSpLocks/>
          </p:cNvGrpSpPr>
          <p:nvPr/>
        </p:nvGrpSpPr>
        <p:grpSpPr bwMode="auto">
          <a:xfrm>
            <a:off x="1992205" y="4879181"/>
            <a:ext cx="2058988" cy="566738"/>
            <a:chOff x="930" y="1989"/>
            <a:chExt cx="1482" cy="357"/>
          </a:xfrm>
        </p:grpSpPr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64BEE107-8AEA-9740-8F08-6660D8F96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86838B33-92E6-904A-B8A0-CBDFF067C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C175211D-AB17-E949-9C73-4666328DF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E1716A9E-5718-1143-A571-A006507F9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62A6C17D-3547-5040-913C-8C2296E15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22" name="Group 29">
            <a:extLst>
              <a:ext uri="{FF2B5EF4-FFF2-40B4-BE49-F238E27FC236}">
                <a16:creationId xmlns:a16="http://schemas.microsoft.com/office/drawing/2014/main" id="{70A947C1-2687-9F4C-BF30-AFF22ED46452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2622443" y="4031456"/>
            <a:ext cx="546100" cy="546100"/>
            <a:chOff x="354" y="2715"/>
            <a:chExt cx="344" cy="344"/>
          </a:xfrm>
        </p:grpSpPr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96CB061B-B253-444D-8D61-B3B0A51FE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0698A978-1BAB-8B4A-8F99-589C00C28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E5D45BB8-A71E-C141-9ED7-1B661D077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6" name="Oval 28">
              <a:extLst>
                <a:ext uri="{FF2B5EF4-FFF2-40B4-BE49-F238E27FC236}">
                  <a16:creationId xmlns:a16="http://schemas.microsoft.com/office/drawing/2014/main" id="{33D82F62-E7D0-044B-B066-B6D7FF7AA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27" name="Text Box 57">
            <a:extLst>
              <a:ext uri="{FF2B5EF4-FFF2-40B4-BE49-F238E27FC236}">
                <a16:creationId xmlns:a16="http://schemas.microsoft.com/office/drawing/2014/main" id="{D959CB4C-1132-C846-A491-013AFB611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155" y="5584794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input ports</a:t>
            </a:r>
          </a:p>
        </p:txBody>
      </p:sp>
      <p:grpSp>
        <p:nvGrpSpPr>
          <p:cNvPr id="28" name="Group 37">
            <a:extLst>
              <a:ext uri="{FF2B5EF4-FFF2-40B4-BE49-F238E27FC236}">
                <a16:creationId xmlns:a16="http://schemas.microsoft.com/office/drawing/2014/main" id="{6874F92C-7C24-E342-9D25-C25E34CDADEA}"/>
              </a:ext>
            </a:extLst>
          </p:cNvPr>
          <p:cNvGrpSpPr>
            <a:grpSpLocks/>
          </p:cNvGrpSpPr>
          <p:nvPr/>
        </p:nvGrpSpPr>
        <p:grpSpPr bwMode="auto">
          <a:xfrm>
            <a:off x="5603768" y="3145631"/>
            <a:ext cx="1957387" cy="566738"/>
            <a:chOff x="-51" y="2454"/>
            <a:chExt cx="1482" cy="357"/>
          </a:xfrm>
        </p:grpSpPr>
        <p:grpSp>
          <p:nvGrpSpPr>
            <p:cNvPr id="29" name="Group 36">
              <a:extLst>
                <a:ext uri="{FF2B5EF4-FFF2-40B4-BE49-F238E27FC236}">
                  <a16:creationId xmlns:a16="http://schemas.microsoft.com/office/drawing/2014/main" id="{45C5DD56-559D-E447-B039-7E523B749FE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1" name="Rectangle 31">
                <a:extLst>
                  <a:ext uri="{FF2B5EF4-FFF2-40B4-BE49-F238E27FC236}">
                    <a16:creationId xmlns:a16="http://schemas.microsoft.com/office/drawing/2014/main" id="{67F641EC-F105-7D4A-B2CE-A934ABACB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2" name="Rectangle 32">
                <a:extLst>
                  <a:ext uri="{FF2B5EF4-FFF2-40B4-BE49-F238E27FC236}">
                    <a16:creationId xmlns:a16="http://schemas.microsoft.com/office/drawing/2014/main" id="{07A6DB21-F874-9344-A6DC-601C3D5C7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3" name="Rectangle 33">
                <a:extLst>
                  <a:ext uri="{FF2B5EF4-FFF2-40B4-BE49-F238E27FC236}">
                    <a16:creationId xmlns:a16="http://schemas.microsoft.com/office/drawing/2014/main" id="{B4599B30-5A77-FD44-841C-35862A529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4" name="Rectangle 34">
                <a:extLst>
                  <a:ext uri="{FF2B5EF4-FFF2-40B4-BE49-F238E27FC236}">
                    <a16:creationId xmlns:a16="http://schemas.microsoft.com/office/drawing/2014/main" id="{7B13691C-1D82-204E-A82D-ED8DA95D8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30" name="Line 35">
              <a:extLst>
                <a:ext uri="{FF2B5EF4-FFF2-40B4-BE49-F238E27FC236}">
                  <a16:creationId xmlns:a16="http://schemas.microsoft.com/office/drawing/2014/main" id="{F7F06202-2FB7-114A-8546-5C9F8438E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35" name="Group 38">
            <a:extLst>
              <a:ext uri="{FF2B5EF4-FFF2-40B4-BE49-F238E27FC236}">
                <a16:creationId xmlns:a16="http://schemas.microsoft.com/office/drawing/2014/main" id="{A96CC85B-FAD1-0A41-A1CA-D22E6B2774D4}"/>
              </a:ext>
            </a:extLst>
          </p:cNvPr>
          <p:cNvGrpSpPr>
            <a:grpSpLocks/>
          </p:cNvGrpSpPr>
          <p:nvPr/>
        </p:nvGrpSpPr>
        <p:grpSpPr bwMode="auto">
          <a:xfrm>
            <a:off x="5622818" y="4879181"/>
            <a:ext cx="2011362" cy="566738"/>
            <a:chOff x="-51" y="2454"/>
            <a:chExt cx="1482" cy="357"/>
          </a:xfrm>
        </p:grpSpPr>
        <p:grpSp>
          <p:nvGrpSpPr>
            <p:cNvPr id="36" name="Group 39">
              <a:extLst>
                <a:ext uri="{FF2B5EF4-FFF2-40B4-BE49-F238E27FC236}">
                  <a16:creationId xmlns:a16="http://schemas.microsoft.com/office/drawing/2014/main" id="{D147CB52-852F-314D-B61B-FBDEC8E2F14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8" name="Rectangle 40">
                <a:extLst>
                  <a:ext uri="{FF2B5EF4-FFF2-40B4-BE49-F238E27FC236}">
                    <a16:creationId xmlns:a16="http://schemas.microsoft.com/office/drawing/2014/main" id="{DDDF0EE7-6BC9-1C40-95F2-A3B90AA66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9" name="Rectangle 41">
                <a:extLst>
                  <a:ext uri="{FF2B5EF4-FFF2-40B4-BE49-F238E27FC236}">
                    <a16:creationId xmlns:a16="http://schemas.microsoft.com/office/drawing/2014/main" id="{555EC91A-A296-3546-9CD0-9F7751D9F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0" name="Rectangle 42">
                <a:extLst>
                  <a:ext uri="{FF2B5EF4-FFF2-40B4-BE49-F238E27FC236}">
                    <a16:creationId xmlns:a16="http://schemas.microsoft.com/office/drawing/2014/main" id="{0ADB741B-D844-174E-90C2-D791E6D8F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1" name="Rectangle 43">
                <a:extLst>
                  <a:ext uri="{FF2B5EF4-FFF2-40B4-BE49-F238E27FC236}">
                    <a16:creationId xmlns:a16="http://schemas.microsoft.com/office/drawing/2014/main" id="{BCFBEFB4-272D-2548-BA47-B3E775EF9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37" name="Line 44">
              <a:extLst>
                <a:ext uri="{FF2B5EF4-FFF2-40B4-BE49-F238E27FC236}">
                  <a16:creationId xmlns:a16="http://schemas.microsoft.com/office/drawing/2014/main" id="{C4A07FDF-AA6B-3442-95D7-576850584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42" name="Group 51">
            <a:extLst>
              <a:ext uri="{FF2B5EF4-FFF2-40B4-BE49-F238E27FC236}">
                <a16:creationId xmlns:a16="http://schemas.microsoft.com/office/drawing/2014/main" id="{9CBE211B-C68C-BD47-819C-71101A22D5BC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6489593" y="4021931"/>
            <a:ext cx="546100" cy="546100"/>
            <a:chOff x="354" y="2715"/>
            <a:chExt cx="344" cy="344"/>
          </a:xfrm>
        </p:grpSpPr>
        <p:sp>
          <p:nvSpPr>
            <p:cNvPr id="43" name="Oval 52">
              <a:extLst>
                <a:ext uri="{FF2B5EF4-FFF2-40B4-BE49-F238E27FC236}">
                  <a16:creationId xmlns:a16="http://schemas.microsoft.com/office/drawing/2014/main" id="{86585401-D337-5340-82AF-CCF488E0C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44" name="Oval 53">
              <a:extLst>
                <a:ext uri="{FF2B5EF4-FFF2-40B4-BE49-F238E27FC236}">
                  <a16:creationId xmlns:a16="http://schemas.microsoft.com/office/drawing/2014/main" id="{51BEB64A-5134-1149-86E1-83400FD6B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45" name="Oval 54">
              <a:extLst>
                <a:ext uri="{FF2B5EF4-FFF2-40B4-BE49-F238E27FC236}">
                  <a16:creationId xmlns:a16="http://schemas.microsoft.com/office/drawing/2014/main" id="{66F0F7CE-7EEC-9F4B-9084-29FC2AE73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46" name="Oval 55">
              <a:extLst>
                <a:ext uri="{FF2B5EF4-FFF2-40B4-BE49-F238E27FC236}">
                  <a16:creationId xmlns:a16="http://schemas.microsoft.com/office/drawing/2014/main" id="{353614B7-AB25-9947-A88C-07CAC9936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47" name="Text Box 58">
            <a:extLst>
              <a:ext uri="{FF2B5EF4-FFF2-40B4-BE49-F238E27FC236}">
                <a16:creationId xmlns:a16="http://schemas.microsoft.com/office/drawing/2014/main" id="{2FA908DC-8109-A04C-BF29-E9D90A9FC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855" y="5566569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output ports</a:t>
            </a:r>
          </a:p>
        </p:txBody>
      </p:sp>
      <p:sp>
        <p:nvSpPr>
          <p:cNvPr id="48" name="Freeform 10">
            <a:extLst>
              <a:ext uri="{FF2B5EF4-FFF2-40B4-BE49-F238E27FC236}">
                <a16:creationId xmlns:a16="http://schemas.microsoft.com/office/drawing/2014/main" id="{A89DCFE3-8319-9648-95C4-68C8448251C3}"/>
              </a:ext>
            </a:extLst>
          </p:cNvPr>
          <p:cNvSpPr>
            <a:spLocks/>
          </p:cNvSpPr>
          <p:nvPr/>
        </p:nvSpPr>
        <p:spPr bwMode="auto">
          <a:xfrm>
            <a:off x="3457468" y="2459831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A2626E74-738A-0043-A6B0-41CC92AA3F3C}"/>
              </a:ext>
            </a:extLst>
          </p:cNvPr>
          <p:cNvCxnSpPr>
            <a:cxnSpLocks noChangeShapeType="1"/>
            <a:endCxn id="20" idx="0"/>
          </p:cNvCxnSpPr>
          <p:nvPr/>
        </p:nvCxnSpPr>
        <p:spPr bwMode="auto">
          <a:xfrm rot="5400000">
            <a:off x="2474011" y="3522663"/>
            <a:ext cx="2473325" cy="347662"/>
          </a:xfrm>
          <a:prstGeom prst="bentConnector3">
            <a:avLst>
              <a:gd name="adj1" fmla="val -60"/>
            </a:avLst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D6E2278-2899-D345-92B7-197075ABAF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92205" y="2936081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7D4B449-1C2F-7641-9DD5-95BCD10281CF}"/>
              </a:ext>
            </a:extLst>
          </p:cNvPr>
          <p:cNvSpPr txBox="1"/>
          <p:nvPr/>
        </p:nvSpPr>
        <p:spPr>
          <a:xfrm>
            <a:off x="7973905" y="2334150"/>
            <a:ext cx="16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Control plane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27F334-F754-6F41-84A3-176ED650BDD3}"/>
              </a:ext>
            </a:extLst>
          </p:cNvPr>
          <p:cNvSpPr txBox="1"/>
          <p:nvPr/>
        </p:nvSpPr>
        <p:spPr>
          <a:xfrm>
            <a:off x="7973905" y="3128211"/>
            <a:ext cx="16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plane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0DB31-05C0-634A-9C4E-E01C6C3B6E42}"/>
              </a:ext>
            </a:extLst>
          </p:cNvPr>
          <p:cNvSpPr txBox="1"/>
          <p:nvPr/>
        </p:nvSpPr>
        <p:spPr>
          <a:xfrm>
            <a:off x="7973905" y="3672230"/>
            <a:ext cx="3675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Review: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Forwarding function: </a:t>
            </a:r>
            <a:r>
              <a:rPr lang="en-US" dirty="0">
                <a:latin typeface="Helvetica" pitchFamily="2" charset="0"/>
              </a:rPr>
              <a:t>move packets from one input port to another.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0244EC3-8962-8344-B18E-5B3E76734C01}"/>
              </a:ext>
            </a:extLst>
          </p:cNvPr>
          <p:cNvSpPr txBox="1"/>
          <p:nvPr/>
        </p:nvSpPr>
        <p:spPr>
          <a:xfrm>
            <a:off x="7973904" y="1334510"/>
            <a:ext cx="3675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Review: assuming distributed routing,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routing function: </a:t>
            </a:r>
            <a:r>
              <a:rPr lang="en-US" dirty="0">
                <a:latin typeface="Helvetica" pitchFamily="2" charset="0"/>
              </a:rPr>
              <a:t>decide which ports packets need to exit</a:t>
            </a:r>
          </a:p>
        </p:txBody>
      </p:sp>
      <p:pic>
        <p:nvPicPr>
          <p:cNvPr id="54" name="Picture 19" descr="Router Clip Art">
            <a:extLst>
              <a:ext uri="{FF2B5EF4-FFF2-40B4-BE49-F238E27FC236}">
                <a16:creationId xmlns:a16="http://schemas.microsoft.com/office/drawing/2014/main" id="{1E2AD741-836A-5043-A419-3AF76FE28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5" y="5465927"/>
            <a:ext cx="1540058" cy="11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EECFDC1-5840-9047-8A3F-7BCF06F81A16}"/>
              </a:ext>
            </a:extLst>
          </p:cNvPr>
          <p:cNvCxnSpPr/>
          <p:nvPr/>
        </p:nvCxnSpPr>
        <p:spPr>
          <a:xfrm flipV="1">
            <a:off x="603538" y="3743807"/>
            <a:ext cx="659130" cy="171704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0249B9F-8A90-4247-9673-C67EA1034BA3}"/>
              </a:ext>
            </a:extLst>
          </p:cNvPr>
          <p:cNvCxnSpPr>
            <a:cxnSpLocks/>
          </p:cNvCxnSpPr>
          <p:nvPr/>
        </p:nvCxnSpPr>
        <p:spPr>
          <a:xfrm>
            <a:off x="1678177" y="6528298"/>
            <a:ext cx="2762098" cy="1903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84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27" grpId="0"/>
      <p:bldP spid="47" grpId="0"/>
      <p:bldP spid="51" grpId="0"/>
      <p:bldP spid="52" grpId="0"/>
      <p:bldP spid="3" grpId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49F5-5157-EE4B-9EDF-765A263B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and evolving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81A5-3EC8-9848-97FA-A72E6BF97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6135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different kinds of routers, with their own designs</a:t>
            </a:r>
          </a:p>
          <a:p>
            <a:pPr lvl="1"/>
            <a:r>
              <a:rPr lang="en-US" dirty="0"/>
              <a:t>Access routers (e.g., home </a:t>
            </a:r>
            <a:r>
              <a:rPr lang="en-US" dirty="0" err="1"/>
              <a:t>WiFi</a:t>
            </a:r>
            <a:r>
              <a:rPr lang="en-US" dirty="0"/>
              <a:t>), chassis/core routers, top-of-rack switches</a:t>
            </a:r>
          </a:p>
          <a:p>
            <a:pPr lvl="1"/>
            <a:endParaRPr lang="en-US" dirty="0"/>
          </a:p>
          <a:p>
            <a:r>
              <a:rPr lang="en-US" dirty="0"/>
              <a:t>Router designs have also evolved significantly over time</a:t>
            </a:r>
          </a:p>
          <a:p>
            <a:endParaRPr lang="en-US" dirty="0"/>
          </a:p>
          <a:p>
            <a:r>
              <a:rPr lang="en-US" dirty="0"/>
              <a:t>For simplicity and concreteness, we will learn about one high-speed router design from the early 2000s.</a:t>
            </a:r>
          </a:p>
          <a:p>
            <a:endParaRPr lang="en-US" dirty="0"/>
          </a:p>
          <a:p>
            <a:r>
              <a:rPr lang="en-US" dirty="0"/>
              <a:t>Called the </a:t>
            </a:r>
            <a:r>
              <a:rPr lang="en-US" dirty="0">
                <a:solidFill>
                  <a:srgbClr val="C00000"/>
                </a:solidFill>
              </a:rPr>
              <a:t>MGR (multi-gigabit router)</a:t>
            </a:r>
            <a:r>
              <a:rPr lang="en-US" dirty="0"/>
              <a:t>. It could support an aggregate rate of 50 Gbit/s (1 G = 10</a:t>
            </a:r>
            <a:r>
              <a:rPr lang="en-US" baseline="30000" dirty="0"/>
              <a:t>9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Today’s single-chip routers can support aggregate rates of ~10 Tbit/s (1 T = 10</a:t>
            </a:r>
            <a:r>
              <a:rPr lang="en-US" baseline="30000" dirty="0"/>
              <a:t>12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6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A761-E334-FA4C-90EE-2D8552BC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51892-036C-EA4E-94B4-58278D210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533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Line termination:</a:t>
            </a:r>
            <a:r>
              <a:rPr lang="en-US" sz="2400" dirty="0"/>
              <a:t> receives physical (analog) signals and turns them into digital signals</a:t>
            </a:r>
          </a:p>
          <a:p>
            <a:endParaRPr lang="en-US" sz="2400" dirty="0"/>
          </a:p>
          <a:p>
            <a:r>
              <a:rPr lang="en-US" sz="2400" dirty="0"/>
              <a:t>Rate of link connecting to a single port termed </a:t>
            </a:r>
            <a:r>
              <a:rPr lang="en-US" sz="2400" dirty="0">
                <a:solidFill>
                  <a:srgbClr val="C00000"/>
                </a:solidFill>
              </a:rPr>
              <a:t>line speed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C00000"/>
                </a:solidFill>
              </a:rPr>
              <a:t>line rate </a:t>
            </a:r>
            <a:r>
              <a:rPr lang="en-US" sz="2400" dirty="0"/>
              <a:t>(modern routers: 100+ Gbit/s)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Link layer:</a:t>
            </a:r>
            <a:r>
              <a:rPr lang="en-US" sz="2400" dirty="0"/>
              <a:t> performs medium access control functions (e.g., Ethernet)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A40F72A-757D-AA48-AB46-94B691E9C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088" y="4073311"/>
            <a:ext cx="5121260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F4E4FFF-1B71-E24A-8A9E-DA1D77770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665" y="4667473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11CA636-E4AF-1F44-BCBD-F64E3A20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282" y="425904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5BC8178-907D-1045-92B8-95519A080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668" y="4214220"/>
            <a:ext cx="1003076" cy="15855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FA2E9964-5573-4646-92BF-7F73F12AA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643" y="4983680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3016084A-A58F-5347-817C-E4B3281815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957" y="4978186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3C852229-9E24-574C-B0BF-596034490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9732" y="4935323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676C539C-085A-CE4D-8CE2-3F49F9899E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7076" y="4949623"/>
            <a:ext cx="2205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94DBF375-A4F5-5848-A6BE-469A0ABE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5489" y="454705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(receive)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39ED97BD-0D6A-D544-8598-B299FD4D3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793" y="4599260"/>
            <a:ext cx="941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Route </a:t>
            </a:r>
          </a:p>
          <a:p>
            <a:pPr algn="ctr"/>
            <a:r>
              <a:rPr lang="en-US" altLang="en-US" sz="2000" dirty="0"/>
              <a:t>lookup</a:t>
            </a:r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id="{EDB1E2CA-2605-C74E-83C4-B22918BE3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19899" y="3652294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4BBC61B7-BC3A-E241-9D71-4A5C6BE72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7849" y="5983072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switching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grpSp>
        <p:nvGrpSpPr>
          <p:cNvPr id="17" name="Group 56">
            <a:extLst>
              <a:ext uri="{FF2B5EF4-FFF2-40B4-BE49-F238E27FC236}">
                <a16:creationId xmlns:a16="http://schemas.microsoft.com/office/drawing/2014/main" id="{D0ED3EB7-6EEA-E249-B070-4C0526642155}"/>
              </a:ext>
            </a:extLst>
          </p:cNvPr>
          <p:cNvGrpSpPr>
            <a:grpSpLocks/>
          </p:cNvGrpSpPr>
          <p:nvPr/>
        </p:nvGrpSpPr>
        <p:grpSpPr bwMode="auto">
          <a:xfrm>
            <a:off x="10075885" y="5190931"/>
            <a:ext cx="1100928" cy="354951"/>
            <a:chOff x="310" y="3526"/>
            <a:chExt cx="1040" cy="457"/>
          </a:xfrm>
        </p:grpSpPr>
        <p:sp>
          <p:nvSpPr>
            <p:cNvPr id="18" name="Rectangle 47">
              <a:extLst>
                <a:ext uri="{FF2B5EF4-FFF2-40B4-BE49-F238E27FC236}">
                  <a16:creationId xmlns:a16="http://schemas.microsoft.com/office/drawing/2014/main" id="{AEFE9D73-3962-0E4F-97B2-E9FD55947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" name="Line 48">
              <a:extLst>
                <a:ext uri="{FF2B5EF4-FFF2-40B4-BE49-F238E27FC236}">
                  <a16:creationId xmlns:a16="http://schemas.microsoft.com/office/drawing/2014/main" id="{B66C0923-94B7-5848-90DE-3C23C6247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49">
              <a:extLst>
                <a:ext uri="{FF2B5EF4-FFF2-40B4-BE49-F238E27FC236}">
                  <a16:creationId xmlns:a16="http://schemas.microsoft.com/office/drawing/2014/main" id="{FDEAB120-B2D6-0243-9B5B-93D11AD44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0">
              <a:extLst>
                <a:ext uri="{FF2B5EF4-FFF2-40B4-BE49-F238E27FC236}">
                  <a16:creationId xmlns:a16="http://schemas.microsoft.com/office/drawing/2014/main" id="{3E141696-5955-6A40-A035-433C8A5BD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1">
              <a:extLst>
                <a:ext uri="{FF2B5EF4-FFF2-40B4-BE49-F238E27FC236}">
                  <a16:creationId xmlns:a16="http://schemas.microsoft.com/office/drawing/2014/main" id="{5E1EC417-2017-5846-A33F-DBF003D76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2">
              <a:extLst>
                <a:ext uri="{FF2B5EF4-FFF2-40B4-BE49-F238E27FC236}">
                  <a16:creationId xmlns:a16="http://schemas.microsoft.com/office/drawing/2014/main" id="{8B3BF97D-A685-8145-B026-803C148BC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3">
              <a:extLst>
                <a:ext uri="{FF2B5EF4-FFF2-40B4-BE49-F238E27FC236}">
                  <a16:creationId xmlns:a16="http://schemas.microsoft.com/office/drawing/2014/main" id="{98F99CCA-B903-1B41-9F12-7FF69AA6B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4">
              <a:extLst>
                <a:ext uri="{FF2B5EF4-FFF2-40B4-BE49-F238E27FC236}">
                  <a16:creationId xmlns:a16="http://schemas.microsoft.com/office/drawing/2014/main" id="{E404CFBF-7F92-BD4F-A7C1-6987B4BAC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55">
              <a:extLst>
                <a:ext uri="{FF2B5EF4-FFF2-40B4-BE49-F238E27FC236}">
                  <a16:creationId xmlns:a16="http://schemas.microsoft.com/office/drawing/2014/main" id="{0725FB7F-5719-6742-9A7A-EB172D207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706BD20-5990-F54A-8207-01B602BA912D}"/>
              </a:ext>
            </a:extLst>
          </p:cNvPr>
          <p:cNvSpPr/>
          <p:nvPr/>
        </p:nvSpPr>
        <p:spPr>
          <a:xfrm>
            <a:off x="6504257" y="4506921"/>
            <a:ext cx="698937" cy="953235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04CFCD-118F-2446-BA6B-275B504C18A5}"/>
              </a:ext>
            </a:extLst>
          </p:cNvPr>
          <p:cNvGrpSpPr/>
          <p:nvPr/>
        </p:nvGrpSpPr>
        <p:grpSpPr>
          <a:xfrm>
            <a:off x="6657506" y="1166131"/>
            <a:ext cx="5084271" cy="1680835"/>
            <a:chOff x="6657506" y="1166131"/>
            <a:chExt cx="5084271" cy="168083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D940B2-4788-DA40-A940-0FE286412067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E67E57-FFAB-6246-943A-EE0FE5963029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783583-2D6B-3540-9BF1-556EE5C748C2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9A9F66-D89B-5640-BCBA-434FE1F320B7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6381D57-A17A-1A4A-9B87-C2A1497A9790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C40813-005E-1449-95EF-2578850B9B99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F5EF02-4478-774F-A221-48974DCE033C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EEFCE9D-2646-B24B-BB7B-8E2E062F2357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80A08DC-5AC8-814F-9633-D2EB92C0B2A3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03CD7D-BC39-A94C-A887-16264DABC34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AACA14-9916-7A46-9609-8CF1D8BAF559}"/>
                </a:ext>
              </a:extLst>
            </p:cNvPr>
            <p:cNvSpPr txBox="1"/>
            <p:nvPr/>
          </p:nvSpPr>
          <p:spPr>
            <a:xfrm>
              <a:off x="6683327" y="117125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D202C63-436B-F64A-B7C4-017E372EE66D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FBD958-A27B-1540-9A1B-1067849EC161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BDE7D3-9655-4642-BDF3-AEA9780132C4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79E264-056B-6B49-BA7C-D0AB3F3C73AB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0299E6-EA90-314E-98A0-552259F75BC1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702F5F-C364-6F4C-B197-FB039CB98AA3}"/>
              </a:ext>
            </a:extLst>
          </p:cNvPr>
          <p:cNvCxnSpPr/>
          <p:nvPr/>
        </p:nvCxnSpPr>
        <p:spPr>
          <a:xfrm flipH="1">
            <a:off x="6377684" y="2930189"/>
            <a:ext cx="279822" cy="1102294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D055F13-90F9-354C-82A9-752FF008475A}"/>
              </a:ext>
            </a:extLst>
          </p:cNvPr>
          <p:cNvCxnSpPr>
            <a:cxnSpLocks/>
          </p:cNvCxnSpPr>
          <p:nvPr/>
        </p:nvCxnSpPr>
        <p:spPr>
          <a:xfrm>
            <a:off x="7810127" y="2972430"/>
            <a:ext cx="3711221" cy="922676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A86F2ACC-BAF2-4549-AAA0-92BA2AF5E094}"/>
              </a:ext>
            </a:extLst>
          </p:cNvPr>
          <p:cNvSpPr/>
          <p:nvPr/>
        </p:nvSpPr>
        <p:spPr>
          <a:xfrm>
            <a:off x="9884522" y="4223423"/>
            <a:ext cx="1515427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35">
            <a:extLst>
              <a:ext uri="{FF2B5EF4-FFF2-40B4-BE49-F238E27FC236}">
                <a16:creationId xmlns:a16="http://schemas.microsoft.com/office/drawing/2014/main" id="{FC1558DF-0263-E94A-8608-A594FFBC2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043" y="4361268"/>
            <a:ext cx="13805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Per-output</a:t>
            </a:r>
          </a:p>
          <a:p>
            <a:pPr algn="ctr"/>
            <a:r>
              <a:rPr lang="en-US" altLang="en-US" sz="2000" dirty="0"/>
              <a:t>Queues</a:t>
            </a:r>
          </a:p>
        </p:txBody>
      </p:sp>
      <p:sp>
        <p:nvSpPr>
          <p:cNvPr id="53" name="Line 32">
            <a:extLst>
              <a:ext uri="{FF2B5EF4-FFF2-40B4-BE49-F238E27FC236}">
                <a16:creationId xmlns:a16="http://schemas.microsoft.com/office/drawing/2014/main" id="{3066DDAE-38C0-B146-A5B9-455CD4679B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8" grpId="0" animBg="1"/>
      <p:bldP spid="51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A761-E334-FA4C-90EE-2D8552BC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51892-036C-EA4E-94B4-58278D210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5330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Route lookup:</a:t>
            </a:r>
            <a:r>
              <a:rPr lang="en-US" sz="2400" dirty="0"/>
              <a:t> high-speed lookup of which output port the packet is destined to</a:t>
            </a:r>
          </a:p>
          <a:p>
            <a:endParaRPr lang="en-US" sz="2400" dirty="0"/>
          </a:p>
          <a:p>
            <a:r>
              <a:rPr lang="en-US" sz="2400" dirty="0"/>
              <a:t>Goal: must complete this processing at the line rate</a:t>
            </a:r>
          </a:p>
          <a:p>
            <a:endParaRPr lang="en-US" sz="2400" dirty="0"/>
          </a:p>
          <a:p>
            <a:r>
              <a:rPr lang="en-US" sz="2400" dirty="0"/>
              <a:t>Queueing: packets may wait in per-output-port queues if packets are arriving too fast for the switching fabric to send them to the output port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A40F72A-757D-AA48-AB46-94B691E9C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088" y="4073311"/>
            <a:ext cx="5121260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F4E4FFF-1B71-E24A-8A9E-DA1D77770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665" y="4667473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11CA636-E4AF-1F44-BCBD-F64E3A20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282" y="425904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5BC8178-907D-1045-92B8-95519A080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668" y="4214220"/>
            <a:ext cx="1003076" cy="158552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FA2E9964-5573-4646-92BF-7F73F12AA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643" y="4983680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3016084A-A58F-5347-817C-E4B3281815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957" y="4978186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3C852229-9E24-574C-B0BF-596034490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9732" y="4935323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676C539C-085A-CE4D-8CE2-3F49F9899E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7076" y="4949623"/>
            <a:ext cx="2205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94DBF375-A4F5-5848-A6BE-469A0ABE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5489" y="454705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(receive)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39ED97BD-0D6A-D544-8598-B299FD4D3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793" y="4599260"/>
            <a:ext cx="941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Route </a:t>
            </a:r>
          </a:p>
          <a:p>
            <a:pPr algn="ctr"/>
            <a:r>
              <a:rPr lang="en-US" altLang="en-US" sz="2000" dirty="0"/>
              <a:t>lookup</a:t>
            </a:r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id="{EDB1E2CA-2605-C74E-83C4-B22918BE3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19899" y="3652294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4BBC61B7-BC3A-E241-9D71-4A5C6BE72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7849" y="5983072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switching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grpSp>
        <p:nvGrpSpPr>
          <p:cNvPr id="17" name="Group 56">
            <a:extLst>
              <a:ext uri="{FF2B5EF4-FFF2-40B4-BE49-F238E27FC236}">
                <a16:creationId xmlns:a16="http://schemas.microsoft.com/office/drawing/2014/main" id="{D0ED3EB7-6EEA-E249-B070-4C0526642155}"/>
              </a:ext>
            </a:extLst>
          </p:cNvPr>
          <p:cNvGrpSpPr>
            <a:grpSpLocks/>
          </p:cNvGrpSpPr>
          <p:nvPr/>
        </p:nvGrpSpPr>
        <p:grpSpPr bwMode="auto">
          <a:xfrm>
            <a:off x="10075885" y="5190931"/>
            <a:ext cx="1100928" cy="354951"/>
            <a:chOff x="310" y="3526"/>
            <a:chExt cx="1040" cy="457"/>
          </a:xfrm>
        </p:grpSpPr>
        <p:sp>
          <p:nvSpPr>
            <p:cNvPr id="18" name="Rectangle 47">
              <a:extLst>
                <a:ext uri="{FF2B5EF4-FFF2-40B4-BE49-F238E27FC236}">
                  <a16:creationId xmlns:a16="http://schemas.microsoft.com/office/drawing/2014/main" id="{AEFE9D73-3962-0E4F-97B2-E9FD55947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" name="Line 48">
              <a:extLst>
                <a:ext uri="{FF2B5EF4-FFF2-40B4-BE49-F238E27FC236}">
                  <a16:creationId xmlns:a16="http://schemas.microsoft.com/office/drawing/2014/main" id="{B66C0923-94B7-5848-90DE-3C23C6247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49">
              <a:extLst>
                <a:ext uri="{FF2B5EF4-FFF2-40B4-BE49-F238E27FC236}">
                  <a16:creationId xmlns:a16="http://schemas.microsoft.com/office/drawing/2014/main" id="{FDEAB120-B2D6-0243-9B5B-93D11AD44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0">
              <a:extLst>
                <a:ext uri="{FF2B5EF4-FFF2-40B4-BE49-F238E27FC236}">
                  <a16:creationId xmlns:a16="http://schemas.microsoft.com/office/drawing/2014/main" id="{3E141696-5955-6A40-A035-433C8A5BD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1">
              <a:extLst>
                <a:ext uri="{FF2B5EF4-FFF2-40B4-BE49-F238E27FC236}">
                  <a16:creationId xmlns:a16="http://schemas.microsoft.com/office/drawing/2014/main" id="{5E1EC417-2017-5846-A33F-DBF003D76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2">
              <a:extLst>
                <a:ext uri="{FF2B5EF4-FFF2-40B4-BE49-F238E27FC236}">
                  <a16:creationId xmlns:a16="http://schemas.microsoft.com/office/drawing/2014/main" id="{8B3BF97D-A685-8145-B026-803C148BC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3">
              <a:extLst>
                <a:ext uri="{FF2B5EF4-FFF2-40B4-BE49-F238E27FC236}">
                  <a16:creationId xmlns:a16="http://schemas.microsoft.com/office/drawing/2014/main" id="{98F99CCA-B903-1B41-9F12-7FF69AA6B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4">
              <a:extLst>
                <a:ext uri="{FF2B5EF4-FFF2-40B4-BE49-F238E27FC236}">
                  <a16:creationId xmlns:a16="http://schemas.microsoft.com/office/drawing/2014/main" id="{E404CFBF-7F92-BD4F-A7C1-6987B4BAC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55">
              <a:extLst>
                <a:ext uri="{FF2B5EF4-FFF2-40B4-BE49-F238E27FC236}">
                  <a16:creationId xmlns:a16="http://schemas.microsoft.com/office/drawing/2014/main" id="{0725FB7F-5719-6742-9A7A-EB172D207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706BD20-5990-F54A-8207-01B602BA912D}"/>
              </a:ext>
            </a:extLst>
          </p:cNvPr>
          <p:cNvSpPr/>
          <p:nvPr/>
        </p:nvSpPr>
        <p:spPr>
          <a:xfrm>
            <a:off x="6504257" y="4506921"/>
            <a:ext cx="698937" cy="953235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04CFCD-118F-2446-BA6B-275B504C18A5}"/>
              </a:ext>
            </a:extLst>
          </p:cNvPr>
          <p:cNvGrpSpPr/>
          <p:nvPr/>
        </p:nvGrpSpPr>
        <p:grpSpPr>
          <a:xfrm>
            <a:off x="6657506" y="1161155"/>
            <a:ext cx="5084271" cy="1685811"/>
            <a:chOff x="6657506" y="1161155"/>
            <a:chExt cx="5084271" cy="168581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D940B2-4788-DA40-A940-0FE286412067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E67E57-FFAB-6246-943A-EE0FE5963029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783583-2D6B-3540-9BF1-556EE5C748C2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9A9F66-D89B-5640-BCBA-434FE1F320B7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6381D57-A17A-1A4A-9B87-C2A1497A9790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C40813-005E-1449-95EF-2578850B9B99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F5EF02-4478-774F-A221-48974DCE033C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EEFCE9D-2646-B24B-BB7B-8E2E062F2357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80A08DC-5AC8-814F-9633-D2EB92C0B2A3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03CD7D-BC39-A94C-A887-16264DABC34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AACA14-9916-7A46-9609-8CF1D8BAF559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D202C63-436B-F64A-B7C4-017E372EE66D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FBD958-A27B-1540-9A1B-1067849EC161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BDE7D3-9655-4642-BDF3-AEA9780132C4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79E264-056B-6B49-BA7C-D0AB3F3C73AB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0299E6-EA90-314E-98A0-552259F75BC1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702F5F-C364-6F4C-B197-FB039CB98AA3}"/>
              </a:ext>
            </a:extLst>
          </p:cNvPr>
          <p:cNvCxnSpPr>
            <a:cxnSpLocks/>
          </p:cNvCxnSpPr>
          <p:nvPr/>
        </p:nvCxnSpPr>
        <p:spPr>
          <a:xfrm flipH="1">
            <a:off x="6419665" y="2930189"/>
            <a:ext cx="237841" cy="1012822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A86F2ACC-BAF2-4549-AAA0-92BA2AF5E094}"/>
              </a:ext>
            </a:extLst>
          </p:cNvPr>
          <p:cNvSpPr/>
          <p:nvPr/>
        </p:nvSpPr>
        <p:spPr>
          <a:xfrm>
            <a:off x="9884522" y="4223423"/>
            <a:ext cx="1515427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35">
            <a:extLst>
              <a:ext uri="{FF2B5EF4-FFF2-40B4-BE49-F238E27FC236}">
                <a16:creationId xmlns:a16="http://schemas.microsoft.com/office/drawing/2014/main" id="{FC1558DF-0263-E94A-8608-A594FFBC2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043" y="4361268"/>
            <a:ext cx="13805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Per-output</a:t>
            </a:r>
          </a:p>
          <a:p>
            <a:pPr algn="ctr"/>
            <a:r>
              <a:rPr lang="en-US" altLang="en-US" sz="2000" dirty="0"/>
              <a:t>Queues</a:t>
            </a:r>
          </a:p>
        </p:txBody>
      </p:sp>
      <p:sp>
        <p:nvSpPr>
          <p:cNvPr id="53" name="Line 32">
            <a:extLst>
              <a:ext uri="{FF2B5EF4-FFF2-40B4-BE49-F238E27FC236}">
                <a16:creationId xmlns:a16="http://schemas.microsoft.com/office/drawing/2014/main" id="{3066DDAE-38C0-B146-A5B9-455CD4679B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0499F3-D159-9E46-AD9E-D26AFD3823B8}"/>
              </a:ext>
            </a:extLst>
          </p:cNvPr>
          <p:cNvCxnSpPr>
            <a:cxnSpLocks/>
          </p:cNvCxnSpPr>
          <p:nvPr/>
        </p:nvCxnSpPr>
        <p:spPr>
          <a:xfrm>
            <a:off x="7810127" y="2972430"/>
            <a:ext cx="3711221" cy="922676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B5865645-BBA1-BE4F-A19A-34E80780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189" y="6138565"/>
            <a:ext cx="480296" cy="41102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65C995-9D7E-B64C-8F52-854D9C1C8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174" y="6157807"/>
            <a:ext cx="969560" cy="566410"/>
          </a:xfrm>
          <a:prstGeom prst="rect">
            <a:avLst/>
          </a:prstGeom>
        </p:spPr>
      </p:pic>
      <p:pic>
        <p:nvPicPr>
          <p:cNvPr id="55" name="Picture 19" descr="Router Clip Art">
            <a:extLst>
              <a:ext uri="{FF2B5EF4-FFF2-40B4-BE49-F238E27FC236}">
                <a16:creationId xmlns:a16="http://schemas.microsoft.com/office/drawing/2014/main" id="{9B653042-40B7-B74E-A02E-31BBFF3E3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30" y="6136625"/>
            <a:ext cx="783644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3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174" y="1825625"/>
            <a:ext cx="5815036" cy="49543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Packet forwarding in the Internet is based on the </a:t>
            </a:r>
            <a:r>
              <a:rPr lang="en-US" sz="3600" dirty="0">
                <a:solidFill>
                  <a:srgbClr val="C00000"/>
                </a:solidFill>
              </a:rPr>
              <a:t>destination IP address</a:t>
            </a:r>
            <a:r>
              <a:rPr lang="en-US" sz="3600" dirty="0"/>
              <a:t> on the packet.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Example: if </a:t>
            </a:r>
            <a:r>
              <a:rPr lang="en-US" sz="2400" dirty="0" err="1"/>
              <a:t>dst</a:t>
            </a:r>
            <a:r>
              <a:rPr lang="en-US" sz="2400" dirty="0"/>
              <a:t> IP on packet is 65.45.145.34, it matches the forwarding table prefix 65.0.0.0/8.</a:t>
            </a:r>
          </a:p>
          <a:p>
            <a:pPr marL="0" indent="0">
              <a:buNone/>
            </a:pPr>
            <a:r>
              <a:rPr lang="en-US" sz="2400" dirty="0"/>
              <a:t>The packet is forwarded out port 3.</a:t>
            </a:r>
          </a:p>
          <a:p>
            <a:pPr marL="0" indent="0">
              <a:buNone/>
            </a:pPr>
            <a:r>
              <a:rPr lang="en-US" sz="2400" dirty="0"/>
              <a:t>Example 2: what about </a:t>
            </a:r>
            <a:r>
              <a:rPr lang="en-US" sz="2400" dirty="0" err="1"/>
              <a:t>dst</a:t>
            </a:r>
            <a:r>
              <a:rPr lang="en-US" sz="2400" dirty="0"/>
              <a:t> IP 128.9.5.6?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788" y="4621074"/>
            <a:ext cx="2092540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77894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7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  <p:bldP spid="67" grpId="0"/>
      <p:bldP spid="83" grpId="0"/>
      <p:bldP spid="8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174" y="1825625"/>
            <a:ext cx="575062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Number of entries</a:t>
            </a:r>
            <a:r>
              <a:rPr lang="en-US" sz="3600" dirty="0"/>
              <a:t> in the forwarding table matters.</a:t>
            </a:r>
          </a:p>
          <a:p>
            <a:pPr marL="0" indent="0" algn="ctr">
              <a:buNone/>
            </a:pPr>
            <a:r>
              <a:rPr lang="en-US" sz="3000" dirty="0"/>
              <a:t>Fitting into router memory</a:t>
            </a:r>
          </a:p>
          <a:p>
            <a:pPr marL="0" indent="0" algn="ctr">
              <a:buNone/>
            </a:pPr>
            <a:r>
              <a:rPr lang="en-US" sz="3000" dirty="0"/>
              <a:t>Designing hardware and software for fast lookups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174" y="1825625"/>
            <a:ext cx="5750626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Recall: IP addresses can be aggregated based on shared prefixes.</a:t>
            </a:r>
            <a:endParaRPr lang="en-US" sz="3600" dirty="0"/>
          </a:p>
          <a:p>
            <a:pPr marL="0" indent="0" algn="ctr">
              <a:buNone/>
            </a:pPr>
            <a:r>
              <a:rPr lang="en-US" sz="3000" dirty="0"/>
              <a:t>The number of table entries in a router is proportional to the number of prefixes, NOT the number of endpoints.</a:t>
            </a:r>
          </a:p>
          <a:p>
            <a:pPr marL="0" indent="0" algn="ctr">
              <a:buNone/>
            </a:pPr>
            <a:r>
              <a:rPr lang="en-US" sz="3000" dirty="0"/>
              <a:t>Today: ~ 1 million prefixes.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DC7C-3822-1C4A-8D3F-2A9DA6B7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lookups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2E3D-B787-5E4F-8E09-F5300B05F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401" y="1658546"/>
            <a:ext cx="5750626" cy="48343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Destination-IP-based forwarding has consequences.</a:t>
            </a:r>
            <a:endParaRPr lang="en-US" sz="2400" dirty="0"/>
          </a:p>
          <a:p>
            <a:r>
              <a:rPr lang="en-US" sz="2400" dirty="0"/>
              <a:t>Forwarding behavior is independent of the source: legitimate source vs. malicious attack traffic</a:t>
            </a:r>
          </a:p>
          <a:p>
            <a:r>
              <a:rPr lang="en-US" sz="2400" dirty="0"/>
              <a:t>Forwarding behavior is independent of the application: web traffic vs. file download vs. video</a:t>
            </a:r>
          </a:p>
          <a:p>
            <a:r>
              <a:rPr lang="en-US" sz="2400" dirty="0"/>
              <a:t>IP-based packet processing is “baked into” router hardware: evolving the IP protocol faces tall deployment hurdles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80125F-EFFC-8845-A2AF-AFEEF3FF9E18}"/>
              </a:ext>
            </a:extLst>
          </p:cNvPr>
          <p:cNvGrpSpPr/>
          <p:nvPr/>
        </p:nvGrpSpPr>
        <p:grpSpPr>
          <a:xfrm>
            <a:off x="6367998" y="775093"/>
            <a:ext cx="5712256" cy="1013667"/>
            <a:chOff x="6255145" y="1246849"/>
            <a:chExt cx="5712256" cy="1991252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DBAFACA8-D929-C84A-965D-9313E19B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590" y="1401363"/>
              <a:ext cx="5121260" cy="18367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AF62659B-2B1D-EC4C-86ED-7D22A313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7" y="1995525"/>
              <a:ext cx="865259" cy="6467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Line</a:t>
              </a:r>
            </a:p>
            <a:p>
              <a:pPr algn="ctr"/>
              <a:r>
                <a:rPr lang="en-US" altLang="en-US" sz="2000" dirty="0"/>
                <a:t>Term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23456E8-3EC3-DC42-9CDB-22BADFCF5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784" y="1587100"/>
              <a:ext cx="1152525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E822A2A5-61B3-AB4A-9868-8FAA14ECE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8170" y="1542272"/>
              <a:ext cx="1003076" cy="15855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4F30249-83F6-F649-BC2F-0CAD121AB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5145" y="2311732"/>
              <a:ext cx="3400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0">
              <a:extLst>
                <a:ext uri="{FF2B5EF4-FFF2-40B4-BE49-F238E27FC236}">
                  <a16:creationId xmlns:a16="http://schemas.microsoft.com/office/drawing/2014/main" id="{55D36656-1650-8F46-9669-A6C863869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0459" y="2306238"/>
              <a:ext cx="1905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A8FE3C8E-7396-9F46-81E6-320F8FFAC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7234" y="2263375"/>
              <a:ext cx="190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CFD8B1E2-C6B9-F445-A415-0C85C907F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4578" y="2277675"/>
              <a:ext cx="2205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AA9BDEA9-00A6-414A-BD87-B9ADC4B3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940" y="1945212"/>
              <a:ext cx="1055688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Link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000" dirty="0"/>
                <a:t>Layer  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A7490E50-260A-CB41-B739-D0662F43B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9821" y="1654323"/>
              <a:ext cx="941283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Route </a:t>
              </a:r>
            </a:p>
            <a:p>
              <a:pPr algn="ctr"/>
              <a:r>
                <a:rPr lang="en-US" altLang="en-US" sz="2000" dirty="0"/>
                <a:t>lookup</a:t>
              </a:r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E6427EFF-C0E7-D64F-85BD-4FD0FF81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925593" y="1246849"/>
              <a:ext cx="6915" cy="199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B1BB93E7-2571-1442-B375-98844B76C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7355" y="2525193"/>
              <a:ext cx="830989" cy="340970"/>
              <a:chOff x="446" y="3534"/>
              <a:chExt cx="785" cy="439"/>
            </a:xfrm>
          </p:grpSpPr>
          <p:sp>
            <p:nvSpPr>
              <p:cNvPr id="19" name="Line 48">
                <a:extLst>
                  <a:ext uri="{FF2B5EF4-FFF2-40B4-BE49-F238E27FC236}">
                    <a16:creationId xmlns:a16="http://schemas.microsoft.com/office/drawing/2014/main" id="{DB0789E1-E343-E642-ABAC-E01E3F6F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49">
                <a:extLst>
                  <a:ext uri="{FF2B5EF4-FFF2-40B4-BE49-F238E27FC236}">
                    <a16:creationId xmlns:a16="http://schemas.microsoft.com/office/drawing/2014/main" id="{37CA2692-FF56-8742-89D3-5BD18593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50">
                <a:extLst>
                  <a:ext uri="{FF2B5EF4-FFF2-40B4-BE49-F238E27FC236}">
                    <a16:creationId xmlns:a16="http://schemas.microsoft.com/office/drawing/2014/main" id="{B3D0275B-0A99-F44A-B7CD-90DC910D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51">
                <a:extLst>
                  <a:ext uri="{FF2B5EF4-FFF2-40B4-BE49-F238E27FC236}">
                    <a16:creationId xmlns:a16="http://schemas.microsoft.com/office/drawing/2014/main" id="{6B232FAD-7DED-5345-9DD9-670F6644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52">
                <a:extLst>
                  <a:ext uri="{FF2B5EF4-FFF2-40B4-BE49-F238E27FC236}">
                    <a16:creationId xmlns:a16="http://schemas.microsoft.com/office/drawing/2014/main" id="{C26ED974-65D6-DC48-91DA-7A5BF6CCE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951FCE22-1748-7A44-8A07-F9381C9E7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54">
                <a:extLst>
                  <a:ext uri="{FF2B5EF4-FFF2-40B4-BE49-F238E27FC236}">
                    <a16:creationId xmlns:a16="http://schemas.microsoft.com/office/drawing/2014/main" id="{E3CA5C71-7D1F-4D4B-B72E-27A4AADB3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Line 55">
                <a:extLst>
                  <a:ext uri="{FF2B5EF4-FFF2-40B4-BE49-F238E27FC236}">
                    <a16:creationId xmlns:a16="http://schemas.microsoft.com/office/drawing/2014/main" id="{3E90E79F-2555-3346-9172-1234B95ED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B1EA99-A605-9F45-9D95-CA4FE039A558}"/>
                </a:ext>
              </a:extLst>
            </p:cNvPr>
            <p:cNvSpPr/>
            <p:nvPr/>
          </p:nvSpPr>
          <p:spPr>
            <a:xfrm>
              <a:off x="6551759" y="1654323"/>
              <a:ext cx="698937" cy="136017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CBC2A5-F379-5C43-B2C4-2ADAC7D3FE25}"/>
                </a:ext>
              </a:extLst>
            </p:cNvPr>
            <p:cNvSpPr/>
            <p:nvPr/>
          </p:nvSpPr>
          <p:spPr>
            <a:xfrm>
              <a:off x="9932024" y="1551475"/>
              <a:ext cx="1515427" cy="1552574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76170EE2-1676-AA42-8D0A-7E7483F7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7095" y="1675128"/>
              <a:ext cx="1380506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/>
                <a:t>Per-output</a:t>
              </a:r>
            </a:p>
            <a:p>
              <a:pPr algn="ctr"/>
              <a:r>
                <a:rPr lang="en-US" altLang="en-US" sz="2000" dirty="0"/>
                <a:t>Queues</a:t>
              </a:r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2FECB52F-88B2-0E48-BABA-C11CCD6B1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8565" y="2263375"/>
              <a:ext cx="5088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" name="Rectangle 15">
            <a:extLst>
              <a:ext uri="{FF2B5EF4-FFF2-40B4-BE49-F238E27FC236}">
                <a16:creationId xmlns:a16="http://schemas.microsoft.com/office/drawing/2014/main" id="{7C5E5F40-123F-CF46-BF92-828DEF69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2B64C4E9-872C-DF40-85EB-1733C5F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71F9F022-E75B-5848-8031-4D90FB0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726BA508-D51D-9246-B8A9-49CB1B52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4A9B99A-0044-E940-9E7D-DD26657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76EA8A93-0699-BD44-AEDF-5AB8D4AA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A5A89F50-0BAA-DD43-84F1-8DFC58D5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4119EE11-D1FC-B54E-80AF-CC101AF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7B0850BB-BEC3-BB44-AB02-2891B9B0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4273425-862F-2441-A969-877E413E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97237B6-9B6D-0E42-BAED-B89CA66B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5F503287-45BF-5C4D-BF0A-159A8422D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8574E4A-9A78-3747-8E5F-7141C51F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FFBBD18D-67D5-7A4B-A1CE-A57957A9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48E4482-779B-634B-A707-420951C0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5E0E5643-253F-234A-A72B-398DEF38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79AD5CDB-6999-A84C-B5A3-F394F818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B36F9FE-4CF3-6A42-BDB6-C4FA6082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C60C9C71-065A-9948-ACF5-3D86DBB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710C36F5-1326-9445-A2D7-5CA2E209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F5DB8797-D111-FA40-98D7-D70103A6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317FEF9E-ED6F-8B4E-B76E-8DA203E6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9DAB-C1E0-7F4A-897D-C50B9842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7" name="Text Box 41">
            <a:extLst>
              <a:ext uri="{FF2B5EF4-FFF2-40B4-BE49-F238E27FC236}">
                <a16:creationId xmlns:a16="http://schemas.microsoft.com/office/drawing/2014/main" id="{C2C41437-C3D9-6241-87E2-98B99EF1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8DB10DE4-D3E0-BD41-942C-B40F6F7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45">
            <a:extLst>
              <a:ext uri="{FF2B5EF4-FFF2-40B4-BE49-F238E27FC236}">
                <a16:creationId xmlns:a16="http://schemas.microsoft.com/office/drawing/2014/main" id="{031C3CB5-62EA-1D42-AF66-E901EC279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9EEC6263-9094-E34A-9D82-69CF5C630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9FD02E2-A796-8D40-A7D0-BB2D16B1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C80D6B-D750-B549-938D-BF7AE79F1E0A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D9A9ED-1EAD-3745-B626-CE669FA8D2FA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E24F0D-BD84-3549-A63E-580B0A918656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71B977-C3DD-D24B-806C-3F8F0CB8A176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2FE47F-A09B-9B4D-AB04-ADB11AE214EF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5CD293-5515-C04E-9CDD-A4F288583A85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3A1B879-AA4A-BE43-8BD6-28663008635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5AE9DA1-9312-3B46-8C95-CE8D380E1CB5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AC54A3E-327D-A94B-BB21-1B8C696BBA2B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1A860D-4875-434C-BF8D-31B9FD9B4BBE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AA8F5F-410D-8A45-BB5C-C8A21CDF5089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2EB02DE-120C-5543-BDE0-E0FA7603C8D1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4206CB5-0618-8B4C-8248-52530730A0BA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A3057-66F7-BF4C-A184-3044C26CA6BB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194D700-3E06-8B4F-9BF2-47AB0F5FE28D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049854CD-4EE2-C740-9F45-51D0F24AD1FE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8340-8207-8D4E-8B46-783CCB4F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C159-F62F-2940-8E26-7BB653E1C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535944" cy="4812681"/>
          </a:xfrm>
        </p:spPr>
        <p:txBody>
          <a:bodyPr>
            <a:normAutofit/>
          </a:bodyPr>
          <a:lstStyle/>
          <a:p>
            <a:r>
              <a:rPr lang="en-US" dirty="0"/>
              <a:t>Components in reverse order of those in the input port</a:t>
            </a:r>
          </a:p>
          <a:p>
            <a:r>
              <a:rPr lang="en-US" dirty="0"/>
              <a:t>This is where most routers have the bulk of their </a:t>
            </a:r>
            <a:r>
              <a:rPr lang="en-US" dirty="0">
                <a:solidFill>
                  <a:srgbClr val="C00000"/>
                </a:solidFill>
              </a:rPr>
              <a:t>packet buffers</a:t>
            </a:r>
          </a:p>
          <a:p>
            <a:pPr lvl="1"/>
            <a:r>
              <a:rPr lang="en-US" dirty="0"/>
              <a:t>Recall discussions regarding router buffers from transport</a:t>
            </a:r>
          </a:p>
          <a:p>
            <a:r>
              <a:rPr lang="en-US" dirty="0"/>
              <a:t>MGR uses per-port output buffers, but modern routers have </a:t>
            </a:r>
            <a:r>
              <a:rPr lang="en-US" dirty="0">
                <a:solidFill>
                  <a:srgbClr val="C00000"/>
                </a:solidFill>
              </a:rPr>
              <a:t>shared memory buffers</a:t>
            </a:r>
            <a:endParaRPr lang="en-US" dirty="0"/>
          </a:p>
          <a:p>
            <a:pPr lvl="1"/>
            <a:r>
              <a:rPr lang="en-US" dirty="0"/>
              <a:t>More efficient use of memory under varying demands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DD24D72-6B8E-464E-9C03-3BA1B5CE4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694" y="4073311"/>
            <a:ext cx="4628653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32A8504-88EB-7147-9D8D-0BDCD5F7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943" y="4692967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Termination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D8F658-36AE-2F49-8F4E-4AA00A45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424" y="428880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5ABAE45F-E9A6-DC49-94CB-F3CFE7FB6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523" y="5023477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CACE25C8-1F77-0E44-ABD7-02177E47BC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04562" y="4971464"/>
            <a:ext cx="291754" cy="18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5A7959CA-D3EC-5546-BA1F-38C25D25D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7404" y="4983679"/>
            <a:ext cx="283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FC4AB24C-54C2-6B4D-8A90-D08D4273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631" y="4576807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(transmit)</a:t>
            </a:r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id="{716647FD-A0BC-A74F-9EFA-9226F3D78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716" y="4073311"/>
            <a:ext cx="10669" cy="2377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33B7AD8E-929E-1D43-9189-AD09E94B42EB}"/>
              </a:ext>
            </a:extLst>
          </p:cNvPr>
          <p:cNvGrpSpPr>
            <a:grpSpLocks/>
          </p:cNvGrpSpPr>
          <p:nvPr/>
        </p:nvGrpSpPr>
        <p:grpSpPr bwMode="auto">
          <a:xfrm>
            <a:off x="7353861" y="5205266"/>
            <a:ext cx="769600" cy="357250"/>
            <a:chOff x="310" y="3526"/>
            <a:chExt cx="1040" cy="457"/>
          </a:xfrm>
        </p:grpSpPr>
        <p:sp>
          <p:nvSpPr>
            <p:cNvPr id="17" name="Rectangle 47">
              <a:extLst>
                <a:ext uri="{FF2B5EF4-FFF2-40B4-BE49-F238E27FC236}">
                  <a16:creationId xmlns:a16="http://schemas.microsoft.com/office/drawing/2014/main" id="{B5C06D7F-0436-1B4D-BE1B-C011428DE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8" name="Line 48">
              <a:extLst>
                <a:ext uri="{FF2B5EF4-FFF2-40B4-BE49-F238E27FC236}">
                  <a16:creationId xmlns:a16="http://schemas.microsoft.com/office/drawing/2014/main" id="{7B0174B8-C9CB-3E4B-8122-306342206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49">
              <a:extLst>
                <a:ext uri="{FF2B5EF4-FFF2-40B4-BE49-F238E27FC236}">
                  <a16:creationId xmlns:a16="http://schemas.microsoft.com/office/drawing/2014/main" id="{A39EC5F4-376E-BE41-AD83-D64C003C6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50">
              <a:extLst>
                <a:ext uri="{FF2B5EF4-FFF2-40B4-BE49-F238E27FC236}">
                  <a16:creationId xmlns:a16="http://schemas.microsoft.com/office/drawing/2014/main" id="{70E3E0B3-A52C-C740-9797-EB0598867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1">
              <a:extLst>
                <a:ext uri="{FF2B5EF4-FFF2-40B4-BE49-F238E27FC236}">
                  <a16:creationId xmlns:a16="http://schemas.microsoft.com/office/drawing/2014/main" id="{FA91AB81-284D-DE46-9B97-CE0574028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2">
              <a:extLst>
                <a:ext uri="{FF2B5EF4-FFF2-40B4-BE49-F238E27FC236}">
                  <a16:creationId xmlns:a16="http://schemas.microsoft.com/office/drawing/2014/main" id="{B6FB92C5-1F04-F745-BE64-1B4774CE6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3">
              <a:extLst>
                <a:ext uri="{FF2B5EF4-FFF2-40B4-BE49-F238E27FC236}">
                  <a16:creationId xmlns:a16="http://schemas.microsoft.com/office/drawing/2014/main" id="{78B4C82A-4187-ED46-BA83-1A2227B6E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4">
              <a:extLst>
                <a:ext uri="{FF2B5EF4-FFF2-40B4-BE49-F238E27FC236}">
                  <a16:creationId xmlns:a16="http://schemas.microsoft.com/office/drawing/2014/main" id="{B8D09BF5-64B5-624D-938F-3FDF69F8F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5">
              <a:extLst>
                <a:ext uri="{FF2B5EF4-FFF2-40B4-BE49-F238E27FC236}">
                  <a16:creationId xmlns:a16="http://schemas.microsoft.com/office/drawing/2014/main" id="{CC87145E-8E93-1B4A-AD93-188C80694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3627B74-BAAC-8C41-8111-CD654D7BE232}"/>
              </a:ext>
            </a:extLst>
          </p:cNvPr>
          <p:cNvSpPr/>
          <p:nvPr/>
        </p:nvSpPr>
        <p:spPr>
          <a:xfrm>
            <a:off x="10055969" y="4493525"/>
            <a:ext cx="1352994" cy="1012447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ED8-338E-AF41-8BC6-76C5899363C2}"/>
              </a:ext>
            </a:extLst>
          </p:cNvPr>
          <p:cNvSpPr/>
          <p:nvPr/>
        </p:nvSpPr>
        <p:spPr>
          <a:xfrm>
            <a:off x="7076504" y="4240056"/>
            <a:ext cx="1270093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DC301E64-E102-C94F-BA2A-5D91CED1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525" y="4578075"/>
            <a:ext cx="1082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Queues</a:t>
            </a:r>
          </a:p>
        </p:txBody>
      </p:sp>
      <p:sp>
        <p:nvSpPr>
          <p:cNvPr id="29" name="Line 32">
            <a:extLst>
              <a:ext uri="{FF2B5EF4-FFF2-40B4-BE49-F238E27FC236}">
                <a16:creationId xmlns:a16="http://schemas.microsoft.com/office/drawing/2014/main" id="{0A3AF61F-A34A-5342-9C38-B6CEAE1B38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3086B4-1B52-8F45-B164-B001750794B5}"/>
              </a:ext>
            </a:extLst>
          </p:cNvPr>
          <p:cNvGrpSpPr/>
          <p:nvPr/>
        </p:nvGrpSpPr>
        <p:grpSpPr>
          <a:xfrm>
            <a:off x="6657506" y="1161155"/>
            <a:ext cx="5084271" cy="1685811"/>
            <a:chOff x="6657506" y="1161155"/>
            <a:chExt cx="5084271" cy="168581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428FE8-9E0C-7E41-B67E-9FD675D91DAA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2768AB2-4E60-F64B-B644-DDD86F0E03F1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05774C-25B2-B042-9DE0-31D8D2F8AE1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82F7C6-6C93-614E-BE10-A31D545DE1A8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3D6B06-43D7-8B46-9849-3FBDB3A89DE4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719CF5D-2F83-7D49-9DE0-F679DCF55C2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90DC75-0DD0-0B42-9950-F9D21D682333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5C23B7-550A-A646-94B7-F2BCAD44431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AFA738-2AB2-A04A-AB45-AF6248D5FCC5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18EBF3-E40E-4C4E-B3AA-9895D3D515C6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FCD9BE-8C40-9F4D-8E64-9DC1DF42294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C8256C9-DE5B-3C40-9147-29DFED81720C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3D42C6C-F632-BC47-BF49-495A4F90BE0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7B9F91-CE47-7449-A15D-762152616CCD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083CD15-ADCF-E641-9EA8-473400016A5E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87D7A4-2E92-4641-802D-FD04FC9A620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D1643FC-AACA-9D48-AC35-AEDE8A7797B6}"/>
              </a:ext>
            </a:extLst>
          </p:cNvPr>
          <p:cNvCxnSpPr>
            <a:cxnSpLocks/>
          </p:cNvCxnSpPr>
          <p:nvPr/>
        </p:nvCxnSpPr>
        <p:spPr>
          <a:xfrm flipH="1">
            <a:off x="6892694" y="2944419"/>
            <a:ext cx="3178825" cy="108490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A7D0BE0-1F5E-0B43-A827-A5EA7DC93283}"/>
              </a:ext>
            </a:extLst>
          </p:cNvPr>
          <p:cNvCxnSpPr>
            <a:cxnSpLocks/>
          </p:cNvCxnSpPr>
          <p:nvPr/>
        </p:nvCxnSpPr>
        <p:spPr>
          <a:xfrm>
            <a:off x="11521348" y="3028208"/>
            <a:ext cx="26790" cy="98282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6">
            <a:extLst>
              <a:ext uri="{FF2B5EF4-FFF2-40B4-BE49-F238E27FC236}">
                <a16:creationId xmlns:a16="http://schemas.microsoft.com/office/drawing/2014/main" id="{A47DC61F-2112-884A-B6A2-0CAD863F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017" y="5939351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Switching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D57411-3258-6E40-822F-FC22793108D2}"/>
              </a:ext>
            </a:extLst>
          </p:cNvPr>
          <p:cNvSpPr txBox="1"/>
          <p:nvPr/>
        </p:nvSpPr>
        <p:spPr>
          <a:xfrm>
            <a:off x="10301351" y="6057179"/>
            <a:ext cx="173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To output link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5F2F005-0757-3147-B82D-6F1CA972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580" y="2237252"/>
            <a:ext cx="969560" cy="566410"/>
          </a:xfrm>
          <a:prstGeom prst="rect">
            <a:avLst/>
          </a:prstGeom>
        </p:spPr>
      </p:pic>
      <p:pic>
        <p:nvPicPr>
          <p:cNvPr id="51" name="Picture 19" descr="Router Clip Art">
            <a:extLst>
              <a:ext uri="{FF2B5EF4-FFF2-40B4-BE49-F238E27FC236}">
                <a16:creationId xmlns:a16="http://schemas.microsoft.com/office/drawing/2014/main" id="{B551B5B9-72EA-584E-9668-CF4BADE1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36" y="2216070"/>
            <a:ext cx="783644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9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26" grpId="0" animBg="1"/>
      <p:bldP spid="27" grpId="0" animBg="1"/>
      <p:bldP spid="28" grpId="0"/>
      <p:bldP spid="29" grpId="0" animBg="1"/>
      <p:bldP spid="52" grpId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2587-A120-5544-8B0C-E3962D11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D0CBD-C9D8-984C-B08D-F2D65B576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732508" cy="4831207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Main function: Move data from sending to receiving endpoint</a:t>
            </a:r>
          </a:p>
          <a:p>
            <a:r>
              <a:rPr lang="en-US" altLang="en-US" dirty="0"/>
              <a:t>on sending endpoint: encapsulate transport segments into </a:t>
            </a:r>
            <a:r>
              <a:rPr lang="en-US" altLang="en-US" dirty="0">
                <a:solidFill>
                  <a:srgbClr val="C00000"/>
                </a:solidFill>
              </a:rPr>
              <a:t>datagrams</a:t>
            </a:r>
          </a:p>
          <a:p>
            <a:r>
              <a:rPr lang="en-US" altLang="en-US" dirty="0"/>
              <a:t>on receiving endpoint: deliver datagrams to transport layer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The network layer also runs in every router</a:t>
            </a:r>
          </a:p>
          <a:p>
            <a:pPr lvl="1"/>
            <a:r>
              <a:rPr lang="en-US" altLang="en-US" dirty="0"/>
              <a:t>Very challenging to evolve the network layer</a:t>
            </a:r>
          </a:p>
          <a:p>
            <a:r>
              <a:rPr lang="en-US" altLang="en-US" dirty="0"/>
              <a:t>Routers examine headers on all passing through them</a:t>
            </a:r>
            <a:endParaRPr lang="en-US" altLang="en-US" sz="2000" dirty="0"/>
          </a:p>
          <a:p>
            <a:endParaRPr lang="en-US" altLang="en-US" sz="2400" dirty="0"/>
          </a:p>
          <a:p>
            <a:endParaRPr lang="en-US" dirty="0"/>
          </a:p>
        </p:txBody>
      </p:sp>
      <p:pic>
        <p:nvPicPr>
          <p:cNvPr id="619" name="Picture 618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593E700A-328A-CA4C-A15A-CEBCFD571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970" y="456899"/>
            <a:ext cx="1915099" cy="1810751"/>
          </a:xfrm>
          <a:prstGeom prst="rect">
            <a:avLst/>
          </a:prstGeom>
        </p:spPr>
      </p:pic>
      <p:pic>
        <p:nvPicPr>
          <p:cNvPr id="620" name="Picture 619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5F3D4176-6200-EB43-A4F3-082E74A1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881" y="4724744"/>
            <a:ext cx="1915099" cy="1810751"/>
          </a:xfrm>
          <a:prstGeom prst="rect">
            <a:avLst/>
          </a:prstGeom>
        </p:spPr>
      </p:pic>
      <p:pic>
        <p:nvPicPr>
          <p:cNvPr id="621" name="Picture 620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E34314EF-6805-EB42-B6DC-B2BA43EFE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18879" y="5794519"/>
            <a:ext cx="635229" cy="701039"/>
          </a:xfrm>
          <a:prstGeom prst="rect">
            <a:avLst/>
          </a:prstGeom>
        </p:spPr>
      </p:pic>
      <p:pic>
        <p:nvPicPr>
          <p:cNvPr id="622" name="Picture 621">
            <a:extLst>
              <a:ext uri="{FF2B5EF4-FFF2-40B4-BE49-F238E27FC236}">
                <a16:creationId xmlns:a16="http://schemas.microsoft.com/office/drawing/2014/main" id="{DA73E113-25DC-9B49-A5F2-C776220B3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879" y="1560694"/>
            <a:ext cx="675640" cy="675640"/>
          </a:xfrm>
          <a:prstGeom prst="rect">
            <a:avLst/>
          </a:prstGeom>
        </p:spPr>
      </p:pic>
      <p:pic>
        <p:nvPicPr>
          <p:cNvPr id="623" name="Picture 622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ADE206E4-FEB1-9045-9877-F55505955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105" y="3018852"/>
            <a:ext cx="1211852" cy="1114699"/>
          </a:xfrm>
          <a:prstGeom prst="rect">
            <a:avLst/>
          </a:prstGeom>
        </p:spPr>
      </p:pic>
      <p:sp>
        <p:nvSpPr>
          <p:cNvPr id="624" name="TextBox 623">
            <a:extLst>
              <a:ext uri="{FF2B5EF4-FFF2-40B4-BE49-F238E27FC236}">
                <a16:creationId xmlns:a16="http://schemas.microsoft.com/office/drawing/2014/main" id="{AC7B1D75-6446-F245-B363-83846E9626A0}"/>
              </a:ext>
            </a:extLst>
          </p:cNvPr>
          <p:cNvSpPr txBox="1"/>
          <p:nvPr/>
        </p:nvSpPr>
        <p:spPr>
          <a:xfrm>
            <a:off x="9570708" y="4209164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Network Layer</a:t>
            </a: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CF32D749-62B7-6B49-91E5-D6BDB658664C}"/>
              </a:ext>
            </a:extLst>
          </p:cNvPr>
          <p:cNvSpPr txBox="1"/>
          <p:nvPr/>
        </p:nvSpPr>
        <p:spPr>
          <a:xfrm>
            <a:off x="9369136" y="2343263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Process</a:t>
            </a: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6DDE20BD-380E-464C-B106-EEB33DF1FDAE}"/>
              </a:ext>
            </a:extLst>
          </p:cNvPr>
          <p:cNvSpPr txBox="1"/>
          <p:nvPr/>
        </p:nvSpPr>
        <p:spPr>
          <a:xfrm>
            <a:off x="9736970" y="134185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Endpoint</a:t>
            </a:r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34FD4F36-75D4-7044-AA1F-DB0335C7FD87}"/>
              </a:ext>
            </a:extLst>
          </p:cNvPr>
          <p:cNvSpPr txBox="1"/>
          <p:nvPr/>
        </p:nvSpPr>
        <p:spPr>
          <a:xfrm>
            <a:off x="8336065" y="5960372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Process</a:t>
            </a: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F5E724D5-CAEE-A94F-B3B4-DA4739140DC8}"/>
              </a:ext>
            </a:extLst>
          </p:cNvPr>
          <p:cNvSpPr txBox="1"/>
          <p:nvPr/>
        </p:nvSpPr>
        <p:spPr>
          <a:xfrm>
            <a:off x="9997704" y="6506388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Endpoint</a:t>
            </a:r>
          </a:p>
        </p:txBody>
      </p:sp>
    </p:spTree>
    <p:extLst>
      <p:ext uri="{BB962C8B-B14F-4D97-AF65-F5344CB8AC3E}">
        <p14:creationId xmlns:p14="http://schemas.microsoft.com/office/powerpoint/2010/main" val="223889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" grpId="0"/>
      <p:bldP spid="625" grpId="0"/>
      <p:bldP spid="626" grpId="0"/>
      <p:bldP spid="627" grpId="0"/>
      <p:bldP spid="6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8340-8207-8D4E-8B46-783CCB4F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port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C159-F62F-2940-8E26-7BB653E1C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535944" cy="4942402"/>
          </a:xfrm>
        </p:spPr>
        <p:txBody>
          <a:bodyPr>
            <a:normAutofit/>
          </a:bodyPr>
          <a:lstStyle/>
          <a:p>
            <a:r>
              <a:rPr lang="en-US" dirty="0"/>
              <a:t>Two important policy decisions</a:t>
            </a:r>
          </a:p>
          <a:p>
            <a:r>
              <a:rPr lang="en-US" dirty="0">
                <a:solidFill>
                  <a:srgbClr val="C00000"/>
                </a:solidFill>
              </a:rPr>
              <a:t>Scheduling:</a:t>
            </a:r>
            <a:r>
              <a:rPr lang="en-US" dirty="0"/>
              <a:t> which among the waiting packets gets to be transmitted out the link?</a:t>
            </a:r>
          </a:p>
          <a:p>
            <a:pPr lvl="1"/>
            <a:r>
              <a:rPr lang="en-US" dirty="0"/>
              <a:t>Ex: First-In-First-Out (FIFO)</a:t>
            </a:r>
          </a:p>
          <a:p>
            <a:r>
              <a:rPr lang="en-US" dirty="0">
                <a:solidFill>
                  <a:srgbClr val="C00000"/>
                </a:solidFill>
              </a:rPr>
              <a:t>Buffer management:</a:t>
            </a:r>
            <a:r>
              <a:rPr lang="en-US" dirty="0"/>
              <a:t> which among the packets arriving from the fabric get space in the packet buffer?</a:t>
            </a:r>
          </a:p>
          <a:p>
            <a:pPr lvl="1"/>
            <a:r>
              <a:rPr lang="en-US" dirty="0"/>
              <a:t>Ex: Tail drop: later packets dropped first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DD24D72-6B8E-464E-9C03-3BA1B5CE4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694" y="4073311"/>
            <a:ext cx="4628653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32A8504-88EB-7147-9D8D-0BDCD5F7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943" y="4692967"/>
            <a:ext cx="865259" cy="6467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Line</a:t>
            </a:r>
          </a:p>
          <a:p>
            <a:pPr algn="ctr"/>
            <a:r>
              <a:rPr lang="en-US" altLang="en-US" sz="2000" dirty="0"/>
              <a:t>Termination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D8F658-36AE-2F49-8F4E-4AA00A45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424" y="428880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5ABAE45F-E9A6-DC49-94CB-F3CFE7FB6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523" y="5023477"/>
            <a:ext cx="3400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CACE25C8-1F77-0E44-ABD7-02177E47BC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04562" y="4971464"/>
            <a:ext cx="291754" cy="18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5A7959CA-D3EC-5546-BA1F-38C25D25D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7404" y="4983679"/>
            <a:ext cx="283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FC4AB24C-54C2-6B4D-8A90-D08D4273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631" y="4576807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Link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Layer 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/ MAC 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(transmit)</a:t>
            </a:r>
          </a:p>
        </p:txBody>
      </p:sp>
      <p:sp>
        <p:nvSpPr>
          <p:cNvPr id="15" name="Line 45">
            <a:extLst>
              <a:ext uri="{FF2B5EF4-FFF2-40B4-BE49-F238E27FC236}">
                <a16:creationId xmlns:a16="http://schemas.microsoft.com/office/drawing/2014/main" id="{716647FD-A0BC-A74F-9EFA-9226F3D78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716" y="4073311"/>
            <a:ext cx="10669" cy="2377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33B7AD8E-929E-1D43-9189-AD09E94B42EB}"/>
              </a:ext>
            </a:extLst>
          </p:cNvPr>
          <p:cNvGrpSpPr>
            <a:grpSpLocks/>
          </p:cNvGrpSpPr>
          <p:nvPr/>
        </p:nvGrpSpPr>
        <p:grpSpPr bwMode="auto">
          <a:xfrm>
            <a:off x="7353861" y="5205266"/>
            <a:ext cx="769600" cy="357250"/>
            <a:chOff x="310" y="3526"/>
            <a:chExt cx="1040" cy="457"/>
          </a:xfrm>
        </p:grpSpPr>
        <p:sp>
          <p:nvSpPr>
            <p:cNvPr id="17" name="Rectangle 47">
              <a:extLst>
                <a:ext uri="{FF2B5EF4-FFF2-40B4-BE49-F238E27FC236}">
                  <a16:creationId xmlns:a16="http://schemas.microsoft.com/office/drawing/2014/main" id="{B5C06D7F-0436-1B4D-BE1B-C011428DE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8" name="Line 48">
              <a:extLst>
                <a:ext uri="{FF2B5EF4-FFF2-40B4-BE49-F238E27FC236}">
                  <a16:creationId xmlns:a16="http://schemas.microsoft.com/office/drawing/2014/main" id="{7B0174B8-C9CB-3E4B-8122-306342206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49">
              <a:extLst>
                <a:ext uri="{FF2B5EF4-FFF2-40B4-BE49-F238E27FC236}">
                  <a16:creationId xmlns:a16="http://schemas.microsoft.com/office/drawing/2014/main" id="{A39EC5F4-376E-BE41-AD83-D64C003C6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50">
              <a:extLst>
                <a:ext uri="{FF2B5EF4-FFF2-40B4-BE49-F238E27FC236}">
                  <a16:creationId xmlns:a16="http://schemas.microsoft.com/office/drawing/2014/main" id="{70E3E0B3-A52C-C740-9797-EB0598867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51">
              <a:extLst>
                <a:ext uri="{FF2B5EF4-FFF2-40B4-BE49-F238E27FC236}">
                  <a16:creationId xmlns:a16="http://schemas.microsoft.com/office/drawing/2014/main" id="{FA91AB81-284D-DE46-9B97-CE0574028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52">
              <a:extLst>
                <a:ext uri="{FF2B5EF4-FFF2-40B4-BE49-F238E27FC236}">
                  <a16:creationId xmlns:a16="http://schemas.microsoft.com/office/drawing/2014/main" id="{B6FB92C5-1F04-F745-BE64-1B4774CE6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53">
              <a:extLst>
                <a:ext uri="{FF2B5EF4-FFF2-40B4-BE49-F238E27FC236}">
                  <a16:creationId xmlns:a16="http://schemas.microsoft.com/office/drawing/2014/main" id="{78B4C82A-4187-ED46-BA83-1A2227B6E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54">
              <a:extLst>
                <a:ext uri="{FF2B5EF4-FFF2-40B4-BE49-F238E27FC236}">
                  <a16:creationId xmlns:a16="http://schemas.microsoft.com/office/drawing/2014/main" id="{B8D09BF5-64B5-624D-938F-3FDF69F8F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55">
              <a:extLst>
                <a:ext uri="{FF2B5EF4-FFF2-40B4-BE49-F238E27FC236}">
                  <a16:creationId xmlns:a16="http://schemas.microsoft.com/office/drawing/2014/main" id="{CC87145E-8E93-1B4A-AD93-188C80694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3627B74-BAAC-8C41-8111-CD654D7BE232}"/>
              </a:ext>
            </a:extLst>
          </p:cNvPr>
          <p:cNvSpPr/>
          <p:nvPr/>
        </p:nvSpPr>
        <p:spPr>
          <a:xfrm>
            <a:off x="10055969" y="4493525"/>
            <a:ext cx="1352994" cy="1012447"/>
          </a:xfrm>
          <a:prstGeom prst="rect">
            <a:avLst/>
          </a:prstGeom>
          <a:noFill/>
          <a:ln w="28575">
            <a:solidFill>
              <a:schemeClr val="accent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ED8-338E-AF41-8BC6-76C5899363C2}"/>
              </a:ext>
            </a:extLst>
          </p:cNvPr>
          <p:cNvSpPr/>
          <p:nvPr/>
        </p:nvSpPr>
        <p:spPr>
          <a:xfrm>
            <a:off x="7076504" y="4240056"/>
            <a:ext cx="1270093" cy="155257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DC301E64-E102-C94F-BA2A-5D91CED1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525" y="4578075"/>
            <a:ext cx="1082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/>
              <a:t>Queues</a:t>
            </a:r>
          </a:p>
        </p:txBody>
      </p:sp>
      <p:sp>
        <p:nvSpPr>
          <p:cNvPr id="29" name="Line 32">
            <a:extLst>
              <a:ext uri="{FF2B5EF4-FFF2-40B4-BE49-F238E27FC236}">
                <a16:creationId xmlns:a16="http://schemas.microsoft.com/office/drawing/2014/main" id="{0A3AF61F-A34A-5342-9C38-B6CEAE1B38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11063" y="4935323"/>
            <a:ext cx="508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3086B4-1B52-8F45-B164-B001750794B5}"/>
              </a:ext>
            </a:extLst>
          </p:cNvPr>
          <p:cNvGrpSpPr/>
          <p:nvPr/>
        </p:nvGrpSpPr>
        <p:grpSpPr>
          <a:xfrm>
            <a:off x="6657506" y="1161155"/>
            <a:ext cx="5084271" cy="1685811"/>
            <a:chOff x="6657506" y="1161155"/>
            <a:chExt cx="5084271" cy="168581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428FE8-9E0C-7E41-B67E-9FD675D91DAA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2768AB2-4E60-F64B-B644-DDD86F0E03F1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05774C-25B2-B042-9DE0-31D8D2F8AE1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82F7C6-6C93-614E-BE10-A31D545DE1A8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3D6B06-43D7-8B46-9849-3FBDB3A89DE4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719CF5D-2F83-7D49-9DE0-F679DCF55C2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90DC75-0DD0-0B42-9950-F9D21D682333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5C23B7-550A-A646-94B7-F2BCAD44431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AFA738-2AB2-A04A-AB45-AF6248D5FCC5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18EBF3-E40E-4C4E-B3AA-9895D3D515C6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FCD9BE-8C40-9F4D-8E64-9DC1DF42294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C8256C9-DE5B-3C40-9147-29DFED81720C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3D42C6C-F632-BC47-BF49-495A4F90BE0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7B9F91-CE47-7449-A15D-762152616CCD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083CD15-ADCF-E641-9EA8-473400016A5E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87D7A4-2E92-4641-802D-FD04FC9A620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D1643FC-AACA-9D48-AC35-AEDE8A7797B6}"/>
              </a:ext>
            </a:extLst>
          </p:cNvPr>
          <p:cNvCxnSpPr>
            <a:cxnSpLocks/>
          </p:cNvCxnSpPr>
          <p:nvPr/>
        </p:nvCxnSpPr>
        <p:spPr>
          <a:xfrm flipH="1">
            <a:off x="6892694" y="2944419"/>
            <a:ext cx="3178825" cy="108490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A7D0BE0-1F5E-0B43-A827-A5EA7DC93283}"/>
              </a:ext>
            </a:extLst>
          </p:cNvPr>
          <p:cNvCxnSpPr>
            <a:cxnSpLocks/>
          </p:cNvCxnSpPr>
          <p:nvPr/>
        </p:nvCxnSpPr>
        <p:spPr>
          <a:xfrm>
            <a:off x="11521348" y="3028208"/>
            <a:ext cx="26790" cy="98282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6">
            <a:extLst>
              <a:ext uri="{FF2B5EF4-FFF2-40B4-BE49-F238E27FC236}">
                <a16:creationId xmlns:a16="http://schemas.microsoft.com/office/drawing/2014/main" id="{A47DC61F-2112-884A-B6A2-0CAD863F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017" y="5939351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 dirty="0"/>
              <a:t>Switching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/>
              <a:t>fabric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D57411-3258-6E40-822F-FC22793108D2}"/>
              </a:ext>
            </a:extLst>
          </p:cNvPr>
          <p:cNvSpPr txBox="1"/>
          <p:nvPr/>
        </p:nvSpPr>
        <p:spPr>
          <a:xfrm>
            <a:off x="10301351" y="6057179"/>
            <a:ext cx="173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To output link</a:t>
            </a:r>
          </a:p>
        </p:txBody>
      </p:sp>
    </p:spTree>
    <p:extLst>
      <p:ext uri="{BB962C8B-B14F-4D97-AF65-F5344CB8AC3E}">
        <p14:creationId xmlns:p14="http://schemas.microsoft.com/office/powerpoint/2010/main" val="220313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3EA6-0689-EB4C-B93D-EA7458DD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Fabrics: Types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026526F9-619E-684F-BC8E-AC0B8964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125" y="2492361"/>
            <a:ext cx="3237500" cy="271558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14BB383F-6C24-E64F-BDE1-88558B95D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0" y="2384904"/>
            <a:ext cx="3961343" cy="253491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AA077A7A-C33C-F744-B8FD-593FC31F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607" y="2427846"/>
            <a:ext cx="3237500" cy="27899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41EAFF-AB62-0745-8DE4-A94D98078F20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9B04E0-DD26-EC47-A77E-869118928822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AB8745-6740-AD4A-B665-C317DC353CA2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3B7906-0AE0-9847-BA31-D547613DDEFC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8A0A83-2F42-A341-8BAC-D9057C56983F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E7A94D-FD47-4741-9AA4-2354F605C199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268BB4-656D-1F4E-8970-A3FF1CD78F14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CB42E6-C687-3D4C-AC6E-568DF20145D4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66EFB6-A679-384E-9408-62AF206A994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850657-060D-E747-B13B-865A36FD8481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48BC5-AC00-3E48-B4FD-DA51E9AEF62A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D913BE-47D9-254C-B4B0-FAF090A27B78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88649E-5724-BB48-B4CF-E9897DB65F49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B12709-9DCC-C743-8560-57A68DF07413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8A23A1-379B-0C45-AF1C-3DC7541F28F2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2D0C14-E81F-E54F-B176-DACE58F1B7A7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CF0BD6-312C-4643-AC11-EDB6607A848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3CA8D5-BEC6-6E43-BD74-37A6D6904DCA}"/>
              </a:ext>
            </a:extLst>
          </p:cNvPr>
          <p:cNvSpPr txBox="1"/>
          <p:nvPr/>
        </p:nvSpPr>
        <p:spPr>
          <a:xfrm>
            <a:off x="244943" y="5143248"/>
            <a:ext cx="3804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Input port writes packets into shared memory.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Output port reads the packet when output link ready to transmit.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FEB9C4-97D9-9847-8A7B-A8CB0CB9445E}"/>
              </a:ext>
            </a:extLst>
          </p:cNvPr>
          <p:cNvSpPr txBox="1"/>
          <p:nvPr/>
        </p:nvSpPr>
        <p:spPr>
          <a:xfrm>
            <a:off x="4235246" y="5251437"/>
            <a:ext cx="3804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Single shared channel to move data from input to output port. 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Easy to build buses; technology is quite mature.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A7992D-D3C2-CF4F-9BD7-72A8C315F927}"/>
              </a:ext>
            </a:extLst>
          </p:cNvPr>
          <p:cNvSpPr txBox="1"/>
          <p:nvPr/>
        </p:nvSpPr>
        <p:spPr>
          <a:xfrm>
            <a:off x="8219242" y="5207946"/>
            <a:ext cx="3972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Each input port has a physical data path to every output port.</a:t>
            </a:r>
          </a:p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Switch </a:t>
            </a:r>
            <a:r>
              <a:rPr lang="en-US" sz="2000" dirty="0">
                <a:latin typeface="Helvetica" pitchFamily="2" charset="0"/>
              </a:rPr>
              <a:t>at the cross-over points turns on to connect pairs of ports.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30178C6-7198-9F4D-829F-24CC9A118C40}"/>
              </a:ext>
            </a:extLst>
          </p:cNvPr>
          <p:cNvSpPr/>
          <p:nvPr/>
        </p:nvSpPr>
        <p:spPr>
          <a:xfrm>
            <a:off x="8004559" y="275926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F8FB399-B3A9-D341-AB9C-90CCCF2A8369}"/>
              </a:ext>
            </a:extLst>
          </p:cNvPr>
          <p:cNvSpPr/>
          <p:nvPr/>
        </p:nvSpPr>
        <p:spPr>
          <a:xfrm>
            <a:off x="7995128" y="850313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921C6EE-29FB-B144-A56B-DEED36B54564}"/>
              </a:ext>
            </a:extLst>
          </p:cNvPr>
          <p:cNvSpPr/>
          <p:nvPr/>
        </p:nvSpPr>
        <p:spPr>
          <a:xfrm>
            <a:off x="7988047" y="1512718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A4037-8DF2-7943-863A-5C0EC87C542A}"/>
              </a:ext>
            </a:extLst>
          </p:cNvPr>
          <p:cNvSpPr txBox="1"/>
          <p:nvPr/>
        </p:nvSpPr>
        <p:spPr>
          <a:xfrm>
            <a:off x="537210" y="1512718"/>
            <a:ext cx="597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Fabric goal: Ferry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as many packets </a:t>
            </a:r>
            <a:r>
              <a:rPr lang="en-US" dirty="0">
                <a:latin typeface="Helvetica" pitchFamily="2" charset="0"/>
              </a:rPr>
              <a:t>as possible from input to output ports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as quickly </a:t>
            </a:r>
            <a:r>
              <a:rPr lang="en-US" dirty="0">
                <a:latin typeface="Helvetica" pitchFamily="2" charset="0"/>
              </a:rPr>
              <a:t>as possible.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4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22 0.00509 0.04258 0.01041 0.06276 0.02824 C 0.08281 0.04606 0.09961 0.09236 0.12083 0.10648 C 0.14206 0.1206 0.16615 0.11689 0.19023 0.11319 " pathEditMode="relative" ptsTypes="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59 0.02384 0.02318 0.04792 0.03646 0.05347 C 0.04974 0.05903 0.06745 0.0493 0.07969 0.03333 C 0.0918 0.01759 0.09089 -0.02662 0.10964 -0.04167 C 0.12839 -0.05648 0.16029 -0.05648 0.19219 -0.05648 " pathEditMode="relative" ptsTypes="AAA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58 -0.00116 0.0293 -0.00232 0.04115 -0.00996 C 0.05313 -0.01736 0.06107 -0.03426 0.07123 -0.04491 C 0.08138 -0.05533 0.09037 -0.07639 0.10208 -0.07315 C 0.1138 -0.06991 0.13281 -0.04283 0.14154 -0.02477 C 0.15026 -0.00695 0.14779 0.02616 0.15469 0.03495 C 0.16146 0.04398 0.17214 0.03611 0.18281 0.02847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3EA6-0689-EB4C-B93D-EA7458DD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Fabrics: Types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026526F9-619E-684F-BC8E-AC0B8964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125" y="2492361"/>
            <a:ext cx="3237500" cy="271558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14BB383F-6C24-E64F-BDE1-88558B95D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0" y="2384904"/>
            <a:ext cx="3961343" cy="253491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AA077A7A-C33C-F744-B8FD-593FC31F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607" y="2427846"/>
            <a:ext cx="3237500" cy="27899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41EAFF-AB62-0745-8DE4-A94D98078F20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9B04E0-DD26-EC47-A77E-869118928822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AB8745-6740-AD4A-B665-C317DC353CA2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3B7906-0AE0-9847-BA31-D547613DDEFC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8A0A83-2F42-A341-8BAC-D9057C56983F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E7A94D-FD47-4741-9AA4-2354F605C199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268BB4-656D-1F4E-8970-A3FF1CD78F14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CB42E6-C687-3D4C-AC6E-568DF20145D4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66EFB6-A679-384E-9408-62AF206A994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850657-060D-E747-B13B-865A36FD8481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48BC5-AC00-3E48-B4FD-DA51E9AEF62A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D913BE-47D9-254C-B4B0-FAF090A27B78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88649E-5724-BB48-B4CF-E9897DB65F49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B12709-9DCC-C743-8560-57A68DF07413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8A23A1-379B-0C45-AF1C-3DC7541F28F2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2D0C14-E81F-E54F-B176-DACE58F1B7A7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CF0BD6-312C-4643-AC11-EDB6607A848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3CA8D5-BEC6-6E43-BD74-37A6D6904DCA}"/>
              </a:ext>
            </a:extLst>
          </p:cNvPr>
          <p:cNvSpPr txBox="1"/>
          <p:nvPr/>
        </p:nvSpPr>
        <p:spPr>
          <a:xfrm>
            <a:off x="374131" y="5329243"/>
            <a:ext cx="3804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Modern high-speed routers use highly optimized shared-memory-based interconnects.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A7992D-D3C2-CF4F-9BD7-72A8C315F927}"/>
              </a:ext>
            </a:extLst>
          </p:cNvPr>
          <p:cNvSpPr txBox="1"/>
          <p:nvPr/>
        </p:nvSpPr>
        <p:spPr>
          <a:xfrm>
            <a:off x="7964612" y="5097549"/>
            <a:ext cx="397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Crossbars can get expensive as the number of ports grows (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N</a:t>
            </a:r>
            <a:r>
              <a:rPr lang="en-US" sz="2000" baseline="30000" dirty="0">
                <a:solidFill>
                  <a:srgbClr val="C00000"/>
                </a:solidFill>
                <a:latin typeface="Helvetica" pitchFamily="2" charset="0"/>
              </a:rPr>
              <a:t>2</a:t>
            </a:r>
            <a:r>
              <a:rPr lang="en-US" sz="2000" dirty="0">
                <a:latin typeface="Helvetica" pitchFamily="2" charset="0"/>
              </a:rPr>
              <a:t> connections for N ports)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MGR uses a crossbar and schedules (</a:t>
            </a:r>
            <a:r>
              <a:rPr lang="en-US" sz="2000" dirty="0" err="1">
                <a:latin typeface="Helvetica" pitchFamily="2" charset="0"/>
              </a:rPr>
              <a:t>in,out</a:t>
            </a:r>
            <a:r>
              <a:rPr lang="en-US" sz="2000" dirty="0">
                <a:latin typeface="Helvetica" pitchFamily="2" charset="0"/>
              </a:rPr>
              <a:t>) port pairs.</a:t>
            </a:r>
          </a:p>
        </p:txBody>
      </p:sp>
    </p:spTree>
    <p:extLst>
      <p:ext uri="{BB962C8B-B14F-4D97-AF65-F5344CB8AC3E}">
        <p14:creationId xmlns:p14="http://schemas.microsoft.com/office/powerpoint/2010/main" val="223001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9981-8538-9B4A-B45F-37748A7C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Nonblocking 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AE8F-4E67-8D47-9FD8-71058339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480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High-speed switching fabrics designed to be </a:t>
            </a:r>
            <a:r>
              <a:rPr lang="en-US" dirty="0">
                <a:solidFill>
                  <a:srgbClr val="C00000"/>
                </a:solidFill>
              </a:rPr>
              <a:t>nonblocking: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an output port is “available”, an input port can always transmit to it without being blocked by the switching fabric itself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Nontrivial to achieve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Crossbars are nonblocking by design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Shared memory can be designed to be nonblocking if the memory access is fast enough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EA277-3A98-D24D-A284-C6DB54F583EC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0D313-FFCC-2E42-A248-35D26B8889BC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E5DAF-FDAF-5D48-A433-96BA5844768A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7F6E-748A-4247-A837-F8236CB011F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55FEC-16C4-AE4E-8BEE-EAACEDD9883E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39EBF-0727-A644-9D59-3F97CE477317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998DE-51F4-3E42-9571-DD2788EF11C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F50D9-04F2-DA4F-B868-26D14CA99501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81326-22F5-0A49-92AC-02942FB1401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E9FF8-BF0C-3B44-A58A-E8F4ACA778A2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C884B9-7263-EA4B-93DA-D5A2845577E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4F361-7170-D54B-835A-DFE5CCAA6C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4E81E-B65B-F643-894A-DDFEE42056C5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2C17B-AA93-0F41-A285-15B090F88BF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76105-F6F9-EB48-8143-6CAB72AC17EA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531A4-3640-5140-A461-79BFD2C20AB4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561B4-30D1-1644-9752-D038D7720488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276DDEF1-79C6-8A4D-A0F3-9857F9AC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96" y="3192540"/>
            <a:ext cx="2517502" cy="1878444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51C8BBF3-473C-28A1-017A-AFDD2B235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787288" y="4760748"/>
            <a:ext cx="880989" cy="620471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C3806F44-F492-CC04-9E63-FB2ECFF64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6155" y="3707582"/>
            <a:ext cx="1002840" cy="587424"/>
          </a:xfrm>
          <a:prstGeom prst="rect">
            <a:avLst/>
          </a:prstGeom>
        </p:spPr>
      </p:pic>
      <p:sp>
        <p:nvSpPr>
          <p:cNvPr id="27" name="Freeform 26">
            <a:extLst>
              <a:ext uri="{FF2B5EF4-FFF2-40B4-BE49-F238E27FC236}">
                <a16:creationId xmlns:a16="http://schemas.microsoft.com/office/drawing/2014/main" id="{F64D6975-F42D-0206-EBB1-668AA6A265CA}"/>
              </a:ext>
            </a:extLst>
          </p:cNvPr>
          <p:cNvSpPr/>
          <p:nvPr/>
        </p:nvSpPr>
        <p:spPr>
          <a:xfrm>
            <a:off x="9903196" y="3123229"/>
            <a:ext cx="796834" cy="978820"/>
          </a:xfrm>
          <a:custGeom>
            <a:avLst/>
            <a:gdLst>
              <a:gd name="connsiteX0" fmla="*/ 575741 w 575741"/>
              <a:gd name="connsiteY0" fmla="*/ 770709 h 770709"/>
              <a:gd name="connsiteX1" fmla="*/ 353673 w 575741"/>
              <a:gd name="connsiteY1" fmla="*/ 509452 h 770709"/>
              <a:gd name="connsiteX2" fmla="*/ 40164 w 575741"/>
              <a:gd name="connsiteY2" fmla="*/ 287383 h 770709"/>
              <a:gd name="connsiteX3" fmla="*/ 14038 w 575741"/>
              <a:gd name="connsiteY3" fmla="*/ 0 h 77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41" h="770709">
                <a:moveTo>
                  <a:pt x="575741" y="770709"/>
                </a:moveTo>
                <a:cubicBezTo>
                  <a:pt x="509338" y="680357"/>
                  <a:pt x="442936" y="590006"/>
                  <a:pt x="353673" y="509452"/>
                </a:cubicBezTo>
                <a:cubicBezTo>
                  <a:pt x="264410" y="428898"/>
                  <a:pt x="96770" y="372292"/>
                  <a:pt x="40164" y="287383"/>
                </a:cubicBezTo>
                <a:cubicBezTo>
                  <a:pt x="-16442" y="202474"/>
                  <a:pt x="-1202" y="101237"/>
                  <a:pt x="14038" y="0"/>
                </a:cubicBezTo>
              </a:path>
            </a:pathLst>
          </a:custGeom>
          <a:noFill/>
          <a:ln w="127000">
            <a:solidFill>
              <a:schemeClr val="accent6">
                <a:lumMod val="60000"/>
                <a:lumOff val="40000"/>
              </a:schemeClr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301F74A-BF44-42A7-D9E6-1F900416D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9543" y="3283491"/>
            <a:ext cx="1254257" cy="1082778"/>
          </a:xfrm>
          <a:prstGeom prst="rect">
            <a:avLst/>
          </a:prstGeom>
        </p:spPr>
      </p:pic>
      <p:pic>
        <p:nvPicPr>
          <p:cNvPr id="29" name="Picture 28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512BC76D-D391-3D17-2CCE-D01E1BF7D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6186" y="2619317"/>
            <a:ext cx="975228" cy="8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9981-8538-9B4A-B45F-37748A7C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Nonblocking 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AE8F-4E67-8D47-9FD8-71058339D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With a nonblocking fabric, queues aren’t formed due to the switching fabric.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With a nonblocking fabric, there are no queues due to inefficiencies at the input port or the switching fabric</a:t>
            </a:r>
          </a:p>
          <a:p>
            <a:r>
              <a:rPr lang="en-US" dirty="0">
                <a:solidFill>
                  <a:schemeClr val="tx1"/>
                </a:solidFill>
              </a:rPr>
              <a:t>Queues only form </a:t>
            </a:r>
            <a:r>
              <a:rPr lang="en-US" dirty="0">
                <a:solidFill>
                  <a:srgbClr val="C00000"/>
                </a:solidFill>
              </a:rPr>
              <a:t>due to contention for the output port</a:t>
            </a:r>
          </a:p>
          <a:p>
            <a:pPr lvl="1"/>
            <a:r>
              <a:rPr lang="en-US" dirty="0"/>
              <a:t>Fundamental, unavoidable, given the route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EA277-3A98-D24D-A284-C6DB54F583EC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0D313-FFCC-2E42-A248-35D26B8889BC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E5DAF-FDAF-5D48-A433-96BA5844768A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7F6E-748A-4247-A837-F8236CB011F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55FEC-16C4-AE4E-8BEE-EAACEDD9883E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39EBF-0727-A644-9D59-3F97CE477317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998DE-51F4-3E42-9571-DD2788EF11C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F50D9-04F2-DA4F-B868-26D14CA99501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81326-22F5-0A49-92AC-02942FB1401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E9FF8-BF0C-3B44-A58A-E8F4ACA778A2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C884B9-7263-EA4B-93DA-D5A2845577E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4F361-7170-D54B-835A-DFE5CCAA6C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4E81E-B65B-F643-894A-DDFEE42056C5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2C17B-AA93-0F41-A285-15B090F88BF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76105-F6F9-EB48-8143-6CAB72AC17EA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531A4-3640-5140-A461-79BFD2C20AB4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561B4-30D1-1644-9752-D038D7720488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9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9981-8538-9B4A-B45F-37748A7C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Nonblocking 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AE8F-4E67-8D47-9FD8-71058339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With a nonblocking fabric, queues aren’t formed due to the switching fabric.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With a nonblocking fabric, there are no queues due to inefficiencies at the input port or the switching fabric</a:t>
            </a:r>
          </a:p>
          <a:p>
            <a:r>
              <a:rPr lang="en-US" dirty="0">
                <a:solidFill>
                  <a:schemeClr val="tx1"/>
                </a:solidFill>
              </a:rPr>
              <a:t>Queues only form </a:t>
            </a:r>
            <a:r>
              <a:rPr lang="en-US" dirty="0">
                <a:solidFill>
                  <a:srgbClr val="C00000"/>
                </a:solidFill>
              </a:rPr>
              <a:t>due to contention for the output port</a:t>
            </a:r>
          </a:p>
          <a:p>
            <a:pPr lvl="1"/>
            <a:r>
              <a:rPr lang="en-US" dirty="0"/>
              <a:t>Fundamental, unavoidable, given the route</a:t>
            </a:r>
          </a:p>
          <a:p>
            <a:r>
              <a:rPr lang="en-US" dirty="0"/>
              <a:t>Typically, these queues form on the output side</a:t>
            </a:r>
          </a:p>
          <a:p>
            <a:pPr lvl="1"/>
            <a:r>
              <a:rPr lang="en-US" dirty="0"/>
              <a:t>But can also “backpressure” to the input side if there is high contention for the output port</a:t>
            </a:r>
          </a:p>
          <a:p>
            <a:pPr lvl="1"/>
            <a:r>
              <a:rPr lang="en-US" dirty="0"/>
              <a:t>i.e.: can’t move pkts to output Qs since buffers full, so buffer @ input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EA277-3A98-D24D-A284-C6DB54F583EC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0D313-FFCC-2E42-A248-35D26B8889BC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E5DAF-FDAF-5D48-A433-96BA5844768A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7F6E-748A-4247-A837-F8236CB011F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55FEC-16C4-AE4E-8BEE-EAACEDD9883E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39EBF-0727-A644-9D59-3F97CE477317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998DE-51F4-3E42-9571-DD2788EF11C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F50D9-04F2-DA4F-B868-26D14CA99501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81326-22F5-0A49-92AC-02942FB1401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E9FF8-BF0C-3B44-A58A-E8F4ACA778A2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C884B9-7263-EA4B-93DA-D5A2845577E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4F361-7170-D54B-835A-DFE5CCAA6C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4E81E-B65B-F643-894A-DDFEE42056C5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2C17B-AA93-0F41-A285-15B090F88BF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76105-F6F9-EB48-8143-6CAB72AC17EA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531A4-3640-5140-A461-79BFD2C20AB4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561B4-30D1-1644-9752-D038D7720488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168E846C-311C-634E-90CB-E4D58E1BE41A}"/>
              </a:ext>
            </a:extLst>
          </p:cNvPr>
          <p:cNvSpPr/>
          <p:nvPr/>
        </p:nvSpPr>
        <p:spPr>
          <a:xfrm>
            <a:off x="8348352" y="1033152"/>
            <a:ext cx="1828800" cy="204800"/>
          </a:xfrm>
          <a:custGeom>
            <a:avLst/>
            <a:gdLst>
              <a:gd name="connsiteX0" fmla="*/ 0 w 1828800"/>
              <a:gd name="connsiteY0" fmla="*/ 0 h 204800"/>
              <a:gd name="connsiteX1" fmla="*/ 1045029 w 1828800"/>
              <a:gd name="connsiteY1" fmla="*/ 190005 h 204800"/>
              <a:gd name="connsiteX2" fmla="*/ 1828800 w 1828800"/>
              <a:gd name="connsiteY2" fmla="*/ 178130 h 2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204800">
                <a:moveTo>
                  <a:pt x="0" y="0"/>
                </a:moveTo>
                <a:cubicBezTo>
                  <a:pt x="370114" y="80158"/>
                  <a:pt x="740229" y="160317"/>
                  <a:pt x="1045029" y="190005"/>
                </a:cubicBezTo>
                <a:cubicBezTo>
                  <a:pt x="1349829" y="219693"/>
                  <a:pt x="1589314" y="198911"/>
                  <a:pt x="1828800" y="178130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F7F4251-911C-AE40-9A74-26E63AC679A6}"/>
              </a:ext>
            </a:extLst>
          </p:cNvPr>
          <p:cNvSpPr/>
          <p:nvPr/>
        </p:nvSpPr>
        <p:spPr>
          <a:xfrm>
            <a:off x="8324601" y="1307533"/>
            <a:ext cx="1828800" cy="556892"/>
          </a:xfrm>
          <a:custGeom>
            <a:avLst/>
            <a:gdLst>
              <a:gd name="connsiteX0" fmla="*/ 0 w 1828800"/>
              <a:gd name="connsiteY0" fmla="*/ 556892 h 556892"/>
              <a:gd name="connsiteX1" fmla="*/ 498764 w 1828800"/>
              <a:gd name="connsiteY1" fmla="*/ 212508 h 556892"/>
              <a:gd name="connsiteX2" fmla="*/ 1092530 w 1828800"/>
              <a:gd name="connsiteY2" fmla="*/ 10627 h 556892"/>
              <a:gd name="connsiteX3" fmla="*/ 1828800 w 1828800"/>
              <a:gd name="connsiteY3" fmla="*/ 46253 h 55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56892">
                <a:moveTo>
                  <a:pt x="0" y="556892"/>
                </a:moveTo>
                <a:cubicBezTo>
                  <a:pt x="158338" y="430222"/>
                  <a:pt x="316676" y="303552"/>
                  <a:pt x="498764" y="212508"/>
                </a:cubicBezTo>
                <a:cubicBezTo>
                  <a:pt x="680852" y="121464"/>
                  <a:pt x="870857" y="38336"/>
                  <a:pt x="1092530" y="10627"/>
                </a:cubicBezTo>
                <a:cubicBezTo>
                  <a:pt x="1314203" y="-17082"/>
                  <a:pt x="1571501" y="14585"/>
                  <a:pt x="1828800" y="46253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EBE4B91-BB3E-6840-BDF9-91E08E36B50B}"/>
              </a:ext>
            </a:extLst>
          </p:cNvPr>
          <p:cNvSpPr/>
          <p:nvPr/>
        </p:nvSpPr>
        <p:spPr>
          <a:xfrm>
            <a:off x="8383978" y="546264"/>
            <a:ext cx="1733797" cy="581891"/>
          </a:xfrm>
          <a:custGeom>
            <a:avLst/>
            <a:gdLst>
              <a:gd name="connsiteX0" fmla="*/ 0 w 1733797"/>
              <a:gd name="connsiteY0" fmla="*/ 0 h 581891"/>
              <a:gd name="connsiteX1" fmla="*/ 736270 w 1733797"/>
              <a:gd name="connsiteY1" fmla="*/ 439387 h 581891"/>
              <a:gd name="connsiteX2" fmla="*/ 1733797 w 1733797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797" h="581891">
                <a:moveTo>
                  <a:pt x="0" y="0"/>
                </a:moveTo>
                <a:cubicBezTo>
                  <a:pt x="223652" y="171202"/>
                  <a:pt x="447304" y="342405"/>
                  <a:pt x="736270" y="439387"/>
                </a:cubicBezTo>
                <a:cubicBezTo>
                  <a:pt x="1025236" y="536369"/>
                  <a:pt x="1379516" y="559130"/>
                  <a:pt x="1733797" y="581891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EA54-24F4-C946-AE87-580B370D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(plane)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15877-5A6C-634E-B0D0-792E5ADD0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312540" cy="5032376"/>
          </a:xfrm>
        </p:spPr>
        <p:txBody>
          <a:bodyPr>
            <a:normAutofit/>
          </a:bodyPr>
          <a:lstStyle/>
          <a:p>
            <a:r>
              <a:rPr lang="en-US" dirty="0"/>
              <a:t>A general-purpose processor that “programs” the data plane:</a:t>
            </a:r>
          </a:p>
          <a:p>
            <a:pPr lvl="1"/>
            <a:r>
              <a:rPr lang="en-US" dirty="0"/>
              <a:t>Forwarding table</a:t>
            </a:r>
          </a:p>
          <a:p>
            <a:pPr lvl="1"/>
            <a:r>
              <a:rPr lang="en-US" dirty="0"/>
              <a:t>Scheduling and buffer management policy</a:t>
            </a:r>
          </a:p>
          <a:p>
            <a:r>
              <a:rPr lang="en-US" dirty="0"/>
              <a:t>Implements the </a:t>
            </a:r>
            <a:r>
              <a:rPr lang="en-US" dirty="0">
                <a:solidFill>
                  <a:srgbClr val="C00000"/>
                </a:solidFill>
              </a:rPr>
              <a:t>routing algorithm</a:t>
            </a:r>
            <a:r>
              <a:rPr lang="en-US" dirty="0"/>
              <a:t> by processing </a:t>
            </a:r>
            <a:r>
              <a:rPr lang="en-US" dirty="0">
                <a:solidFill>
                  <a:srgbClr val="C00000"/>
                </a:solidFill>
              </a:rPr>
              <a:t>routing protocol messages</a:t>
            </a:r>
            <a:endParaRPr lang="en-US" dirty="0"/>
          </a:p>
          <a:p>
            <a:pPr lvl="1"/>
            <a:r>
              <a:rPr lang="en-US" dirty="0"/>
              <a:t>Mechanism by which routers collectively solve the Internet routing problem</a:t>
            </a:r>
          </a:p>
          <a:p>
            <a:pPr lvl="1"/>
            <a:r>
              <a:rPr lang="en-US" dirty="0"/>
              <a:t>More on this soon.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E40BB5-A828-C84E-A963-85F589F3AA41}"/>
              </a:ext>
            </a:extLst>
          </p:cNvPr>
          <p:cNvGrpSpPr/>
          <p:nvPr/>
        </p:nvGrpSpPr>
        <p:grpSpPr>
          <a:xfrm>
            <a:off x="6481306" y="3547712"/>
            <a:ext cx="5084271" cy="1685811"/>
            <a:chOff x="6657506" y="1161155"/>
            <a:chExt cx="5084271" cy="16858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69703B-9894-794D-884C-E778CCD800ED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F75FE4-3F32-2440-9203-64BA1D75A0E6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97F483-BEF4-734F-8B25-11C054D406A8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601065-F496-9D4E-AFB6-C9A2E5B27365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F342F1-9798-1840-8EEC-5200B123FFF4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C8900E-7545-DD4F-AD53-0BAC2C5F72DA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A34AB4-B19C-B54E-A3CF-57781EEACE7E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85112B-CFB3-2A47-8A78-84E46F5094E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F8CDDD-668D-2A45-859C-9D4EC86F32B9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522950-A934-DE4E-8B98-D897E4EFD2AB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575243-E2F2-F84F-B02B-4126907EB4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CBE05B-85B4-794A-8E94-2832E9D88E09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D8ACD6-F36A-B54C-980B-59861C9837D8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F14A6C-9412-D648-8FED-C18DC3FDB89B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F826F8-D4FF-FF4A-8401-BEDE05A24F05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594F19-D4AC-B344-9B39-52F7862C9A9B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DC32A30-FBAA-E34A-8506-7A326F531101}"/>
              </a:ext>
            </a:extLst>
          </p:cNvPr>
          <p:cNvSpPr/>
          <p:nvPr/>
        </p:nvSpPr>
        <p:spPr>
          <a:xfrm>
            <a:off x="7828265" y="2024639"/>
            <a:ext cx="1982462" cy="1230205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D8780A-CE9B-2046-9A6D-FC8ED90BF875}"/>
              </a:ext>
            </a:extLst>
          </p:cNvPr>
          <p:cNvSpPr txBox="1"/>
          <p:nvPr/>
        </p:nvSpPr>
        <p:spPr>
          <a:xfrm>
            <a:off x="8117898" y="2329138"/>
            <a:ext cx="140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Control Processor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F8192-132F-B940-84D9-B678B71996E3}"/>
              </a:ext>
            </a:extLst>
          </p:cNvPr>
          <p:cNvCxnSpPr/>
          <p:nvPr/>
        </p:nvCxnSpPr>
        <p:spPr>
          <a:xfrm flipH="1" flipV="1">
            <a:off x="6181354" y="1840675"/>
            <a:ext cx="1489124" cy="183964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CF6B0C-018F-E540-8442-8E545BB86A6B}"/>
              </a:ext>
            </a:extLst>
          </p:cNvPr>
          <p:cNvCxnSpPr>
            <a:cxnSpLocks/>
          </p:cNvCxnSpPr>
          <p:nvPr/>
        </p:nvCxnSpPr>
        <p:spPr>
          <a:xfrm flipH="1">
            <a:off x="6172202" y="3429000"/>
            <a:ext cx="1525066" cy="256877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3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740360" y="5094225"/>
            <a:ext cx="4383087" cy="1216007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5547604" y="5377100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5436480" y="5562837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5449180" y="5669201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6466768" y="5862875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7127168" y="5408851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6411204" y="5562837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7738355" y="5591413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881104" y="5377100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6006392" y="5802551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6701717" y="5261212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7344655" y="5715237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8066967" y="5400912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4082342" y="2117962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2473563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882317" y="2462923"/>
            <a:ext cx="6534170" cy="1766939"/>
            <a:chOff x="1557338" y="2675411"/>
            <a:chExt cx="6534170" cy="1766939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194" y="3734464"/>
              <a:ext cx="8130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Helvetica" pitchFamily="2" charset="0"/>
                </a:rPr>
                <a:t>data</a:t>
              </a:r>
            </a:p>
            <a:p>
              <a:pPr algn="ctr"/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401" y="2675411"/>
              <a:ext cx="954107" cy="76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000" dirty="0">
                  <a:latin typeface="Helvetica" pitchFamily="2" charset="0"/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3489563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4607805" y="2670413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792" y="526121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17" y="5548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F779B-EFA7-DD49-937D-3042ACF52C57}"/>
              </a:ext>
            </a:extLst>
          </p:cNvPr>
          <p:cNvGrpSpPr/>
          <p:nvPr/>
        </p:nvGrpSpPr>
        <p:grpSpPr>
          <a:xfrm>
            <a:off x="3263193" y="5259954"/>
            <a:ext cx="1316604" cy="277000"/>
            <a:chOff x="2462214" y="5472442"/>
            <a:chExt cx="1316604" cy="277000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793" y="5484317"/>
              <a:ext cx="1290025" cy="2082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214" y="5505144"/>
              <a:ext cx="1281165" cy="20827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931" y="5507921"/>
              <a:ext cx="476671" cy="2096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520" y="5472442"/>
              <a:ext cx="501676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Helvetica" pitchFamily="2" charset="0"/>
                </a:rPr>
                <a:t>0111</a:t>
              </a:r>
            </a:p>
          </p:txBody>
        </p:sp>
      </p:grpSp>
      <p:sp>
        <p:nvSpPr>
          <p:cNvPr id="47150" name="Line 119">
            <a:extLst>
              <a:ext uri="{FF2B5EF4-FFF2-40B4-BE49-F238E27FC236}">
                <a16:creationId xmlns:a16="http://schemas.microsoft.com/office/drawing/2014/main" id="{05154368-2727-084D-ACFE-5648AF1D5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1261" y="5570819"/>
            <a:ext cx="602504" cy="46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818942" y="5456475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5039604" y="5446951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444" y="5809108"/>
            <a:ext cx="291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values in arriving </a:t>
            </a:r>
          </a:p>
          <a:p>
            <a:r>
              <a:rPr lang="en-US" altLang="en-US" sz="1600" dirty="0"/>
              <a:t>packet header, </a:t>
            </a:r>
            <a:r>
              <a:rPr lang="en-US" altLang="en-US" sz="1600" dirty="0" err="1"/>
              <a:t>i.e</a:t>
            </a:r>
            <a:r>
              <a:rPr lang="en-US" altLang="en-US" sz="1600" dirty="0"/>
              <a:t>, destination IP address</a:t>
            </a:r>
            <a:endParaRPr lang="en-US" altLang="en-US" sz="20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617" y="56501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62" y="4099599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Data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per-packet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tens of nanoseconds)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1339" y="3881002"/>
            <a:ext cx="1665685" cy="36578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55" y="1593651"/>
            <a:ext cx="3213099" cy="236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Control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Traditional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distributed routing</a:t>
            </a:r>
            <a:r>
              <a:rPr lang="en-US" altLang="en-US" sz="2400" dirty="0">
                <a:latin typeface="Helvetica" pitchFamily="2" charset="0"/>
              </a:rPr>
              <a:t>: per route-change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a few tens of seconds)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155" y="2605325"/>
            <a:ext cx="980608" cy="9206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Router design: the bigger picture</a:t>
            </a:r>
          </a:p>
        </p:txBody>
      </p:sp>
    </p:spTree>
    <p:extLst>
      <p:ext uri="{BB962C8B-B14F-4D97-AF65-F5344CB8AC3E}">
        <p14:creationId xmlns:p14="http://schemas.microsoft.com/office/powerpoint/2010/main" val="39091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 animBg="1"/>
      <p:bldP spid="47132" grpId="0" animBg="1"/>
      <p:bldP spid="47134" grpId="0"/>
      <p:bldP spid="247" grpId="0"/>
      <p:bldP spid="248" grpId="0" animBg="1"/>
      <p:bldP spid="250" grpId="0"/>
      <p:bldP spid="25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2985-7A56-2541-9DF5-E5B8B52D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Prefix Matching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40AD8-9CDD-8B45-9F02-1F6501032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01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8104-EBFB-3E4C-BF1B-CCA12585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Route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21253-9E6F-8A48-956B-EB87F8208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609132" cy="48343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Table lookup matches a packet against an IP </a:t>
            </a:r>
            <a:r>
              <a:rPr lang="en-US" dirty="0">
                <a:solidFill>
                  <a:srgbClr val="C00000"/>
                </a:solidFill>
              </a:rPr>
              <a:t>prefix</a:t>
            </a:r>
          </a:p>
          <a:p>
            <a:pPr lvl="1"/>
            <a:r>
              <a:rPr lang="en-US" dirty="0"/>
              <a:t>Ex: 65.12.45.2 matches 65.0.0.0/8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Prefixes are allocated to organizations by Internet registries</a:t>
            </a:r>
          </a:p>
          <a:p>
            <a:endParaRPr lang="en-US" dirty="0"/>
          </a:p>
          <a:p>
            <a:r>
              <a:rPr lang="en-US" dirty="0"/>
              <a:t>But organizations can reallocate a subset of their IP address allocation to other orgs</a:t>
            </a:r>
          </a:p>
        </p:txBody>
      </p:sp>
      <p:sp>
        <p:nvSpPr>
          <p:cNvPr id="99" name="Rectangle 15">
            <a:extLst>
              <a:ext uri="{FF2B5EF4-FFF2-40B4-BE49-F238E27FC236}">
                <a16:creationId xmlns:a16="http://schemas.microsoft.com/office/drawing/2014/main" id="{5571F83C-4EBD-6149-A74E-C25907C5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0" name="Oval 16">
            <a:extLst>
              <a:ext uri="{FF2B5EF4-FFF2-40B4-BE49-F238E27FC236}">
                <a16:creationId xmlns:a16="http://schemas.microsoft.com/office/drawing/2014/main" id="{524D3184-E680-C143-B581-2AF095107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1" name="Rectangle 17">
            <a:extLst>
              <a:ext uri="{FF2B5EF4-FFF2-40B4-BE49-F238E27FC236}">
                <a16:creationId xmlns:a16="http://schemas.microsoft.com/office/drawing/2014/main" id="{DF7624A7-12C9-3443-A3A3-E96DF239C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2" name="Rectangle 19">
            <a:extLst>
              <a:ext uri="{FF2B5EF4-FFF2-40B4-BE49-F238E27FC236}">
                <a16:creationId xmlns:a16="http://schemas.microsoft.com/office/drawing/2014/main" id="{8CE6F011-1021-1B40-AD08-9042C2E54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103" name="Rectangle 20">
            <a:extLst>
              <a:ext uri="{FF2B5EF4-FFF2-40B4-BE49-F238E27FC236}">
                <a16:creationId xmlns:a16="http://schemas.microsoft.com/office/drawing/2014/main" id="{54B3CDD2-3471-B04D-9A3C-E6D03F1F1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id="{EEFF3697-968C-BF4A-B4B7-3A84F38C7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5" name="Rectangle 22">
            <a:extLst>
              <a:ext uri="{FF2B5EF4-FFF2-40B4-BE49-F238E27FC236}">
                <a16:creationId xmlns:a16="http://schemas.microsoft.com/office/drawing/2014/main" id="{D7ECEB4F-BF10-7C4D-8580-6278F3EDC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6" name="Rectangle 23">
            <a:extLst>
              <a:ext uri="{FF2B5EF4-FFF2-40B4-BE49-F238E27FC236}">
                <a16:creationId xmlns:a16="http://schemas.microsoft.com/office/drawing/2014/main" id="{FF4B1BF7-94C1-7A40-817D-CC6C022F8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7" name="Rectangle 24">
            <a:extLst>
              <a:ext uri="{FF2B5EF4-FFF2-40B4-BE49-F238E27FC236}">
                <a16:creationId xmlns:a16="http://schemas.microsoft.com/office/drawing/2014/main" id="{C8AC768F-E418-4F41-93D6-BFAC9DD8F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8" name="Rectangle 25">
            <a:extLst>
              <a:ext uri="{FF2B5EF4-FFF2-40B4-BE49-F238E27FC236}">
                <a16:creationId xmlns:a16="http://schemas.microsoft.com/office/drawing/2014/main" id="{B25DB8FB-BB9C-0A48-8E4E-01C5A3036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9" name="Rectangle 26">
            <a:extLst>
              <a:ext uri="{FF2B5EF4-FFF2-40B4-BE49-F238E27FC236}">
                <a16:creationId xmlns:a16="http://schemas.microsoft.com/office/drawing/2014/main" id="{72835F6D-F4D7-084D-B7EF-486440688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0" name="Rectangle 27">
            <a:extLst>
              <a:ext uri="{FF2B5EF4-FFF2-40B4-BE49-F238E27FC236}">
                <a16:creationId xmlns:a16="http://schemas.microsoft.com/office/drawing/2014/main" id="{AED18933-E1C8-734E-A622-FA88194F2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1" name="Rectangle 28">
            <a:extLst>
              <a:ext uri="{FF2B5EF4-FFF2-40B4-BE49-F238E27FC236}">
                <a16:creationId xmlns:a16="http://schemas.microsoft.com/office/drawing/2014/main" id="{01C07943-6063-AA49-A761-70221498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2" name="Rectangle 29">
            <a:extLst>
              <a:ext uri="{FF2B5EF4-FFF2-40B4-BE49-F238E27FC236}">
                <a16:creationId xmlns:a16="http://schemas.microsoft.com/office/drawing/2014/main" id="{87FD851C-0196-7F42-BFBD-4920C61D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35A7B005-B17F-1342-ABF4-F9FF1C212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1B6030A4-21CC-874F-A718-AA2BA6CCF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115" name="Text Box 32">
            <a:extLst>
              <a:ext uri="{FF2B5EF4-FFF2-40B4-BE49-F238E27FC236}">
                <a16:creationId xmlns:a16="http://schemas.microsoft.com/office/drawing/2014/main" id="{D757539A-6D4A-9F4F-A374-FC2392C4A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116" name="Line 33">
            <a:extLst>
              <a:ext uri="{FF2B5EF4-FFF2-40B4-BE49-F238E27FC236}">
                <a16:creationId xmlns:a16="http://schemas.microsoft.com/office/drawing/2014/main" id="{A3717B03-8A3A-EB43-ADCF-1591758F7F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21881" y="4377128"/>
            <a:ext cx="0" cy="2667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17" name="Text Box 35">
            <a:extLst>
              <a:ext uri="{FF2B5EF4-FFF2-40B4-BE49-F238E27FC236}">
                <a16:creationId xmlns:a16="http://schemas.microsoft.com/office/drawing/2014/main" id="{93B0CAFB-B026-3642-BCFC-8548D6CE6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118" name="Text Box 36">
            <a:extLst>
              <a:ext uri="{FF2B5EF4-FFF2-40B4-BE49-F238E27FC236}">
                <a16:creationId xmlns:a16="http://schemas.microsoft.com/office/drawing/2014/main" id="{7C1D4A74-07E2-0640-A872-E11AB262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119" name="Text Box 37">
            <a:extLst>
              <a:ext uri="{FF2B5EF4-FFF2-40B4-BE49-F238E27FC236}">
                <a16:creationId xmlns:a16="http://schemas.microsoft.com/office/drawing/2014/main" id="{1C3BD388-20AB-4148-9783-1B5CEBA4E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120" name="Text Box 38">
            <a:extLst>
              <a:ext uri="{FF2B5EF4-FFF2-40B4-BE49-F238E27FC236}">
                <a16:creationId xmlns:a16="http://schemas.microsoft.com/office/drawing/2014/main" id="{C85728A5-8206-9543-AE84-548754CAC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121" name="Text Box 39">
            <a:extLst>
              <a:ext uri="{FF2B5EF4-FFF2-40B4-BE49-F238E27FC236}">
                <a16:creationId xmlns:a16="http://schemas.microsoft.com/office/drawing/2014/main" id="{ABE879BC-9329-A048-96DD-F21F39A42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122" name="Text Box 40">
            <a:extLst>
              <a:ext uri="{FF2B5EF4-FFF2-40B4-BE49-F238E27FC236}">
                <a16:creationId xmlns:a16="http://schemas.microsoft.com/office/drawing/2014/main" id="{886B0CA8-0C8D-A041-9D6D-B2414D0B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123" name="Text Box 41">
            <a:extLst>
              <a:ext uri="{FF2B5EF4-FFF2-40B4-BE49-F238E27FC236}">
                <a16:creationId xmlns:a16="http://schemas.microsoft.com/office/drawing/2014/main" id="{600C6250-351F-694B-B105-D36879FD5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124" name="Line 44">
            <a:extLst>
              <a:ext uri="{FF2B5EF4-FFF2-40B4-BE49-F238E27FC236}">
                <a16:creationId xmlns:a16="http://schemas.microsoft.com/office/drawing/2014/main" id="{0B080899-6C72-574C-8144-BDA80AD6F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5" name="Line 45">
            <a:extLst>
              <a:ext uri="{FF2B5EF4-FFF2-40B4-BE49-F238E27FC236}">
                <a16:creationId xmlns:a16="http://schemas.microsoft.com/office/drawing/2014/main" id="{4BD2A06B-335C-AB46-98DE-A2C1DE6DB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6" name="Line 43">
            <a:extLst>
              <a:ext uri="{FF2B5EF4-FFF2-40B4-BE49-F238E27FC236}">
                <a16:creationId xmlns:a16="http://schemas.microsoft.com/office/drawing/2014/main" id="{EC850063-D2A1-244E-80F0-6D201558E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5C7421B6-5DCA-BD41-B3E3-0770EFAF7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138236A-60B5-A94C-821D-BA68D2B66B36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797E7E2-FDDE-7B4A-B5B7-83A4E0EEE451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780EF41-2DEB-8242-BC95-7446C4879F44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B8B984C0-C560-4542-9F07-E53AFC7557FA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F2757A8-9935-0E4D-ACD6-586FC8FB9F5E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20EF3A6-C61C-2940-864A-A2355F756A63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05DBE19-6981-0E4B-9E80-AA78C44F654B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52D315E9-6A36-8C4F-AE6A-0852CD3F29C8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AE12218-68F9-2F4B-ACA9-0C9B23AAEF94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1F25002-A6FB-0F43-92E2-A9575A609AD2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78860B6-6A87-0E41-87CC-42B4BB7DED56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9F36860-B564-5A4A-97D7-531671953B7C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F05FD530-2845-3147-9492-A6C51EFA03C2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45E2BDC-A177-8343-97E7-43C38C248F7F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CD716285-FD79-AD43-8300-621F5EBA3814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E21B14B1-B23D-A14C-AC25-46B8F248C901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9" descr="Router Clip Art">
            <a:extLst>
              <a:ext uri="{FF2B5EF4-FFF2-40B4-BE49-F238E27FC236}">
                <a16:creationId xmlns:a16="http://schemas.microsoft.com/office/drawing/2014/main" id="{4376E3E2-CDFA-FA4B-8137-3E9D22D0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712" y="551694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77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62EFED0A-4195-8A45-AE54-A65D441ED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Two key network-layer functions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14FF7A73-425A-3C43-9622-5CFA034B6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63674"/>
            <a:ext cx="4892039" cy="462000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Forwarding:</a:t>
            </a:r>
            <a:r>
              <a:rPr lang="en-US" altLang="en-US" dirty="0"/>
              <a:t> move packets from router</a:t>
            </a:r>
            <a:r>
              <a:rPr lang="ja-JP" altLang="en-US"/>
              <a:t>’</a:t>
            </a:r>
            <a:r>
              <a:rPr lang="en-US" altLang="ja-JP" dirty="0"/>
              <a:t>s input to appropriate router output</a:t>
            </a:r>
          </a:p>
          <a:p>
            <a:pPr marL="0" indent="0">
              <a:spcBef>
                <a:spcPts val="600"/>
              </a:spcBef>
            </a:pPr>
            <a:endParaRPr lang="en-US" altLang="ja-JP" dirty="0"/>
          </a:p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Routing:</a:t>
            </a:r>
            <a:r>
              <a:rPr lang="en-US" altLang="en-US" dirty="0"/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routing algorithms</a:t>
            </a:r>
          </a:p>
          <a:p>
            <a:pPr lvl="1">
              <a:spcBef>
                <a:spcPts val="600"/>
              </a:spcBef>
            </a:pPr>
            <a:endParaRPr lang="en-US" altLang="en-US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dirty="0"/>
              <a:t>The network layer solves the routing problem.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1777DEE5-6E7E-AE45-B96B-2BBCC76D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1884363"/>
            <a:ext cx="406876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Analogy: taking a road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endParaRPr lang="en-US" sz="2800" dirty="0">
              <a:solidFill>
                <a:srgbClr val="000099"/>
              </a:solidFill>
              <a:latin typeface="Helvetica" pitchFamily="2" charset="0"/>
              <a:ea typeface="ＭＳ Ｐゴシック" charset="0"/>
              <a:cs typeface="ＭＳ Ｐゴシック" charset="0"/>
            </a:endParaRP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Forwarding: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Helvetica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5266678-8B81-DE4C-8B43-B44FB8E3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4649778"/>
            <a:ext cx="4068761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558FA84-8AB6-4047-9E0B-966AC5B3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A4EBC5-CC0A-D948-B5F1-38CC80DA6AF4}" type="slidenum">
              <a:rPr lang="en-US" altLang="en-US" sz="1200" smtClean="0">
                <a:latin typeface="Tahoma" panose="020B0604030504040204" pitchFamily="34" charset="0"/>
              </a:rPr>
              <a:pPr/>
              <a:t>4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21B47-825F-D845-BC93-57B3677DF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007" y="4348199"/>
            <a:ext cx="1824168" cy="1824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5B9BC-E6B6-9046-B26A-0A1A501FC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719" y="2508285"/>
            <a:ext cx="1824168" cy="12159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0078808-AEA2-884A-902F-04818A3A97C5}"/>
              </a:ext>
            </a:extLst>
          </p:cNvPr>
          <p:cNvGrpSpPr/>
          <p:nvPr/>
        </p:nvGrpSpPr>
        <p:grpSpPr>
          <a:xfrm>
            <a:off x="4745515" y="4501890"/>
            <a:ext cx="6030736" cy="2311994"/>
            <a:chOff x="4745515" y="4501890"/>
            <a:chExt cx="6030736" cy="2311994"/>
          </a:xfrm>
        </p:grpSpPr>
        <p:pic>
          <p:nvPicPr>
            <p:cNvPr id="10" name="Picture 19" descr="Router Clip Art">
              <a:extLst>
                <a:ext uri="{FF2B5EF4-FFF2-40B4-BE49-F238E27FC236}">
                  <a16:creationId xmlns:a16="http://schemas.microsoft.com/office/drawing/2014/main" id="{8CB77293-4E1C-B14B-869D-5A4EAA0F2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111" y="5803503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Router Clip Art">
              <a:extLst>
                <a:ext uri="{FF2B5EF4-FFF2-40B4-BE49-F238E27FC236}">
                  <a16:creationId xmlns:a16="http://schemas.microsoft.com/office/drawing/2014/main" id="{31F2F233-66E7-AD43-8409-711250AE2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362" y="5910197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979279-B7A4-194E-8039-FA08012A05E7}"/>
                </a:ext>
              </a:extLst>
            </p:cNvPr>
            <p:cNvCxnSpPr>
              <a:cxnSpLocks/>
            </p:cNvCxnSpPr>
            <p:nvPr/>
          </p:nvCxnSpPr>
          <p:spPr>
            <a:xfrm>
              <a:off x="6634661" y="6210936"/>
              <a:ext cx="811803" cy="506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24">
              <a:extLst>
                <a:ext uri="{FF2B5EF4-FFF2-40B4-BE49-F238E27FC236}">
                  <a16:creationId xmlns:a16="http://schemas.microsoft.com/office/drawing/2014/main" id="{DB747AA0-6EF4-9440-AFBD-22E9E299642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745515" y="4501890"/>
              <a:ext cx="869950" cy="906462"/>
              <a:chOff x="-44" y="1473"/>
              <a:chExt cx="981" cy="1105"/>
            </a:xfrm>
          </p:grpSpPr>
          <p:pic>
            <p:nvPicPr>
              <p:cNvPr id="16" name="Picture 125" descr="desktop_computer_stylized_medium">
                <a:extLst>
                  <a:ext uri="{FF2B5EF4-FFF2-40B4-BE49-F238E27FC236}">
                    <a16:creationId xmlns:a16="http://schemas.microsoft.com/office/drawing/2014/main" id="{A73E5A37-1A0F-6242-B1C5-550B1B9C1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reeform 126">
                <a:extLst>
                  <a:ext uri="{FF2B5EF4-FFF2-40B4-BE49-F238E27FC236}">
                    <a16:creationId xmlns:a16="http://schemas.microsoft.com/office/drawing/2014/main" id="{C970E33D-00A1-334B-8B0C-7011FDA7883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B92483-9533-7949-B24A-8059A9D1F1F8}"/>
                </a:ext>
              </a:extLst>
            </p:cNvPr>
            <p:cNvCxnSpPr>
              <a:cxnSpLocks/>
            </p:cNvCxnSpPr>
            <p:nvPr/>
          </p:nvCxnSpPr>
          <p:spPr>
            <a:xfrm>
              <a:off x="5180920" y="5360833"/>
              <a:ext cx="349210" cy="3362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124">
              <a:extLst>
                <a:ext uri="{FF2B5EF4-FFF2-40B4-BE49-F238E27FC236}">
                  <a16:creationId xmlns:a16="http://schemas.microsoft.com/office/drawing/2014/main" id="{7581192D-1B9D-B744-9CCB-23CF1C78848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906301" y="5907422"/>
              <a:ext cx="869950" cy="906462"/>
              <a:chOff x="-44" y="1473"/>
              <a:chExt cx="981" cy="1105"/>
            </a:xfrm>
          </p:grpSpPr>
          <p:pic>
            <p:nvPicPr>
              <p:cNvPr id="23" name="Picture 125" descr="desktop_computer_stylized_medium">
                <a:extLst>
                  <a:ext uri="{FF2B5EF4-FFF2-40B4-BE49-F238E27FC236}">
                    <a16:creationId xmlns:a16="http://schemas.microsoft.com/office/drawing/2014/main" id="{188B5852-4B9D-6948-A628-DDD32FBCE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Freeform 126">
                <a:extLst>
                  <a:ext uri="{FF2B5EF4-FFF2-40B4-BE49-F238E27FC236}">
                    <a16:creationId xmlns:a16="http://schemas.microsoft.com/office/drawing/2014/main" id="{C69B08C3-57FB-E140-BA5E-1D34C5535C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BA9657-CF47-7148-AE74-6DE45610B1EB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12" y="6275711"/>
              <a:ext cx="771965" cy="2464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2AB869-9357-B944-B72F-617A8E51A3C6}"/>
              </a:ext>
            </a:extLst>
          </p:cNvPr>
          <p:cNvGrpSpPr/>
          <p:nvPr/>
        </p:nvGrpSpPr>
        <p:grpSpPr>
          <a:xfrm>
            <a:off x="5523219" y="4483540"/>
            <a:ext cx="6454954" cy="1890567"/>
            <a:chOff x="5523219" y="4483540"/>
            <a:chExt cx="6454954" cy="189056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3C96F6-2885-9648-8371-BA7A48E17F13}"/>
                </a:ext>
              </a:extLst>
            </p:cNvPr>
            <p:cNvSpPr txBox="1"/>
            <p:nvPr/>
          </p:nvSpPr>
          <p:spPr>
            <a:xfrm rot="4035978">
              <a:off x="5158818" y="4847941"/>
              <a:ext cx="1098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network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0A263E-AD66-7747-A4FC-7559C7DA81FE}"/>
                </a:ext>
              </a:extLst>
            </p:cNvPr>
            <p:cNvSpPr txBox="1"/>
            <p:nvPr/>
          </p:nvSpPr>
          <p:spPr>
            <a:xfrm rot="1292375">
              <a:off x="6268878" y="5661290"/>
              <a:ext cx="796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layer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A4A265-BB5F-2043-9488-A7AA58FF97BD}"/>
                </a:ext>
              </a:extLst>
            </p:cNvPr>
            <p:cNvSpPr txBox="1"/>
            <p:nvPr/>
          </p:nvSpPr>
          <p:spPr>
            <a:xfrm rot="246824">
              <a:off x="8664621" y="5757810"/>
              <a:ext cx="79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runs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CAB46A-D1D7-C143-8318-113CD79D2254}"/>
                </a:ext>
              </a:extLst>
            </p:cNvPr>
            <p:cNvSpPr txBox="1"/>
            <p:nvPr/>
          </p:nvSpPr>
          <p:spPr>
            <a:xfrm>
              <a:off x="10378546" y="6004775"/>
              <a:ext cx="159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everywhere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8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0165D9-6FD0-4743-8B1C-D65A3E6FE6A5}"/>
              </a:ext>
            </a:extLst>
          </p:cNvPr>
          <p:cNvSpPr txBox="1"/>
          <p:nvPr/>
        </p:nvSpPr>
        <p:spPr>
          <a:xfrm>
            <a:off x="5086552" y="4984889"/>
            <a:ext cx="4717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There is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announcement mechanism</a:t>
            </a:r>
            <a:r>
              <a:rPr lang="en-US" dirty="0">
                <a:latin typeface="Helvetica" pitchFamily="2" charset="0"/>
              </a:rPr>
              <a:t> (BGP) by which ISP A can inform the rest of the Internet about the prefixes it owns.</a:t>
            </a:r>
          </a:p>
          <a:p>
            <a:pPr algn="l"/>
            <a:r>
              <a:rPr lang="en-US" dirty="0">
                <a:latin typeface="Helvetica" pitchFamily="2" charset="0"/>
              </a:rPr>
              <a:t>It is enough to announce a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coarse-grained prefix</a:t>
            </a:r>
            <a:r>
              <a:rPr lang="en-US" dirty="0">
                <a:latin typeface="Helvetica" pitchFamily="2" charset="0"/>
              </a:rPr>
              <a:t> 200.23.16.0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/20 </a:t>
            </a:r>
            <a:r>
              <a:rPr lang="en-US" dirty="0">
                <a:latin typeface="Helvetica" pitchFamily="2" charset="0"/>
              </a:rPr>
              <a:t>rather than 8 separate sub-prefixes.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8FBDD-D8E3-C840-8388-83C5F64437CD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0B073-9D5B-2443-A051-652D104D30BD}"/>
              </a:ext>
            </a:extLst>
          </p:cNvPr>
          <p:cNvSpPr txBox="1"/>
          <p:nvPr/>
        </p:nvSpPr>
        <p:spPr>
          <a:xfrm>
            <a:off x="426746" y="5410994"/>
            <a:ext cx="366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Route Aggregation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Save forwarding table memory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Fewer routing protocol </a:t>
            </a:r>
            <a:r>
              <a:rPr lang="en-US" sz="2000" dirty="0" err="1">
                <a:latin typeface="Helvetica" pitchFamily="2" charset="0"/>
              </a:rPr>
              <a:t>msgs</a:t>
            </a:r>
            <a:endParaRPr lang="en-US" sz="2000" dirty="0">
              <a:latin typeface="Helvetica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8E1047-C5FB-3D4D-A22D-67AB3416E67F}"/>
              </a:ext>
            </a:extLst>
          </p:cNvPr>
          <p:cNvCxnSpPr>
            <a:cxnSpLocks/>
          </p:cNvCxnSpPr>
          <p:nvPr/>
        </p:nvCxnSpPr>
        <p:spPr>
          <a:xfrm flipV="1">
            <a:off x="3679827" y="4346581"/>
            <a:ext cx="3749673" cy="106441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30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 animBg="1"/>
      <p:bldP spid="54278" grpId="0" animBg="1"/>
      <p:bldP spid="54279" grpId="0" animBg="1"/>
      <p:bldP spid="54286" grpId="0" animBg="1"/>
      <p:bldP spid="54287" grpId="0"/>
      <p:bldP spid="54288" grpId="0"/>
      <p:bldP spid="54289" grpId="0"/>
      <p:bldP spid="54290" grpId="0"/>
      <p:bldP spid="54299" grpId="0"/>
      <p:bldP spid="2" grpId="0"/>
      <p:bldP spid="47" grpId="0"/>
      <p:bldP spid="11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0165D9-6FD0-4743-8B1C-D65A3E6FE6A5}"/>
              </a:ext>
            </a:extLst>
          </p:cNvPr>
          <p:cNvSpPr txBox="1"/>
          <p:nvPr/>
        </p:nvSpPr>
        <p:spPr>
          <a:xfrm>
            <a:off x="688239" y="5470740"/>
            <a:ext cx="945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Now suppose one of these organizations adds another ISP for its Internet service and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prefers</a:t>
            </a:r>
            <a:r>
              <a:rPr lang="en-US" sz="2400" dirty="0">
                <a:latin typeface="Helvetica" pitchFamily="2" charset="0"/>
              </a:rPr>
              <a:t> using the new ISP.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Note: it’s possible for the organization to retain its assigned IP block.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C53D70-716A-2444-AAE8-3D9A330413F4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</p:spTree>
    <p:extLst>
      <p:ext uri="{BB962C8B-B14F-4D97-AF65-F5344CB8AC3E}">
        <p14:creationId xmlns:p14="http://schemas.microsoft.com/office/powerpoint/2010/main" val="173921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6">
            <a:extLst>
              <a:ext uri="{FF2B5EF4-FFF2-40B4-BE49-F238E27FC236}">
                <a16:creationId xmlns:a16="http://schemas.microsoft.com/office/drawing/2014/main" id="{EB26866D-B113-3044-9CCB-375DA7CB9C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7455" y="5864205"/>
            <a:ext cx="333375" cy="247650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8" name="Group 13">
            <a:extLst>
              <a:ext uri="{FF2B5EF4-FFF2-40B4-BE49-F238E27FC236}">
                <a16:creationId xmlns:a16="http://schemas.microsoft.com/office/drawing/2014/main" id="{88131816-C0A7-5D4B-B680-B0E4F8EB0FB4}"/>
              </a:ext>
            </a:extLst>
          </p:cNvPr>
          <p:cNvGrpSpPr>
            <a:grpSpLocks/>
          </p:cNvGrpSpPr>
          <p:nvPr/>
        </p:nvGrpSpPr>
        <p:grpSpPr bwMode="auto">
          <a:xfrm>
            <a:off x="2481780" y="6027718"/>
            <a:ext cx="2338387" cy="404813"/>
            <a:chOff x="1004" y="1639"/>
            <a:chExt cx="1473" cy="255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2F113FBD-9F3F-C741-A0F7-A05FC567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1039A987-5E93-6C40-AFA1-D5117DE30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" name="Freeform 25">
            <a:extLst>
              <a:ext uri="{FF2B5EF4-FFF2-40B4-BE49-F238E27FC236}">
                <a16:creationId xmlns:a16="http://schemas.microsoft.com/office/drawing/2014/main" id="{69AC1677-7186-CB4D-B36A-166802F215DC}"/>
              </a:ext>
            </a:extLst>
          </p:cNvPr>
          <p:cNvSpPr>
            <a:spLocks/>
          </p:cNvSpPr>
          <p:nvPr/>
        </p:nvSpPr>
        <p:spPr bwMode="auto">
          <a:xfrm>
            <a:off x="5029716" y="5072042"/>
            <a:ext cx="1773238" cy="979488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2D932D5B-5BC3-C44C-8D03-5A119DF5AD3D}"/>
              </a:ext>
            </a:extLst>
          </p:cNvPr>
          <p:cNvSpPr>
            <a:spLocks/>
          </p:cNvSpPr>
          <p:nvPr/>
        </p:nvSpPr>
        <p:spPr bwMode="auto">
          <a:xfrm flipV="1">
            <a:off x="6755328" y="4864040"/>
            <a:ext cx="2249775" cy="52391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7FB111EE-13AA-964B-BB18-129D351B3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530" y="5635605"/>
            <a:ext cx="485775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7" name="Line 29">
            <a:extLst>
              <a:ext uri="{FF2B5EF4-FFF2-40B4-BE49-F238E27FC236}">
                <a16:creationId xmlns:a16="http://schemas.microsoft.com/office/drawing/2014/main" id="{A5A13DAD-B1B8-7945-B240-2A28417CB7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3130" y="5702280"/>
            <a:ext cx="638175" cy="17145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30">
            <a:extLst>
              <a:ext uri="{FF2B5EF4-FFF2-40B4-BE49-F238E27FC236}">
                <a16:creationId xmlns:a16="http://schemas.microsoft.com/office/drawing/2014/main" id="{0B1168CC-EAE3-A840-B752-ACF663C17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1279" y="5949931"/>
            <a:ext cx="247650" cy="409575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Text Box 23">
            <a:extLst>
              <a:ext uri="{FF2B5EF4-FFF2-40B4-BE49-F238E27FC236}">
                <a16:creationId xmlns:a16="http://schemas.microsoft.com/office/drawing/2014/main" id="{8E86155D-94C6-4E41-83FD-D65B28E3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78" y="606807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3E88686-7468-3949-BF6D-E498EBC28B88}"/>
              </a:ext>
            </a:extLst>
          </p:cNvPr>
          <p:cNvSpPr/>
          <p:nvPr/>
        </p:nvSpPr>
        <p:spPr>
          <a:xfrm>
            <a:off x="299660" y="3768725"/>
            <a:ext cx="708759" cy="2418908"/>
          </a:xfrm>
          <a:custGeom>
            <a:avLst/>
            <a:gdLst>
              <a:gd name="connsiteX0" fmla="*/ 511990 w 708759"/>
              <a:gd name="connsiteY0" fmla="*/ 0 h 2453833"/>
              <a:gd name="connsiteX1" fmla="*/ 2704 w 708759"/>
              <a:gd name="connsiteY1" fmla="*/ 1099595 h 2453833"/>
              <a:gd name="connsiteX2" fmla="*/ 708759 w 708759"/>
              <a:gd name="connsiteY2" fmla="*/ 2453833 h 24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759" h="2453833">
                <a:moveTo>
                  <a:pt x="511990" y="0"/>
                </a:moveTo>
                <a:cubicBezTo>
                  <a:pt x="240949" y="345311"/>
                  <a:pt x="-30091" y="690623"/>
                  <a:pt x="2704" y="1099595"/>
                </a:cubicBezTo>
                <a:cubicBezTo>
                  <a:pt x="35499" y="1508567"/>
                  <a:pt x="372129" y="1981200"/>
                  <a:pt x="708759" y="245383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BE461-7E3A-A849-ADA1-81958565F68D}"/>
              </a:ext>
            </a:extLst>
          </p:cNvPr>
          <p:cNvCxnSpPr/>
          <p:nvPr/>
        </p:nvCxnSpPr>
        <p:spPr>
          <a:xfrm>
            <a:off x="785173" y="3350481"/>
            <a:ext cx="3983310" cy="3555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9EA9A9-F3FF-C04D-B596-B0FDD6115419}"/>
              </a:ext>
            </a:extLst>
          </p:cNvPr>
          <p:cNvCxnSpPr>
            <a:cxnSpLocks/>
          </p:cNvCxnSpPr>
          <p:nvPr/>
        </p:nvCxnSpPr>
        <p:spPr>
          <a:xfrm flipV="1">
            <a:off x="785173" y="3447399"/>
            <a:ext cx="3922282" cy="235601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8">
            <a:extLst>
              <a:ext uri="{FF2B5EF4-FFF2-40B4-BE49-F238E27FC236}">
                <a16:creationId xmlns:a16="http://schemas.microsoft.com/office/drawing/2014/main" id="{89F401D0-4127-AB4C-900F-3CCC2A41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498" y="5387956"/>
            <a:ext cx="835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B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B83C40-F6F3-5941-A1C5-817FC245FEC2}"/>
              </a:ext>
            </a:extLst>
          </p:cNvPr>
          <p:cNvSpPr txBox="1"/>
          <p:nvPr/>
        </p:nvSpPr>
        <p:spPr>
          <a:xfrm rot="20727261">
            <a:off x="7043320" y="5245105"/>
            <a:ext cx="1969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[BGP] Announce 200.23.18.0/23</a:t>
            </a:r>
          </a:p>
          <a:p>
            <a:pPr algn="l"/>
            <a:r>
              <a:rPr lang="en-US" dirty="0">
                <a:latin typeface="Helvetica" pitchFamily="2" charset="0"/>
              </a:rPr>
              <a:t>(besides other IP prefixes)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972983-0074-B44C-85B9-F670F2B15D6F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B933F4-7406-5D47-88C9-6BC403DF457B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3611286" y="4471989"/>
            <a:ext cx="1876212" cy="160017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/>
      <p:bldP spid="4" grpId="0" animBg="1"/>
      <p:bldP spid="65" grpId="0"/>
      <p:bldP spid="6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6">
            <a:extLst>
              <a:ext uri="{FF2B5EF4-FFF2-40B4-BE49-F238E27FC236}">
                <a16:creationId xmlns:a16="http://schemas.microsoft.com/office/drawing/2014/main" id="{EB26866D-B113-3044-9CCB-375DA7CB9C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7455" y="5864205"/>
            <a:ext cx="333375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8" name="Group 13">
            <a:extLst>
              <a:ext uri="{FF2B5EF4-FFF2-40B4-BE49-F238E27FC236}">
                <a16:creationId xmlns:a16="http://schemas.microsoft.com/office/drawing/2014/main" id="{88131816-C0A7-5D4B-B680-B0E4F8EB0FB4}"/>
              </a:ext>
            </a:extLst>
          </p:cNvPr>
          <p:cNvGrpSpPr>
            <a:grpSpLocks/>
          </p:cNvGrpSpPr>
          <p:nvPr/>
        </p:nvGrpSpPr>
        <p:grpSpPr bwMode="auto">
          <a:xfrm>
            <a:off x="2481780" y="6027718"/>
            <a:ext cx="2338387" cy="404813"/>
            <a:chOff x="1004" y="1639"/>
            <a:chExt cx="1473" cy="255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2F113FBD-9F3F-C741-A0F7-A05FC567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1039A987-5E93-6C40-AFA1-D5117DE30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" name="Freeform 25">
            <a:extLst>
              <a:ext uri="{FF2B5EF4-FFF2-40B4-BE49-F238E27FC236}">
                <a16:creationId xmlns:a16="http://schemas.microsoft.com/office/drawing/2014/main" id="{69AC1677-7186-CB4D-B36A-166802F215DC}"/>
              </a:ext>
            </a:extLst>
          </p:cNvPr>
          <p:cNvSpPr>
            <a:spLocks/>
          </p:cNvSpPr>
          <p:nvPr/>
        </p:nvSpPr>
        <p:spPr bwMode="auto">
          <a:xfrm>
            <a:off x="5029716" y="5072042"/>
            <a:ext cx="1773238" cy="979488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2D932D5B-5BC3-C44C-8D03-5A119DF5AD3D}"/>
              </a:ext>
            </a:extLst>
          </p:cNvPr>
          <p:cNvSpPr>
            <a:spLocks/>
          </p:cNvSpPr>
          <p:nvPr/>
        </p:nvSpPr>
        <p:spPr bwMode="auto">
          <a:xfrm flipV="1">
            <a:off x="6755328" y="4864040"/>
            <a:ext cx="2249775" cy="52391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7FB111EE-13AA-964B-BB18-129D351B3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530" y="5635605"/>
            <a:ext cx="485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7" name="Line 29">
            <a:extLst>
              <a:ext uri="{FF2B5EF4-FFF2-40B4-BE49-F238E27FC236}">
                <a16:creationId xmlns:a16="http://schemas.microsoft.com/office/drawing/2014/main" id="{A5A13DAD-B1B8-7945-B240-2A28417CB7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3130" y="5702280"/>
            <a:ext cx="6381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30">
            <a:extLst>
              <a:ext uri="{FF2B5EF4-FFF2-40B4-BE49-F238E27FC236}">
                <a16:creationId xmlns:a16="http://schemas.microsoft.com/office/drawing/2014/main" id="{0B1168CC-EAE3-A840-B752-ACF663C17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1279" y="5949931"/>
            <a:ext cx="2476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Text Box 23">
            <a:extLst>
              <a:ext uri="{FF2B5EF4-FFF2-40B4-BE49-F238E27FC236}">
                <a16:creationId xmlns:a16="http://schemas.microsoft.com/office/drawing/2014/main" id="{8E86155D-94C6-4E41-83FD-D65B28E3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78" y="606807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3E88686-7468-3949-BF6D-E498EBC28B88}"/>
              </a:ext>
            </a:extLst>
          </p:cNvPr>
          <p:cNvSpPr/>
          <p:nvPr/>
        </p:nvSpPr>
        <p:spPr>
          <a:xfrm>
            <a:off x="299660" y="3768725"/>
            <a:ext cx="708759" cy="2418908"/>
          </a:xfrm>
          <a:custGeom>
            <a:avLst/>
            <a:gdLst>
              <a:gd name="connsiteX0" fmla="*/ 511990 w 708759"/>
              <a:gd name="connsiteY0" fmla="*/ 0 h 2453833"/>
              <a:gd name="connsiteX1" fmla="*/ 2704 w 708759"/>
              <a:gd name="connsiteY1" fmla="*/ 1099595 h 2453833"/>
              <a:gd name="connsiteX2" fmla="*/ 708759 w 708759"/>
              <a:gd name="connsiteY2" fmla="*/ 2453833 h 24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759" h="2453833">
                <a:moveTo>
                  <a:pt x="511990" y="0"/>
                </a:moveTo>
                <a:cubicBezTo>
                  <a:pt x="240949" y="345311"/>
                  <a:pt x="-30091" y="690623"/>
                  <a:pt x="2704" y="1099595"/>
                </a:cubicBezTo>
                <a:cubicBezTo>
                  <a:pt x="35499" y="1508567"/>
                  <a:pt x="372129" y="1981200"/>
                  <a:pt x="708759" y="245383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BE461-7E3A-A849-ADA1-81958565F68D}"/>
              </a:ext>
            </a:extLst>
          </p:cNvPr>
          <p:cNvCxnSpPr/>
          <p:nvPr/>
        </p:nvCxnSpPr>
        <p:spPr>
          <a:xfrm>
            <a:off x="785173" y="3350481"/>
            <a:ext cx="3983310" cy="3555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9EA9A9-F3FF-C04D-B596-B0FDD6115419}"/>
              </a:ext>
            </a:extLst>
          </p:cNvPr>
          <p:cNvCxnSpPr>
            <a:cxnSpLocks/>
          </p:cNvCxnSpPr>
          <p:nvPr/>
        </p:nvCxnSpPr>
        <p:spPr>
          <a:xfrm flipV="1">
            <a:off x="785173" y="3447399"/>
            <a:ext cx="3922282" cy="235601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8">
            <a:extLst>
              <a:ext uri="{FF2B5EF4-FFF2-40B4-BE49-F238E27FC236}">
                <a16:creationId xmlns:a16="http://schemas.microsoft.com/office/drawing/2014/main" id="{89F401D0-4127-AB4C-900F-3CCC2A41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498" y="5387956"/>
            <a:ext cx="835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B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B83C40-F6F3-5941-A1C5-817FC245FEC2}"/>
              </a:ext>
            </a:extLst>
          </p:cNvPr>
          <p:cNvSpPr txBox="1"/>
          <p:nvPr/>
        </p:nvSpPr>
        <p:spPr>
          <a:xfrm rot="20727261">
            <a:off x="7042358" y="5237567"/>
            <a:ext cx="2029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[BGP] Announce 200.23.18.0/23</a:t>
            </a:r>
          </a:p>
          <a:p>
            <a:r>
              <a:rPr lang="en-US" dirty="0">
                <a:latin typeface="Helvetica" pitchFamily="2" charset="0"/>
              </a:rPr>
              <a:t>(besides other IP prefixes)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972983-0074-B44C-85B9-F670F2B15D6F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637412B-F10B-654A-87E0-96C319A98C1C}"/>
              </a:ext>
            </a:extLst>
          </p:cNvPr>
          <p:cNvCxnSpPr>
            <a:cxnSpLocks/>
          </p:cNvCxnSpPr>
          <p:nvPr/>
        </p:nvCxnSpPr>
        <p:spPr>
          <a:xfrm flipV="1">
            <a:off x="3611286" y="4471989"/>
            <a:ext cx="1876212" cy="16001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124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DAC0-F824-B84E-BFE0-D076A712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 at the forwarding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3B9B-D3DB-0047-B11D-E10CE327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6676" cy="4351338"/>
          </a:xfrm>
        </p:spPr>
        <p:txBody>
          <a:bodyPr/>
          <a:lstStyle/>
          <a:p>
            <a:r>
              <a:rPr lang="en-US" dirty="0"/>
              <a:t>200.23.18.0/23 is </a:t>
            </a:r>
            <a:r>
              <a:rPr lang="en-US" dirty="0">
                <a:solidFill>
                  <a:srgbClr val="C00000"/>
                </a:solidFill>
              </a:rPr>
              <a:t>inside </a:t>
            </a:r>
            <a:r>
              <a:rPr lang="en-US" dirty="0"/>
              <a:t>200.23.16.0/20</a:t>
            </a:r>
          </a:p>
          <a:p>
            <a:endParaRPr lang="en-US" dirty="0"/>
          </a:p>
          <a:p>
            <a:r>
              <a:rPr lang="en-US" dirty="0"/>
              <a:t>A packet with destination IP address 200.23.18.xx is in </a:t>
            </a:r>
            <a:r>
              <a:rPr lang="en-US" dirty="0">
                <a:solidFill>
                  <a:srgbClr val="C00000"/>
                </a:solidFill>
              </a:rPr>
              <a:t>both prefixes</a:t>
            </a:r>
          </a:p>
          <a:p>
            <a:pPr lvl="1"/>
            <a:r>
              <a:rPr lang="en-US" dirty="0"/>
              <a:t>i.e., both entries match</a:t>
            </a:r>
          </a:p>
          <a:p>
            <a:endParaRPr lang="en-US" dirty="0"/>
          </a:p>
          <a:p>
            <a:r>
              <a:rPr lang="en-US" dirty="0"/>
              <a:t>Q: How should the router choose to forward the packet?</a:t>
            </a:r>
          </a:p>
          <a:p>
            <a:pPr lvl="1"/>
            <a:r>
              <a:rPr lang="en-US" dirty="0"/>
              <a:t>The org prefers B, so should choose B</a:t>
            </a:r>
          </a:p>
        </p:txBody>
      </p:sp>
      <p:graphicFrame>
        <p:nvGraphicFramePr>
          <p:cNvPr id="4" name="Group 23">
            <a:extLst>
              <a:ext uri="{FF2B5EF4-FFF2-40B4-BE49-F238E27FC236}">
                <a16:creationId xmlns:a16="http://schemas.microsoft.com/office/drawing/2014/main" id="{BBA71DC0-DD51-8142-AA29-94226280760A}"/>
              </a:ext>
            </a:extLst>
          </p:cNvPr>
          <p:cNvGraphicFramePr>
            <a:graphicFrameLocks noGrp="1"/>
          </p:cNvGraphicFramePr>
          <p:nvPr/>
        </p:nvGraphicFramePr>
        <p:xfrm>
          <a:off x="8425223" y="1690688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A2C541D-1C29-2543-8357-F46656A2487C}"/>
              </a:ext>
            </a:extLst>
          </p:cNvPr>
          <p:cNvSpPr/>
          <p:nvPr/>
        </p:nvSpPr>
        <p:spPr>
          <a:xfrm>
            <a:off x="8425223" y="4560426"/>
            <a:ext cx="3373740" cy="75941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61067-B249-A044-8787-41425F932B0F}"/>
              </a:ext>
            </a:extLst>
          </p:cNvPr>
          <p:cNvSpPr/>
          <p:nvPr/>
        </p:nvSpPr>
        <p:spPr>
          <a:xfrm>
            <a:off x="9679256" y="4560426"/>
            <a:ext cx="359497" cy="759416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9895F3F-7930-E946-A704-8085AB2A979C}"/>
              </a:ext>
            </a:extLst>
          </p:cNvPr>
          <p:cNvSpPr/>
          <p:nvPr/>
        </p:nvSpPr>
        <p:spPr>
          <a:xfrm>
            <a:off x="7744448" y="3020992"/>
            <a:ext cx="2105608" cy="1493135"/>
          </a:xfrm>
          <a:custGeom>
            <a:avLst/>
            <a:gdLst>
              <a:gd name="connsiteX0" fmla="*/ 600899 w 2105608"/>
              <a:gd name="connsiteY0" fmla="*/ 0 h 1493135"/>
              <a:gd name="connsiteX1" fmla="*/ 10590 w 2105608"/>
              <a:gd name="connsiteY1" fmla="*/ 474562 h 1493135"/>
              <a:gd name="connsiteX2" fmla="*/ 334681 w 2105608"/>
              <a:gd name="connsiteY2" fmla="*/ 1134319 h 1493135"/>
              <a:gd name="connsiteX3" fmla="*/ 1665770 w 2105608"/>
              <a:gd name="connsiteY3" fmla="*/ 1006998 h 1493135"/>
              <a:gd name="connsiteX4" fmla="*/ 2105608 w 2105608"/>
              <a:gd name="connsiteY4" fmla="*/ 1493135 h 14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608" h="1493135">
                <a:moveTo>
                  <a:pt x="600899" y="0"/>
                </a:moveTo>
                <a:cubicBezTo>
                  <a:pt x="327929" y="142754"/>
                  <a:pt x="54960" y="285509"/>
                  <a:pt x="10590" y="474562"/>
                </a:cubicBezTo>
                <a:cubicBezTo>
                  <a:pt x="-33780" y="663615"/>
                  <a:pt x="58818" y="1045580"/>
                  <a:pt x="334681" y="1134319"/>
                </a:cubicBezTo>
                <a:cubicBezTo>
                  <a:pt x="610544" y="1223058"/>
                  <a:pt x="1370616" y="947195"/>
                  <a:pt x="1665770" y="1006998"/>
                </a:cubicBezTo>
                <a:cubicBezTo>
                  <a:pt x="1960924" y="1066801"/>
                  <a:pt x="2033266" y="1279968"/>
                  <a:pt x="2105608" y="149313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24B96-F11A-3440-B3D4-DDB4EDD92924}"/>
              </a:ext>
            </a:extLst>
          </p:cNvPr>
          <p:cNvSpPr txBox="1"/>
          <p:nvPr/>
        </p:nvSpPr>
        <p:spPr>
          <a:xfrm>
            <a:off x="9216950" y="5659765"/>
            <a:ext cx="171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200.23.16.0/20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640B40-E08F-F44D-8230-FC1BE6493798}"/>
              </a:ext>
            </a:extLst>
          </p:cNvPr>
          <p:cNvCxnSpPr/>
          <p:nvPr/>
        </p:nvCxnSpPr>
        <p:spPr>
          <a:xfrm>
            <a:off x="10984375" y="5844431"/>
            <a:ext cx="81458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31A7B1-D3BC-EB43-B813-3423EF27A1DF}"/>
              </a:ext>
            </a:extLst>
          </p:cNvPr>
          <p:cNvCxnSpPr>
            <a:cxnSpLocks/>
          </p:cNvCxnSpPr>
          <p:nvPr/>
        </p:nvCxnSpPr>
        <p:spPr>
          <a:xfrm flipH="1">
            <a:off x="8418750" y="5844431"/>
            <a:ext cx="7570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1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DAC0-F824-B84E-BFE0-D076A712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Prefix Matching (LPM)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3B9B-D3DB-0047-B11D-E10CE327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368251" cy="4852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the </a:t>
            </a:r>
            <a:r>
              <a:rPr lang="en-US" dirty="0">
                <a:solidFill>
                  <a:srgbClr val="C00000"/>
                </a:solidFill>
              </a:rPr>
              <a:t>longest </a:t>
            </a:r>
            <a:r>
              <a:rPr lang="en-US" dirty="0"/>
              <a:t>matching prefix, i.e., the most </a:t>
            </a:r>
            <a:r>
              <a:rPr lang="en-US" dirty="0">
                <a:solidFill>
                  <a:srgbClr val="C00000"/>
                </a:solidFill>
              </a:rPr>
              <a:t>specific </a:t>
            </a:r>
            <a:r>
              <a:rPr lang="en-US" dirty="0"/>
              <a:t>route, among all prefixes that match the packet.</a:t>
            </a:r>
          </a:p>
          <a:p>
            <a:endParaRPr lang="en-US" dirty="0"/>
          </a:p>
          <a:p>
            <a:r>
              <a:rPr lang="en-US" dirty="0"/>
              <a:t>Policy borne out of the Internet’s IP allocation model: prefixes and sub-prefixes are handed out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Internet routers use longest prefix matching.</a:t>
            </a:r>
          </a:p>
          <a:p>
            <a:pPr lvl="1"/>
            <a:r>
              <a:rPr lang="en-US" dirty="0"/>
              <a:t>Very interesting algorithmic problems</a:t>
            </a:r>
          </a:p>
          <a:p>
            <a:pPr lvl="1"/>
            <a:r>
              <a:rPr lang="en-US" dirty="0"/>
              <a:t>Challenges in designing efficient software and hardware data structures</a:t>
            </a:r>
          </a:p>
        </p:txBody>
      </p:sp>
      <p:graphicFrame>
        <p:nvGraphicFramePr>
          <p:cNvPr id="4" name="Group 23">
            <a:extLst>
              <a:ext uri="{FF2B5EF4-FFF2-40B4-BE49-F238E27FC236}">
                <a16:creationId xmlns:a16="http://schemas.microsoft.com/office/drawing/2014/main" id="{BBA71DC0-DD51-8142-AA29-94226280760A}"/>
              </a:ext>
            </a:extLst>
          </p:cNvPr>
          <p:cNvGraphicFramePr>
            <a:graphicFrameLocks noGrp="1"/>
          </p:cNvGraphicFramePr>
          <p:nvPr/>
        </p:nvGraphicFramePr>
        <p:xfrm>
          <a:off x="8425223" y="1690688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A2C541D-1C29-2543-8357-F46656A2487C}"/>
              </a:ext>
            </a:extLst>
          </p:cNvPr>
          <p:cNvSpPr/>
          <p:nvPr/>
        </p:nvSpPr>
        <p:spPr>
          <a:xfrm>
            <a:off x="8425223" y="4560426"/>
            <a:ext cx="3373740" cy="75941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61067-B249-A044-8787-41425F932B0F}"/>
              </a:ext>
            </a:extLst>
          </p:cNvPr>
          <p:cNvSpPr/>
          <p:nvPr/>
        </p:nvSpPr>
        <p:spPr>
          <a:xfrm>
            <a:off x="9679256" y="4560426"/>
            <a:ext cx="359497" cy="759416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9895F3F-7930-E946-A704-8085AB2A979C}"/>
              </a:ext>
            </a:extLst>
          </p:cNvPr>
          <p:cNvSpPr/>
          <p:nvPr/>
        </p:nvSpPr>
        <p:spPr>
          <a:xfrm>
            <a:off x="7744448" y="3020992"/>
            <a:ext cx="2105608" cy="1493135"/>
          </a:xfrm>
          <a:custGeom>
            <a:avLst/>
            <a:gdLst>
              <a:gd name="connsiteX0" fmla="*/ 600899 w 2105608"/>
              <a:gd name="connsiteY0" fmla="*/ 0 h 1493135"/>
              <a:gd name="connsiteX1" fmla="*/ 10590 w 2105608"/>
              <a:gd name="connsiteY1" fmla="*/ 474562 h 1493135"/>
              <a:gd name="connsiteX2" fmla="*/ 334681 w 2105608"/>
              <a:gd name="connsiteY2" fmla="*/ 1134319 h 1493135"/>
              <a:gd name="connsiteX3" fmla="*/ 1665770 w 2105608"/>
              <a:gd name="connsiteY3" fmla="*/ 1006998 h 1493135"/>
              <a:gd name="connsiteX4" fmla="*/ 2105608 w 2105608"/>
              <a:gd name="connsiteY4" fmla="*/ 1493135 h 14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608" h="1493135">
                <a:moveTo>
                  <a:pt x="600899" y="0"/>
                </a:moveTo>
                <a:cubicBezTo>
                  <a:pt x="327929" y="142754"/>
                  <a:pt x="54960" y="285509"/>
                  <a:pt x="10590" y="474562"/>
                </a:cubicBezTo>
                <a:cubicBezTo>
                  <a:pt x="-33780" y="663615"/>
                  <a:pt x="58818" y="1045580"/>
                  <a:pt x="334681" y="1134319"/>
                </a:cubicBezTo>
                <a:cubicBezTo>
                  <a:pt x="610544" y="1223058"/>
                  <a:pt x="1370616" y="947195"/>
                  <a:pt x="1665770" y="1006998"/>
                </a:cubicBezTo>
                <a:cubicBezTo>
                  <a:pt x="1960924" y="1066801"/>
                  <a:pt x="2033266" y="1279968"/>
                  <a:pt x="2105608" y="149313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24B96-F11A-3440-B3D4-DDB4EDD92924}"/>
              </a:ext>
            </a:extLst>
          </p:cNvPr>
          <p:cNvSpPr txBox="1"/>
          <p:nvPr/>
        </p:nvSpPr>
        <p:spPr>
          <a:xfrm>
            <a:off x="9216950" y="5659765"/>
            <a:ext cx="171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200.23.16.0/20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640B40-E08F-F44D-8230-FC1BE6493798}"/>
              </a:ext>
            </a:extLst>
          </p:cNvPr>
          <p:cNvCxnSpPr/>
          <p:nvPr/>
        </p:nvCxnSpPr>
        <p:spPr>
          <a:xfrm>
            <a:off x="10984375" y="5844431"/>
            <a:ext cx="81458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31A7B1-D3BC-EB43-B813-3423EF27A1DF}"/>
              </a:ext>
            </a:extLst>
          </p:cNvPr>
          <p:cNvCxnSpPr>
            <a:cxnSpLocks/>
          </p:cNvCxnSpPr>
          <p:nvPr/>
        </p:nvCxnSpPr>
        <p:spPr>
          <a:xfrm flipH="1">
            <a:off x="8418750" y="5844431"/>
            <a:ext cx="7570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0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08A135-F618-0D4D-8BF0-B7BDE8676FEC}"/>
              </a:ext>
            </a:extLst>
          </p:cNvPr>
          <p:cNvSpPr txBox="1"/>
          <p:nvPr/>
        </p:nvSpPr>
        <p:spPr>
          <a:xfrm>
            <a:off x="1028700" y="1511300"/>
            <a:ext cx="1028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pitchFamily="2" charset="0"/>
              </a:rPr>
              <a:t>Internet routers perform longest-prefix matching on destination IP addresses of packets.</a:t>
            </a:r>
          </a:p>
        </p:txBody>
      </p:sp>
    </p:spTree>
    <p:extLst>
      <p:ext uri="{BB962C8B-B14F-4D97-AF65-F5344CB8AC3E}">
        <p14:creationId xmlns:p14="http://schemas.microsoft.com/office/powerpoint/2010/main" val="9628515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E4E8-E5D9-5C45-A7B7-2DBFD883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LPM prevalent?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72AF3-C50D-5841-9768-0ABA518FA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45800" cy="5020254"/>
          </a:xfrm>
        </p:spPr>
        <p:txBody>
          <a:bodyPr>
            <a:normAutofit/>
          </a:bodyPr>
          <a:lstStyle/>
          <a:p>
            <a:r>
              <a:rPr lang="en-US" dirty="0"/>
              <a:t>An ISP (e.g., Verizon) has allocated a sub-prefix (or “subnet”) of a larger prefix that the ISP owns to an organization (e.g., Rutgers)</a:t>
            </a:r>
          </a:p>
          <a:p>
            <a:r>
              <a:rPr lang="en-US" dirty="0"/>
              <a:t>Further, the ISP announces the aggregated prefix to the Internet to save on number of forwarding table memory and number of announcements</a:t>
            </a:r>
          </a:p>
          <a:p>
            <a:r>
              <a:rPr lang="en-US" dirty="0"/>
              <a:t>The organization (e.g., Rutgers) is reachable over multiple paths (e.g., through another ISP like AT&amp;T)</a:t>
            </a:r>
          </a:p>
          <a:p>
            <a:r>
              <a:rPr lang="en-US" dirty="0"/>
              <a:t>The organization has a preference to use one path over another, and expresses this by announcing the longer (more specific) prefix</a:t>
            </a:r>
          </a:p>
          <a:p>
            <a:r>
              <a:rPr lang="en-US" dirty="0"/>
              <a:t>Routers in the Internet must route based on the longer prefix</a:t>
            </a:r>
          </a:p>
          <a:p>
            <a:endParaRPr lang="en-US" dirty="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4EB6268F-3588-6F43-9046-535970F1EA9A}"/>
              </a:ext>
            </a:extLst>
          </p:cNvPr>
          <p:cNvSpPr>
            <a:spLocks/>
          </p:cNvSpPr>
          <p:nvPr/>
        </p:nvSpPr>
        <p:spPr bwMode="auto">
          <a:xfrm>
            <a:off x="10104437" y="12122"/>
            <a:ext cx="1579563" cy="773111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2216D046-422C-F145-AB38-F1603A6D9297}"/>
              </a:ext>
            </a:extLst>
          </p:cNvPr>
          <p:cNvGrpSpPr>
            <a:grpSpLocks/>
          </p:cNvGrpSpPr>
          <p:nvPr/>
        </p:nvGrpSpPr>
        <p:grpSpPr bwMode="auto">
          <a:xfrm>
            <a:off x="6842125" y="560386"/>
            <a:ext cx="2338388" cy="404812"/>
            <a:chOff x="1004" y="1639"/>
            <a:chExt cx="1473" cy="255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DC4845C8-021D-E44A-915E-B9E6955F0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id="{F3FD97E7-493B-E24C-A91A-A451906DE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" y="1671"/>
              <a:ext cx="56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Rutgers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8" name="Text Box 11">
            <a:extLst>
              <a:ext uri="{FF2B5EF4-FFF2-40B4-BE49-F238E27FC236}">
                <a16:creationId xmlns:a16="http://schemas.microsoft.com/office/drawing/2014/main" id="{65ED2336-C226-A747-8C52-1B07C3EB2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0193" y="257386"/>
            <a:ext cx="867545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Verizon</a:t>
            </a:r>
            <a:endParaRPr lang="en-US" altLang="en-US" sz="1800" dirty="0">
              <a:latin typeface="Helvetica" pitchFamily="2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84C25370-A7D9-424A-897C-1F0B3970CF36}"/>
              </a:ext>
            </a:extLst>
          </p:cNvPr>
          <p:cNvSpPr>
            <a:spLocks/>
          </p:cNvSpPr>
          <p:nvPr/>
        </p:nvSpPr>
        <p:spPr bwMode="auto">
          <a:xfrm>
            <a:off x="8898730" y="965608"/>
            <a:ext cx="1579563" cy="773111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3396369E-9568-4446-A641-2D8665E39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486" y="1223572"/>
            <a:ext cx="692113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AT&amp;T</a:t>
            </a:r>
            <a:endParaRPr lang="en-US" altLang="en-US" sz="1800" dirty="0">
              <a:latin typeface="Helvetica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E10EB3-2349-884B-BC4D-A5A798C44849}"/>
              </a:ext>
            </a:extLst>
          </p:cNvPr>
          <p:cNvCxnSpPr/>
          <p:nvPr/>
        </p:nvCxnSpPr>
        <p:spPr>
          <a:xfrm flipV="1">
            <a:off x="9118580" y="503929"/>
            <a:ext cx="923924" cy="1494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A6EF13-3F01-CA4B-9FBB-07766FF95B96}"/>
              </a:ext>
            </a:extLst>
          </p:cNvPr>
          <p:cNvCxnSpPr>
            <a:cxnSpLocks/>
          </p:cNvCxnSpPr>
          <p:nvPr/>
        </p:nvCxnSpPr>
        <p:spPr>
          <a:xfrm>
            <a:off x="8270081" y="1011847"/>
            <a:ext cx="596898" cy="438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0B7ED9-FA38-454F-BEAD-D3A15B7CF48B}"/>
              </a:ext>
            </a:extLst>
          </p:cNvPr>
          <p:cNvCxnSpPr>
            <a:cxnSpLocks/>
          </p:cNvCxnSpPr>
          <p:nvPr/>
        </p:nvCxnSpPr>
        <p:spPr>
          <a:xfrm>
            <a:off x="11276067" y="817801"/>
            <a:ext cx="284562" cy="4057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A3C4D7-E697-DC42-A1BE-F1106A18C941}"/>
              </a:ext>
            </a:extLst>
          </p:cNvPr>
          <p:cNvSpPr txBox="1"/>
          <p:nvPr/>
        </p:nvSpPr>
        <p:spPr>
          <a:xfrm rot="20320526">
            <a:off x="11473567" y="490676"/>
            <a:ext cx="86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Agg</a:t>
            </a:r>
            <a:r>
              <a:rPr lang="en-US" dirty="0">
                <a:latin typeface="Helvetica" pitchFamily="2" charset="0"/>
              </a:rPr>
              <a:t>. route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7D9E8C-CB0D-A14E-B5A7-A5FCC535F5C0}"/>
              </a:ext>
            </a:extLst>
          </p:cNvPr>
          <p:cNvCxnSpPr>
            <a:cxnSpLocks/>
          </p:cNvCxnSpPr>
          <p:nvPr/>
        </p:nvCxnSpPr>
        <p:spPr>
          <a:xfrm>
            <a:off x="10355551" y="1647789"/>
            <a:ext cx="1088418" cy="22327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BC5C7D7-60EF-1841-9CC9-B5DC0BAF250C}"/>
              </a:ext>
            </a:extLst>
          </p:cNvPr>
          <p:cNvSpPr txBox="1"/>
          <p:nvPr/>
        </p:nvSpPr>
        <p:spPr>
          <a:xfrm rot="827045">
            <a:off x="10397120" y="1191430"/>
            <a:ext cx="174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Specific</a:t>
            </a:r>
            <a:r>
              <a:rPr lang="en-US" dirty="0">
                <a:latin typeface="Helvetica" pitchFamily="2" charset="0"/>
              </a:rPr>
              <a:t> route </a:t>
            </a:r>
          </a:p>
          <a:p>
            <a:pPr algn="l"/>
            <a:r>
              <a:rPr lang="en-US" dirty="0">
                <a:latin typeface="Helvetica" pitchFamily="2" charset="0"/>
              </a:rPr>
              <a:t>(longer prefix)</a:t>
            </a:r>
          </a:p>
        </p:txBody>
      </p:sp>
    </p:spTree>
    <p:extLst>
      <p:ext uri="{BB962C8B-B14F-4D97-AF65-F5344CB8AC3E}">
        <p14:creationId xmlns:p14="http://schemas.microsoft.com/office/powerpoint/2010/main" val="26264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0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BE8B-2F98-EF40-98CD-072468EB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plane and Control 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73D1-1069-084E-A8AD-DF2EAEC59F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Data plane = Forwarding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local, per-router function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determines how datagram arriving on router input port is forwarded to router output 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80C51-FD08-D148-88ED-D82891AB0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728063" cy="49409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</a:rPr>
              <a:t>Control plane = Routing</a:t>
            </a:r>
          </a:p>
          <a:p>
            <a:pPr>
              <a:defRPr/>
            </a:pPr>
            <a:r>
              <a:rPr lang="en-US" sz="2600" dirty="0"/>
              <a:t>network-wide logic</a:t>
            </a:r>
          </a:p>
          <a:p>
            <a:pPr>
              <a:defRPr/>
            </a:pPr>
            <a:r>
              <a:rPr lang="en-US" sz="2600" dirty="0"/>
              <a:t>determines how datagram is routed along end-to-end path from source to destination endpoint</a:t>
            </a:r>
          </a:p>
          <a:p>
            <a:pPr>
              <a:defRPr/>
            </a:pPr>
            <a:r>
              <a:rPr lang="en-US" sz="2600" dirty="0"/>
              <a:t>two control-plane approaches:</a:t>
            </a:r>
          </a:p>
          <a:p>
            <a:pPr lvl="1">
              <a:defRPr/>
            </a:pPr>
            <a:r>
              <a:rPr lang="en-US" sz="2600" dirty="0">
                <a:solidFill>
                  <a:srgbClr val="C00000"/>
                </a:solidFill>
              </a:rPr>
              <a:t>Distributed routing</a:t>
            </a:r>
            <a:r>
              <a:rPr lang="en-US" sz="2600" dirty="0"/>
              <a:t> algorithm running on each router</a:t>
            </a:r>
          </a:p>
          <a:p>
            <a:pPr lvl="1">
              <a:defRPr/>
            </a:pPr>
            <a:r>
              <a:rPr lang="en-US" sz="2600" dirty="0">
                <a:solidFill>
                  <a:srgbClr val="C00000"/>
                </a:solidFill>
              </a:rPr>
              <a:t>Centralized routing</a:t>
            </a:r>
            <a:r>
              <a:rPr lang="en-US" sz="2600" dirty="0"/>
              <a:t> algorithm running on a (logically) centralized server</a:t>
            </a:r>
            <a:endParaRPr lang="en-US" sz="2600" dirty="0">
              <a:solidFill>
                <a:srgbClr val="C0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82E341F-3E37-F84B-A4A9-148395A005FA}"/>
              </a:ext>
            </a:extLst>
          </p:cNvPr>
          <p:cNvGrpSpPr/>
          <p:nvPr/>
        </p:nvGrpSpPr>
        <p:grpSpPr>
          <a:xfrm>
            <a:off x="985363" y="4751734"/>
            <a:ext cx="2308340" cy="1296448"/>
            <a:chOff x="985363" y="4751734"/>
            <a:chExt cx="2308340" cy="129644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800D77-A398-E345-987B-FE27F80501C6}"/>
                </a:ext>
              </a:extLst>
            </p:cNvPr>
            <p:cNvCxnSpPr/>
            <p:nvPr/>
          </p:nvCxnSpPr>
          <p:spPr bwMode="auto">
            <a:xfrm flipH="1">
              <a:off x="1787165" y="6046595"/>
              <a:ext cx="1506538" cy="15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C329AB07-D0EF-954F-A977-F8FF2FA8FC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1980" y="5379402"/>
              <a:ext cx="1615695" cy="626977"/>
              <a:chOff x="-4079003" y="2614285"/>
              <a:chExt cx="1616718" cy="628511"/>
            </a:xfrm>
          </p:grpSpPr>
          <p:sp>
            <p:nvSpPr>
              <p:cNvPr id="27" name="Rectangle 97">
                <a:extLst>
                  <a:ext uri="{FF2B5EF4-FFF2-40B4-BE49-F238E27FC236}">
                    <a16:creationId xmlns:a16="http://schemas.microsoft.com/office/drawing/2014/main" id="{E96B3FA6-FCE2-EB48-B29C-3A8DA7603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8" name="Rectangle 98">
                <a:extLst>
                  <a:ext uri="{FF2B5EF4-FFF2-40B4-BE49-F238E27FC236}">
                    <a16:creationId xmlns:a16="http://schemas.microsoft.com/office/drawing/2014/main" id="{BA14CC9A-6623-5449-A9D3-6FF28B491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9" name="Line 99">
                <a:extLst>
                  <a:ext uri="{FF2B5EF4-FFF2-40B4-BE49-F238E27FC236}">
                    <a16:creationId xmlns:a16="http://schemas.microsoft.com/office/drawing/2014/main" id="{67744588-5D7C-6344-BEFF-70FFE98D5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104">
                <a:extLst>
                  <a:ext uri="{FF2B5EF4-FFF2-40B4-BE49-F238E27FC236}">
                    <a16:creationId xmlns:a16="http://schemas.microsoft.com/office/drawing/2014/main" id="{298F4EE6-63B9-0B4A-84B5-C108B9FA4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1" name="Text Box 105">
                <a:extLst>
                  <a:ext uri="{FF2B5EF4-FFF2-40B4-BE49-F238E27FC236}">
                    <a16:creationId xmlns:a16="http://schemas.microsoft.com/office/drawing/2014/main" id="{2BE3D8C7-1BFE-584E-B59F-35BF6EFFD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01994" cy="277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solidFill>
                      <a:schemeClr val="bg1"/>
                    </a:solidFill>
                  </a:rPr>
                  <a:t>0111</a:t>
                </a:r>
              </a:p>
            </p:txBody>
          </p:sp>
          <p:sp>
            <p:nvSpPr>
              <p:cNvPr id="32" name="Line 119">
                <a:extLst>
                  <a:ext uri="{FF2B5EF4-FFF2-40B4-BE49-F238E27FC236}">
                    <a16:creationId xmlns:a16="http://schemas.microsoft.com/office/drawing/2014/main" id="{4D0A322A-E27A-DE48-8E60-07210B25A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742333" y="2614285"/>
                <a:ext cx="405953" cy="30060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B0C951A0-0095-0A4E-9B8D-6FD693A5E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363" y="4751734"/>
              <a:ext cx="19918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/>
                <a:t>values in arriving </a:t>
              </a:r>
            </a:p>
            <a:p>
              <a:r>
                <a:rPr lang="en-US" altLang="en-US" sz="1800" dirty="0"/>
                <a:t>packet header</a:t>
              </a:r>
              <a:endParaRPr lang="en-US" alt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701D1-9F03-A346-93C0-A27485D748BB}"/>
              </a:ext>
            </a:extLst>
          </p:cNvPr>
          <p:cNvGrpSpPr/>
          <p:nvPr/>
        </p:nvGrpSpPr>
        <p:grpSpPr>
          <a:xfrm>
            <a:off x="3217504" y="5718765"/>
            <a:ext cx="1258886" cy="681842"/>
            <a:chOff x="3217504" y="5718765"/>
            <a:chExt cx="1258886" cy="68184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EE0B67-8E8F-CD46-8721-D9A0A0985C5B}"/>
                </a:ext>
              </a:extLst>
            </p:cNvPr>
            <p:cNvCxnSpPr/>
            <p:nvPr/>
          </p:nvCxnSpPr>
          <p:spPr bwMode="auto">
            <a:xfrm flipV="1">
              <a:off x="3765189" y="5803707"/>
              <a:ext cx="500063" cy="15716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7C9C248-4EEB-8D40-A32D-951EBBF874C3}"/>
                </a:ext>
              </a:extLst>
            </p:cNvPr>
            <p:cNvCxnSpPr/>
            <p:nvPr/>
          </p:nvCxnSpPr>
          <p:spPr bwMode="auto">
            <a:xfrm>
              <a:off x="3614377" y="6019607"/>
              <a:ext cx="862013" cy="104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CF13D1-155D-A74A-A0DC-A845924E7C8E}"/>
                </a:ext>
              </a:extLst>
            </p:cNvPr>
            <p:cNvCxnSpPr/>
            <p:nvPr/>
          </p:nvCxnSpPr>
          <p:spPr bwMode="auto">
            <a:xfrm>
              <a:off x="3627077" y="6125970"/>
              <a:ext cx="714375" cy="274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65">
              <a:extLst>
                <a:ext uri="{FF2B5EF4-FFF2-40B4-BE49-F238E27FC236}">
                  <a16:creationId xmlns:a16="http://schemas.microsoft.com/office/drawing/2014/main" id="{9F3C4F97-EC09-9340-A503-5A4CBC8A1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2049" y="5718765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12" name="TextBox 281">
              <a:extLst>
                <a:ext uri="{FF2B5EF4-FFF2-40B4-BE49-F238E27FC236}">
                  <a16:creationId xmlns:a16="http://schemas.microsoft.com/office/drawing/2014/main" id="{14310247-6ADD-2446-A30E-A4ECC68D4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6633" y="6006056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sp>
          <p:nvSpPr>
            <p:cNvPr id="13" name="TextBox 282">
              <a:extLst>
                <a:ext uri="{FF2B5EF4-FFF2-40B4-BE49-F238E27FC236}">
                  <a16:creationId xmlns:a16="http://schemas.microsoft.com/office/drawing/2014/main" id="{5E0DCA69-543D-874F-ABC2-97E3B2A3E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904" y="6107640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  <p:grpSp>
          <p:nvGrpSpPr>
            <p:cNvPr id="16" name="Group 357">
              <a:extLst>
                <a:ext uri="{FF2B5EF4-FFF2-40B4-BE49-F238E27FC236}">
                  <a16:creationId xmlns:a16="http://schemas.microsoft.com/office/drawing/2014/main" id="{6ACCB86F-D036-AD40-9F5B-69503EBED2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7504" y="5903719"/>
              <a:ext cx="565151" cy="293687"/>
              <a:chOff x="1870334" y="1575177"/>
              <a:chExt cx="1128637" cy="43793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CDC1055-0E35-ED4D-BEE7-4F5BD38D4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E3279DC-9414-0041-9D6F-97CA1FE005E0}"/>
                  </a:ext>
                </a:extLst>
              </p:cNvPr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83F725B-DE57-6240-ACF4-128F68CF8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3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7C6AC13-78AB-B046-88C7-628580AB04B2}"/>
                  </a:ext>
                </a:extLst>
              </p:cNvPr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DD280D5-BB54-CF47-B8D1-6B41BC67A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666B87A-6684-004C-838D-13EA6BF4A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4E3EA70-3998-8749-9FED-85143E385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69BF9A2-1965-4747-A3D8-A06E78B3DA97}"/>
                  </a:ext>
                </a:extLst>
              </p:cNvPr>
              <p:cNvCxnSpPr>
                <a:cxnSpLocks noChangeShapeType="1"/>
                <a:endCxn id="20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938F921-4CEF-BF4A-87A1-85AA82D8B7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7" name="Freeform 120">
            <a:extLst>
              <a:ext uri="{FF2B5EF4-FFF2-40B4-BE49-F238E27FC236}">
                <a16:creationId xmlns:a16="http://schemas.microsoft.com/office/drawing/2014/main" id="{AFC7775E-5BA7-2B4E-9295-5983AC8CD973}"/>
              </a:ext>
            </a:extLst>
          </p:cNvPr>
          <p:cNvSpPr>
            <a:spLocks/>
          </p:cNvSpPr>
          <p:nvPr/>
        </p:nvSpPr>
        <p:spPr bwMode="auto">
          <a:xfrm>
            <a:off x="2997364" y="5913995"/>
            <a:ext cx="1013093" cy="578879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6110-1380-7343-731B-9170F07A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lecture: Addresses in the Internet</a:t>
            </a:r>
          </a:p>
        </p:txBody>
      </p:sp>
      <p:pic>
        <p:nvPicPr>
          <p:cNvPr id="5" name="Picture 4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276E53AD-8FE5-29AD-7CE8-257D2939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02537" y="3227159"/>
            <a:ext cx="1771568" cy="195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213AA3-9115-CF46-5007-52FCB9EB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675" y="3252636"/>
            <a:ext cx="1750755" cy="1750755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9DD186C2-3D90-6ABF-9711-9F81D836CC91}"/>
              </a:ext>
            </a:extLst>
          </p:cNvPr>
          <p:cNvSpPr/>
          <p:nvPr/>
        </p:nvSpPr>
        <p:spPr>
          <a:xfrm>
            <a:off x="2991394" y="1841863"/>
            <a:ext cx="2769326" cy="1574391"/>
          </a:xfrm>
          <a:prstGeom prst="wedgeEllipseCallout">
            <a:avLst>
              <a:gd name="adj1" fmla="val -48418"/>
              <a:gd name="adj2" fmla="val 61953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I need to send B something. 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7C8F4810-C6DE-4342-0091-7AF387E8D7BC}"/>
              </a:ext>
            </a:extLst>
          </p:cNvPr>
          <p:cNvSpPr/>
          <p:nvPr/>
        </p:nvSpPr>
        <p:spPr>
          <a:xfrm>
            <a:off x="5395843" y="3177533"/>
            <a:ext cx="2769326" cy="1574391"/>
          </a:xfrm>
          <a:prstGeom prst="wedgeEllipseCallout">
            <a:avLst>
              <a:gd name="adj1" fmla="val -47474"/>
              <a:gd name="adj2" fmla="val 56975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Sure, what’s B’s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address</a:t>
            </a:r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C338E-CD23-D3F2-F25E-81B053869A2D}"/>
              </a:ext>
            </a:extLst>
          </p:cNvPr>
          <p:cNvSpPr txBox="1"/>
          <p:nvPr/>
        </p:nvSpPr>
        <p:spPr>
          <a:xfrm>
            <a:off x="1077120" y="4480171"/>
            <a:ext cx="87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8B76D7-96AB-F74E-BB19-A2ED423F3D62}"/>
              </a:ext>
            </a:extLst>
          </p:cNvPr>
          <p:cNvSpPr txBox="1"/>
          <p:nvPr/>
        </p:nvSpPr>
        <p:spPr>
          <a:xfrm>
            <a:off x="10677274" y="4480171"/>
            <a:ext cx="87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B</a:t>
            </a:r>
          </a:p>
        </p:txBody>
      </p:sp>
      <p:pic>
        <p:nvPicPr>
          <p:cNvPr id="13" name="Picture 12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1ECDD695-5216-280D-DA8F-F9ABD8F24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803" y="4827026"/>
            <a:ext cx="1568134" cy="1442418"/>
          </a:xfrm>
          <a:prstGeom prst="rect">
            <a:avLst/>
          </a:prstGeom>
        </p:spPr>
      </p:pic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DCF8DA7C-B4BF-B6F3-1EC0-BF1080D0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468" y="5065637"/>
            <a:ext cx="521787" cy="521787"/>
          </a:xfrm>
          <a:prstGeom prst="rect">
            <a:avLst/>
          </a:prstGeom>
        </p:spPr>
      </p:pic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E95BA57C-798C-4C85-AB7A-AAE108054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815" y="4491030"/>
            <a:ext cx="521787" cy="5217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2E6AF5-1BCA-04DC-F76F-6C9A72B82DD4}"/>
              </a:ext>
            </a:extLst>
          </p:cNvPr>
          <p:cNvSpPr txBox="1"/>
          <p:nvPr/>
        </p:nvSpPr>
        <p:spPr>
          <a:xfrm>
            <a:off x="1514726" y="5326530"/>
            <a:ext cx="180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Endpoints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C1DCDD-9739-BB30-4887-B591A2089692}"/>
              </a:ext>
            </a:extLst>
          </p:cNvPr>
          <p:cNvSpPr txBox="1"/>
          <p:nvPr/>
        </p:nvSpPr>
        <p:spPr>
          <a:xfrm>
            <a:off x="9294372" y="5317402"/>
            <a:ext cx="180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Endpoints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0FEE1-F351-7F7B-4EAB-011D29209A52}"/>
              </a:ext>
            </a:extLst>
          </p:cNvPr>
          <p:cNvSpPr txBox="1"/>
          <p:nvPr/>
        </p:nvSpPr>
        <p:spPr>
          <a:xfrm>
            <a:off x="5531468" y="6218739"/>
            <a:ext cx="22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Network layer</a:t>
            </a:r>
          </a:p>
        </p:txBody>
      </p:sp>
    </p:spTree>
    <p:extLst>
      <p:ext uri="{BB962C8B-B14F-4D97-AF65-F5344CB8AC3E}">
        <p14:creationId xmlns:p14="http://schemas.microsoft.com/office/powerpoint/2010/main" val="4571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42 0 " pathEditMode="relative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42 0 " pathEditMode="relative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FE29F-0171-4D44-95F4-E2D98008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Addressing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60F49-E83F-5647-A8A2-1A1A60752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4CA9-8C0A-9F47-892B-0738FFB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needs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F6CFD-8073-944A-BB8B-A3C81C023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3918"/>
            <a:ext cx="11035937" cy="4972825"/>
          </a:xfrm>
        </p:spPr>
        <p:txBody>
          <a:bodyPr>
            <a:normAutofit/>
          </a:bodyPr>
          <a:lstStyle/>
          <a:p>
            <a:r>
              <a:rPr lang="en-US" dirty="0"/>
              <a:t>Addresses are a precursor to communication. </a:t>
            </a:r>
          </a:p>
          <a:p>
            <a:pPr lvl="1"/>
            <a:r>
              <a:rPr lang="en-US" dirty="0"/>
              <a:t>Allow endpoints to </a:t>
            </a:r>
            <a:r>
              <a:rPr lang="en-US" dirty="0">
                <a:solidFill>
                  <a:srgbClr val="C00000"/>
                </a:solidFill>
              </a:rPr>
              <a:t>locate each other</a:t>
            </a:r>
            <a:endParaRPr lang="en-US" dirty="0"/>
          </a:p>
          <a:p>
            <a:r>
              <a:rPr lang="en-US" dirty="0"/>
              <a:t>Internet addresses are neither endpoint names nor identify them</a:t>
            </a:r>
          </a:p>
          <a:p>
            <a:r>
              <a:rPr lang="en-US" dirty="0"/>
              <a:t>Addresses help routers determine how to move a packet</a:t>
            </a:r>
          </a:p>
          <a:p>
            <a:pPr lvl="1"/>
            <a:r>
              <a:rPr lang="en-US" dirty="0"/>
              <a:t>Like </a:t>
            </a:r>
            <a:r>
              <a:rPr lang="en-US" dirty="0">
                <a:solidFill>
                  <a:srgbClr val="C00000"/>
                </a:solidFill>
              </a:rPr>
              <a:t>street address </a:t>
            </a:r>
            <a:r>
              <a:rPr lang="en-US" dirty="0"/>
              <a:t>for the postal system</a:t>
            </a:r>
          </a:p>
          <a:p>
            <a:r>
              <a:rPr lang="en-US" dirty="0"/>
              <a:t>Network layer addresses are </a:t>
            </a:r>
            <a:r>
              <a:rPr lang="en-US" dirty="0">
                <a:solidFill>
                  <a:srgbClr val="C00000"/>
                </a:solidFill>
              </a:rPr>
              <a:t>designed </a:t>
            </a:r>
            <a:r>
              <a:rPr lang="en-US" dirty="0"/>
              <a:t>to help routers perform the forwarding and routing functions </a:t>
            </a:r>
            <a:r>
              <a:rPr lang="en-US" dirty="0">
                <a:solidFill>
                  <a:srgbClr val="C00000"/>
                </a:solidFill>
              </a:rPr>
              <a:t>efficiently</a:t>
            </a:r>
          </a:p>
          <a:p>
            <a:pPr lvl="1"/>
            <a:r>
              <a:rPr lang="en-US" dirty="0"/>
              <a:t>Specifically, we’ll look at </a:t>
            </a:r>
            <a:r>
              <a:rPr lang="en-US" dirty="0">
                <a:solidFill>
                  <a:srgbClr val="C00000"/>
                </a:solidFill>
              </a:rPr>
              <a:t>Internet Protocol (IP)</a:t>
            </a:r>
            <a:r>
              <a:rPr lang="en-US" dirty="0"/>
              <a:t> addresses.</a:t>
            </a:r>
          </a:p>
          <a:p>
            <a:pPr lvl="1"/>
            <a:r>
              <a:rPr lang="en-US" dirty="0"/>
              <a:t>Most popular: IP version 4 or IPv4. (later: IPv6)</a:t>
            </a:r>
          </a:p>
        </p:txBody>
      </p:sp>
    </p:spTree>
    <p:extLst>
      <p:ext uri="{BB962C8B-B14F-4D97-AF65-F5344CB8AC3E}">
        <p14:creationId xmlns:p14="http://schemas.microsoft.com/office/powerpoint/2010/main" val="8017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A7BA6313-BE57-4B5C-EB8A-6202C9856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075" y="190921"/>
            <a:ext cx="1397726" cy="1321568"/>
          </a:xfrm>
          <a:prstGeom prst="rect">
            <a:avLst/>
          </a:prstGeom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724988AB-7A06-7C4E-922C-B9E9EF10E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36356"/>
            <a:ext cx="7772400" cy="1143000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r>
              <a:rPr lang="en-US" altLang="en-US" dirty="0"/>
              <a:t>IPv4 Addresses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697FFF-A68C-1D4E-8FB1-0D484AFD5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796019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r>
              <a:rPr lang="en-US" altLang="en-US" dirty="0"/>
              <a:t>32 bits long</a:t>
            </a:r>
          </a:p>
          <a:p>
            <a:r>
              <a:rPr lang="en-US" altLang="en-US" dirty="0"/>
              <a:t>Identifier for a network </a:t>
            </a:r>
            <a:r>
              <a:rPr lang="en-US" altLang="en-US" dirty="0">
                <a:solidFill>
                  <a:srgbClr val="C00000"/>
                </a:solidFill>
              </a:rPr>
              <a:t>interface</a:t>
            </a:r>
          </a:p>
          <a:p>
            <a:r>
              <a:rPr lang="en-US" altLang="en-US" dirty="0"/>
              <a:t>An IP address corresponds to the </a:t>
            </a:r>
            <a:r>
              <a:rPr lang="en-US" altLang="en-US" dirty="0">
                <a:solidFill>
                  <a:srgbClr val="C00000"/>
                </a:solidFill>
              </a:rPr>
              <a:t>point of attachment </a:t>
            </a:r>
            <a:r>
              <a:rPr lang="en-US" altLang="en-US" dirty="0"/>
              <a:t>of an endpoint to the network.</a:t>
            </a:r>
          </a:p>
          <a:p>
            <a:r>
              <a:rPr lang="en-US" altLang="en-US" dirty="0"/>
              <a:t>An IP address is </a:t>
            </a:r>
            <a:r>
              <a:rPr lang="en-US" altLang="en-US" dirty="0">
                <a:solidFill>
                  <a:srgbClr val="C00000"/>
                </a:solidFill>
              </a:rPr>
              <a:t>NOT an identifier</a:t>
            </a:r>
            <a:r>
              <a:rPr lang="en-US" altLang="en-US" dirty="0"/>
              <a:t> for the endpoint</a:t>
            </a:r>
          </a:p>
          <a:p>
            <a:pPr lvl="1"/>
            <a:r>
              <a:rPr lang="en-US" altLang="en-US" dirty="0"/>
              <a:t>Changes when endpoint moves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Dotted quad notation</a:t>
            </a:r>
            <a:r>
              <a:rPr lang="en-US" altLang="en-US" dirty="0"/>
              <a:t>: each byte is written in decimal in MSB order, separated by dots. Example: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236FAD-F321-4741-A8D7-FD4610474AAD}"/>
              </a:ext>
            </a:extLst>
          </p:cNvPr>
          <p:cNvSpPr txBox="1"/>
          <p:nvPr/>
        </p:nvSpPr>
        <p:spPr>
          <a:xfrm>
            <a:off x="2636915" y="5586837"/>
            <a:ext cx="7376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10000000 11000011 00000001 01010000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60823-E2E0-C440-A46C-709F4BA5F885}"/>
              </a:ext>
            </a:extLst>
          </p:cNvPr>
          <p:cNvSpPr txBox="1"/>
          <p:nvPr/>
        </p:nvSpPr>
        <p:spPr>
          <a:xfrm>
            <a:off x="3134459" y="6088758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3B6E8-383A-E94A-9A32-11135E60B32D}"/>
              </a:ext>
            </a:extLst>
          </p:cNvPr>
          <p:cNvSpPr txBox="1"/>
          <p:nvPr/>
        </p:nvSpPr>
        <p:spPr>
          <a:xfrm>
            <a:off x="4606211" y="6088758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195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D31591-325D-F841-AC0C-3512F50A78BC}"/>
              </a:ext>
            </a:extLst>
          </p:cNvPr>
          <p:cNvSpPr txBox="1"/>
          <p:nvPr/>
        </p:nvSpPr>
        <p:spPr>
          <a:xfrm>
            <a:off x="6382762" y="6088757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C5E947-327E-FC47-BF81-401BC4B2B97B}"/>
              </a:ext>
            </a:extLst>
          </p:cNvPr>
          <p:cNvSpPr txBox="1"/>
          <p:nvPr/>
        </p:nvSpPr>
        <p:spPr>
          <a:xfrm>
            <a:off x="7969897" y="6087475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80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54C7F-8809-4348-A528-2A8D9E9D95F8}"/>
              </a:ext>
            </a:extLst>
          </p:cNvPr>
          <p:cNvSpPr txBox="1"/>
          <p:nvPr/>
        </p:nvSpPr>
        <p:spPr>
          <a:xfrm>
            <a:off x="4181122" y="6087475"/>
            <a:ext cx="3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A5200E-870D-5E4A-8263-D7EB05A07011}"/>
              </a:ext>
            </a:extLst>
          </p:cNvPr>
          <p:cNvSpPr txBox="1"/>
          <p:nvPr/>
        </p:nvSpPr>
        <p:spPr>
          <a:xfrm>
            <a:off x="5829766" y="6087474"/>
            <a:ext cx="3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0526C7-28A7-944D-9E5C-2C7CE6561584}"/>
              </a:ext>
            </a:extLst>
          </p:cNvPr>
          <p:cNvSpPr txBox="1"/>
          <p:nvPr/>
        </p:nvSpPr>
        <p:spPr>
          <a:xfrm>
            <a:off x="7514876" y="6087473"/>
            <a:ext cx="3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.</a:t>
            </a:r>
          </a:p>
        </p:txBody>
      </p:sp>
      <p:pic>
        <p:nvPicPr>
          <p:cNvPr id="3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EAAF79D9-E9EE-A975-B2F1-B9B4BEFEF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61" y="480141"/>
            <a:ext cx="1320108" cy="124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0D43B4A-99DD-1BA7-8CF1-297D3F242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072" y="1528454"/>
            <a:ext cx="757166" cy="79661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5A6E112-94A6-591C-8FD9-AA88DB506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244" y="719701"/>
            <a:ext cx="1726948" cy="675943"/>
          </a:xfrm>
          <a:prstGeom prst="rect">
            <a:avLst/>
          </a:prstGeom>
        </p:spPr>
      </p:pic>
      <p:pic>
        <p:nvPicPr>
          <p:cNvPr id="16" name="Picture 15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9AD16DFC-9C8A-1B00-5C35-2121DA78E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052" y="148895"/>
            <a:ext cx="1397726" cy="1321568"/>
          </a:xfrm>
          <a:prstGeom prst="rect">
            <a:avLst/>
          </a:prstGeom>
        </p:spPr>
      </p:pic>
      <p:pic>
        <p:nvPicPr>
          <p:cNvPr id="15" name="Picture 14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76389E52-8518-30AC-F0EA-C134801F3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574039" y="748626"/>
            <a:ext cx="570841" cy="6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2385 L 0.15196 0.02385 " pathEditMode="relative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3358</TotalTime>
  <Words>3201</Words>
  <Application>Microsoft Macintosh PowerPoint</Application>
  <PresentationFormat>Widescreen</PresentationFormat>
  <Paragraphs>776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Courier</vt:lpstr>
      <vt:lpstr>Helvetica</vt:lpstr>
      <vt:lpstr>Tahoma</vt:lpstr>
      <vt:lpstr>Times</vt:lpstr>
      <vt:lpstr>Times New Roman</vt:lpstr>
      <vt:lpstr>Wingdings</vt:lpstr>
      <vt:lpstr>Office Theme</vt:lpstr>
      <vt:lpstr>CS 352 Network: Addressing</vt:lpstr>
      <vt:lpstr>Network</vt:lpstr>
      <vt:lpstr>The network layer</vt:lpstr>
      <vt:lpstr>Two key network-layer functions</vt:lpstr>
      <vt:lpstr>Data plane and Control Plane</vt:lpstr>
      <vt:lpstr>This lecture: Addresses in the Internet</vt:lpstr>
      <vt:lpstr>Internet Addressing</vt:lpstr>
      <vt:lpstr>The Internet needs addresses</vt:lpstr>
      <vt:lpstr>IPv4 Addresses</vt:lpstr>
      <vt:lpstr>Grouping IP addresses by prefixes</vt:lpstr>
      <vt:lpstr>IP addresses use hierarchy to scale routing</vt:lpstr>
      <vt:lpstr>IP addresses use hierarchy to scale routing</vt:lpstr>
      <vt:lpstr>Classless IPv4 addressing (CIDR)</vt:lpstr>
      <vt:lpstr>Classless IPv4 addressing</vt:lpstr>
      <vt:lpstr>CIDR</vt:lpstr>
      <vt:lpstr>Netmask (or subnet mask)</vt:lpstr>
      <vt:lpstr>Detecting addresses from same network</vt:lpstr>
      <vt:lpstr>Finding your own IP address(es)</vt:lpstr>
      <vt:lpstr>Next we’ll talk about routers</vt:lpstr>
      <vt:lpstr>What’s inside a router?</vt:lpstr>
      <vt:lpstr>Router architecture overview</vt:lpstr>
      <vt:lpstr>Different and evolving designs</vt:lpstr>
      <vt:lpstr>Input port functions</vt:lpstr>
      <vt:lpstr>Input port functions</vt:lpstr>
      <vt:lpstr>Route lookups</vt:lpstr>
      <vt:lpstr>Route lookups</vt:lpstr>
      <vt:lpstr>Route lookups</vt:lpstr>
      <vt:lpstr>Route lookups</vt:lpstr>
      <vt:lpstr>Output port functions</vt:lpstr>
      <vt:lpstr>Output port functions</vt:lpstr>
      <vt:lpstr>Fabrics: Types</vt:lpstr>
      <vt:lpstr>Fabrics: Types</vt:lpstr>
      <vt:lpstr>Nonblocking fabrics</vt:lpstr>
      <vt:lpstr>Nonblocking fabrics</vt:lpstr>
      <vt:lpstr>Nonblocking fabrics</vt:lpstr>
      <vt:lpstr>Control (plane) processor</vt:lpstr>
      <vt:lpstr>PowerPoint Presentation</vt:lpstr>
      <vt:lpstr>Longest Prefix Matching</vt:lpstr>
      <vt:lpstr>Review: Route lookup</vt:lpstr>
      <vt:lpstr>Example of IP block reallocation</vt:lpstr>
      <vt:lpstr>Example of IP block reallocation</vt:lpstr>
      <vt:lpstr>Example of IP block reallocation</vt:lpstr>
      <vt:lpstr>Example of IP block reallocation</vt:lpstr>
      <vt:lpstr>A closer look at the forwarding table</vt:lpstr>
      <vt:lpstr>Longest Prefix Matching (LPM)</vt:lpstr>
      <vt:lpstr>PowerPoint Presentation</vt:lpstr>
      <vt:lpstr>Why is LPM prevalent?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1967</cp:revision>
  <cp:lastPrinted>2021-01-24T11:57:08Z</cp:lastPrinted>
  <dcterms:created xsi:type="dcterms:W3CDTF">2019-01-23T03:40:12Z</dcterms:created>
  <dcterms:modified xsi:type="dcterms:W3CDTF">2022-11-18T12:01:22Z</dcterms:modified>
</cp:coreProperties>
</file>