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421" r:id="rId2"/>
    <p:sldId id="401" r:id="rId3"/>
    <p:sldId id="391" r:id="rId4"/>
    <p:sldId id="287" r:id="rId5"/>
    <p:sldId id="383" r:id="rId6"/>
    <p:sldId id="358" r:id="rId7"/>
    <p:sldId id="405" r:id="rId8"/>
    <p:sldId id="404" r:id="rId9"/>
    <p:sldId id="406" r:id="rId10"/>
    <p:sldId id="402" r:id="rId11"/>
    <p:sldId id="412" r:id="rId12"/>
    <p:sldId id="370" r:id="rId13"/>
    <p:sldId id="388" r:id="rId14"/>
    <p:sldId id="374" r:id="rId15"/>
    <p:sldId id="389" r:id="rId16"/>
    <p:sldId id="292" r:id="rId17"/>
    <p:sldId id="390" r:id="rId18"/>
    <p:sldId id="335" r:id="rId19"/>
    <p:sldId id="403" r:id="rId20"/>
    <p:sldId id="298" r:id="rId21"/>
    <p:sldId id="411" r:id="rId22"/>
    <p:sldId id="366" r:id="rId23"/>
    <p:sldId id="369" r:id="rId24"/>
    <p:sldId id="407" r:id="rId25"/>
    <p:sldId id="351" r:id="rId26"/>
    <p:sldId id="413" r:id="rId27"/>
    <p:sldId id="352" r:id="rId28"/>
    <p:sldId id="414" r:id="rId29"/>
    <p:sldId id="415" r:id="rId30"/>
    <p:sldId id="420" r:id="rId31"/>
    <p:sldId id="408" r:id="rId32"/>
    <p:sldId id="416" r:id="rId33"/>
    <p:sldId id="417" r:id="rId34"/>
    <p:sldId id="418" r:id="rId35"/>
    <p:sldId id="410" r:id="rId36"/>
    <p:sldId id="399" r:id="rId37"/>
    <p:sldId id="41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FE30ECD-A7B5-B64D-9861-08635117F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356D87-917B-4649-B234-2884BF9E2A6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4389481-35ED-4849-97C6-CC52455D1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6CCEDA-5D09-F249-9DFC-5DF51AFC2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3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FE30ECD-A7B5-B64D-9861-08635117F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356D87-917B-4649-B234-2884BF9E2A67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4389481-35ED-4849-97C6-CC52455D1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6CCEDA-5D09-F249-9DFC-5DF51AFC2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87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34A9592-5C5F-224E-8272-7FDE3C3B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1CED84-E006-454D-9FD6-A32E7D04C90C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6E084FA-2FC3-4746-A3F2-205B6BD81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6487F89-154C-374C-901E-5170FF079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5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2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n624@rutgers.edu" TargetMode="External"/><Relationship Id="rId2" Type="http://schemas.openxmlformats.org/officeDocument/2006/relationships/hyperlink" Target="http://www.cs.rutgers.edu/~sn62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rutgers.edu/~sn624/352-S22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rutgers.edu/~sn624/352-F22/syllabu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sn624@cs.rutgers.ed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616297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Internet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EA26-66F4-3E4C-9432-8252151A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Technology: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28F4-2328-194D-98AC-8DA22976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of how the Internet is designed</a:t>
            </a:r>
          </a:p>
          <a:p>
            <a:endParaRPr lang="en-US" dirty="0"/>
          </a:p>
          <a:p>
            <a:r>
              <a:rPr lang="en-US" dirty="0"/>
              <a:t>The Internet is an example of a </a:t>
            </a:r>
            <a:r>
              <a:rPr lang="en-US" dirty="0">
                <a:solidFill>
                  <a:srgbClr val="C00000"/>
                </a:solidFill>
              </a:rPr>
              <a:t>computer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9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0910B-495F-4144-9952-D6A158CEC249}"/>
              </a:ext>
            </a:extLst>
          </p:cNvPr>
          <p:cNvSpPr txBox="1"/>
          <p:nvPr/>
        </p:nvSpPr>
        <p:spPr>
          <a:xfrm>
            <a:off x="1466436" y="1526571"/>
            <a:ext cx="95154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Learn fundamental principles and artifacts that underlie the Internet.</a:t>
            </a:r>
          </a:p>
          <a:p>
            <a:pPr algn="ctr"/>
            <a:endParaRPr lang="en-US" sz="4000" dirty="0">
              <a:latin typeface="Helvetica" pitchFamily="2" charset="0"/>
            </a:endParaRPr>
          </a:p>
          <a:p>
            <a:pPr algn="ctr"/>
            <a:r>
              <a:rPr lang="en-US" sz="4000" dirty="0">
                <a:latin typeface="Helvetica" pitchFamily="2" charset="0"/>
              </a:rPr>
              <a:t>So that you can use and build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technology for fun, profit, or altruism.</a:t>
            </a:r>
          </a:p>
        </p:txBody>
      </p:sp>
    </p:spTree>
    <p:extLst>
      <p:ext uri="{BB962C8B-B14F-4D97-AF65-F5344CB8AC3E}">
        <p14:creationId xmlns:p14="http://schemas.microsoft.com/office/powerpoint/2010/main" val="39365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6F4254E0-119C-884C-A06D-6CD5B4259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213" y="2095739"/>
            <a:ext cx="11133222" cy="4397136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/>
              <a:t>Carrier of information between two or more entities</a:t>
            </a:r>
          </a:p>
          <a:p>
            <a:pPr>
              <a:defRPr/>
            </a:pPr>
            <a:r>
              <a:rPr lang="en-US" altLang="en-US" dirty="0"/>
              <a:t>Entities may be </a:t>
            </a:r>
            <a:r>
              <a:rPr lang="en-US" altLang="en-US" dirty="0">
                <a:solidFill>
                  <a:srgbClr val="C00000"/>
                </a:solidFill>
              </a:rPr>
              <a:t>hosts/endpoints </a:t>
            </a:r>
            <a:r>
              <a:rPr lang="en-US" altLang="en-US" dirty="0"/>
              <a:t>(used interchangeably)</a:t>
            </a:r>
          </a:p>
          <a:p>
            <a:pPr lvl="1">
              <a:defRPr/>
            </a:pPr>
            <a:r>
              <a:rPr lang="en-US" altLang="en-US" dirty="0"/>
              <a:t>your laptop, cell phone, etc.</a:t>
            </a:r>
          </a:p>
          <a:p>
            <a:pPr>
              <a:defRPr/>
            </a:pPr>
            <a:r>
              <a:rPr lang="en-US" altLang="en-US" dirty="0"/>
              <a:t>Entities may also be devices in the middle of the network</a:t>
            </a:r>
          </a:p>
          <a:p>
            <a:pPr lvl="1">
              <a:defRPr/>
            </a:pPr>
            <a:r>
              <a:rPr lang="en-US" altLang="en-US" dirty="0"/>
              <a:t>For example, your </a:t>
            </a:r>
            <a:r>
              <a:rPr lang="en-US" altLang="en-US" dirty="0" err="1"/>
              <a:t>WiFi</a:t>
            </a:r>
            <a:r>
              <a:rPr lang="en-US" altLang="en-US" dirty="0"/>
              <a:t> router</a:t>
            </a:r>
          </a:p>
          <a:p>
            <a:pPr>
              <a:defRPr/>
            </a:pPr>
            <a:r>
              <a:rPr lang="en-US" altLang="en-US" dirty="0"/>
              <a:t>The interconnection between entities is any physical medium capable of carrying information: we call physical media </a:t>
            </a:r>
            <a:r>
              <a:rPr lang="en-US" altLang="en-US" dirty="0">
                <a:solidFill>
                  <a:srgbClr val="C00000"/>
                </a:solidFill>
              </a:rPr>
              <a:t>links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Wireless links: cellular 4G/5G, </a:t>
            </a:r>
            <a:r>
              <a:rPr lang="en-US" altLang="en-US" dirty="0" err="1">
                <a:ea typeface="ＭＳ Ｐゴシック" charset="0"/>
              </a:rPr>
              <a:t>wifi</a:t>
            </a:r>
            <a:r>
              <a:rPr lang="en-US" altLang="en-US" dirty="0">
                <a:ea typeface="ＭＳ Ｐゴシック" charset="0"/>
              </a:rPr>
              <a:t> 802.11, </a:t>
            </a:r>
            <a:r>
              <a:rPr lang="en-US" altLang="en-US" dirty="0" err="1">
                <a:ea typeface="ＭＳ Ｐゴシック" charset="0"/>
              </a:rPr>
              <a:t>bluetooth</a:t>
            </a:r>
            <a:r>
              <a:rPr lang="en-US" altLang="en-US" dirty="0">
                <a:ea typeface="ＭＳ Ｐゴシック" charset="0"/>
              </a:rPr>
              <a:t>, satellite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Wired links: copper wire, lasers over optic fiber, coax cables</a:t>
            </a: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E6B738D9-FC16-954D-B98B-D7F048CA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12ABC-FFFE-8C49-8CB5-E1D8E4E15C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B9F54-0595-584C-AA9C-92CD4035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network?</a:t>
            </a:r>
          </a:p>
        </p:txBody>
      </p:sp>
      <p:pic>
        <p:nvPicPr>
          <p:cNvPr id="5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720EA372-1F24-6245-8586-23835427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45" y="2146863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7A6631F8-3033-CB40-AAAE-3FBE9914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3" y="365125"/>
            <a:ext cx="1320108" cy="12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028794D-0CFA-2340-A4C5-E4A9396C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761" y="5451310"/>
            <a:ext cx="788653" cy="1104114"/>
          </a:xfrm>
          <a:prstGeom prst="rect">
            <a:avLst/>
          </a:prstGeom>
        </p:spPr>
      </p:pic>
      <p:pic>
        <p:nvPicPr>
          <p:cNvPr id="8" name="Picture 7" descr="A desktop computer sitting on a desk with a monitor keyboard and mouse&#10;&#10;Description automatically generated">
            <a:extLst>
              <a:ext uri="{FF2B5EF4-FFF2-40B4-BE49-F238E27FC236}">
                <a16:creationId xmlns:a16="http://schemas.microsoft.com/office/drawing/2014/main" id="{5FD2D987-D23E-9440-BC2D-D3C4DD34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296" y="854633"/>
            <a:ext cx="1347679" cy="898146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B1842E4-65B0-FF4A-807C-9CDB508E4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011" y="3284782"/>
            <a:ext cx="1168400" cy="1054100"/>
          </a:xfrm>
          <a:prstGeom prst="rect">
            <a:avLst/>
          </a:prstGeom>
        </p:spPr>
      </p:pic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908A1EA6-EDE9-4049-BFC8-2273E810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09" y="5451310"/>
            <a:ext cx="788653" cy="110411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D836C4A-6206-6F42-92A2-E4700E4BE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7617" y="5650876"/>
            <a:ext cx="533288" cy="7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8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3957637"/>
            <a:ext cx="10684042" cy="28606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Send bits of data in </a:t>
            </a:r>
            <a:r>
              <a:rPr lang="en-US" altLang="en-US" sz="2400" dirty="0">
                <a:solidFill>
                  <a:srgbClr val="C00000"/>
                </a:solidFill>
                <a:ea typeface="MS PGothic" pitchFamily="34" charset="-128"/>
              </a:rPr>
              <a:t>packets</a:t>
            </a:r>
            <a:r>
              <a:rPr lang="en-US" altLang="en-US" sz="2400" dirty="0">
                <a:ea typeface="MS PGothic" pitchFamily="34" charset="-128"/>
              </a:rPr>
              <a:t> or frames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How do we differentiate among many receivers?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Every endpoint as a link level </a:t>
            </a:r>
            <a:r>
              <a:rPr lang="en-US" altLang="en-US" sz="2400" dirty="0">
                <a:solidFill>
                  <a:srgbClr val="C00000"/>
                </a:solidFill>
                <a:ea typeface="MS PGothic" pitchFamily="34" charset="-128"/>
              </a:rPr>
              <a:t>address</a:t>
            </a:r>
            <a:r>
              <a:rPr lang="en-US" altLang="en-US" sz="2400" dirty="0">
                <a:ea typeface="MS PGothic" pitchFamily="34" charset="-128"/>
              </a:rPr>
              <a:t>: also called a </a:t>
            </a:r>
            <a:r>
              <a:rPr lang="en-US" altLang="en-US" sz="2400" i="1" dirty="0">
                <a:ea typeface="MS PGothic" pitchFamily="34" charset="-128"/>
              </a:rPr>
              <a:t>MAC </a:t>
            </a:r>
            <a:r>
              <a:rPr lang="en-US" altLang="en-US" sz="2400" dirty="0">
                <a:ea typeface="MS PGothic" pitchFamily="34" charset="-128"/>
              </a:rPr>
              <a:t>address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Packets have a destination address on them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However, can’t have every computer in the world on the same link!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200" dirty="0">
                <a:ea typeface="MS PGothic" pitchFamily="34" charset="-128"/>
              </a:rPr>
              <a:t>Physical limits on power / distance over which info travels over a single link</a:t>
            </a: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3955203"/>
            <a:ext cx="10996863" cy="26066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Even on a single link, you need to worry about a few things: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Converting digital data to physical signals over the medium (encode/decode)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How do we decide who speaks? (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medium access control </a:t>
            </a:r>
            <a:r>
              <a:rPr lang="en-US" altLang="en-US" dirty="0">
                <a:ea typeface="MS PGothic" pitchFamily="34" charset="-128"/>
              </a:rPr>
              <a:t>problem)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Detecting and correcting errors</a:t>
            </a: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7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>
            <a:extLst>
              <a:ext uri="{FF2B5EF4-FFF2-40B4-BE49-F238E27FC236}">
                <a16:creationId xmlns:a16="http://schemas.microsoft.com/office/drawing/2014/main" id="{32D44DE0-D1E4-E64F-9BDC-D21E37DD7D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114799"/>
            <a:ext cx="10363200" cy="2622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Connect multiple links via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routers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Need to figure out how to move packets from one host to another host, e.g., how to reach </a:t>
            </a:r>
            <a:r>
              <a:rPr lang="en-US" dirty="0" err="1">
                <a:ea typeface="ＭＳ Ｐゴシック" charset="0"/>
              </a:rPr>
              <a:t>google.com</a:t>
            </a:r>
            <a:r>
              <a:rPr lang="en-US" dirty="0">
                <a:ea typeface="ＭＳ Ｐゴシック" charset="0"/>
              </a:rPr>
              <a:t> from your laptop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Known as the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routing</a:t>
            </a:r>
            <a:r>
              <a:rPr lang="en-US" i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problem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Key Q: How should packets be moved from A to reach B?</a:t>
            </a:r>
          </a:p>
        </p:txBody>
      </p:sp>
      <p:sp>
        <p:nvSpPr>
          <p:cNvPr id="8196" name="AutoShape 5" descr="2Q==">
            <a:extLst>
              <a:ext uri="{FF2B5EF4-FFF2-40B4-BE49-F238E27FC236}">
                <a16:creationId xmlns:a16="http://schemas.microsoft.com/office/drawing/2014/main" id="{463E77EB-6EB9-FD49-9D84-9F4F8F47B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AutoShape 7" descr="2Q==">
            <a:extLst>
              <a:ext uri="{FF2B5EF4-FFF2-40B4-BE49-F238E27FC236}">
                <a16:creationId xmlns:a16="http://schemas.microsoft.com/office/drawing/2014/main" id="{B324EB81-58C5-B24C-BD99-E1B2AD9AE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8" name="AutoShape 9" descr="2Q==">
            <a:extLst>
              <a:ext uri="{FF2B5EF4-FFF2-40B4-BE49-F238E27FC236}">
                <a16:creationId xmlns:a16="http://schemas.microsoft.com/office/drawing/2014/main" id="{28964441-3E1F-AE4E-BFB6-C45F01D4CE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9" name="AutoShape 14" descr="2Q==">
            <a:extLst>
              <a:ext uri="{FF2B5EF4-FFF2-40B4-BE49-F238E27FC236}">
                <a16:creationId xmlns:a16="http://schemas.microsoft.com/office/drawing/2014/main" id="{42BD3E38-6C70-F245-9669-5CFA49509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200" name="Picture 18" descr="Router Clip Art">
            <a:extLst>
              <a:ext uri="{FF2B5EF4-FFF2-40B4-BE49-F238E27FC236}">
                <a16:creationId xmlns:a16="http://schemas.microsoft.com/office/drawing/2014/main" id="{BBBFBB98-9F78-CC44-8BE6-D733613A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 descr="Router Clip Art">
            <a:extLst>
              <a:ext uri="{FF2B5EF4-FFF2-40B4-BE49-F238E27FC236}">
                <a16:creationId xmlns:a16="http://schemas.microsoft.com/office/drawing/2014/main" id="{EC11F0D2-4764-164C-A142-FEEABF60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Router Clip Art">
            <a:extLst>
              <a:ext uri="{FF2B5EF4-FFF2-40B4-BE49-F238E27FC236}">
                <a16:creationId xmlns:a16="http://schemas.microsoft.com/office/drawing/2014/main" id="{3EEAD241-8A30-8C4A-9F62-62B28558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21">
            <a:extLst>
              <a:ext uri="{FF2B5EF4-FFF2-40B4-BE49-F238E27FC236}">
                <a16:creationId xmlns:a16="http://schemas.microsoft.com/office/drawing/2014/main" id="{AC0B9E6D-EF36-BA43-8156-4F1171017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438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4" name="Line 22">
            <a:extLst>
              <a:ext uri="{FF2B5EF4-FFF2-40B4-BE49-F238E27FC236}">
                <a16:creationId xmlns:a16="http://schemas.microsoft.com/office/drawing/2014/main" id="{4EA568BA-1D17-A044-8380-64AB02225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6670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5" name="Line 23">
            <a:extLst>
              <a:ext uri="{FF2B5EF4-FFF2-40B4-BE49-F238E27FC236}">
                <a16:creationId xmlns:a16="http://schemas.microsoft.com/office/drawing/2014/main" id="{35965116-5886-914D-8BF3-9B9A1B62C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514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6" name="Line 24">
            <a:extLst>
              <a:ext uri="{FF2B5EF4-FFF2-40B4-BE49-F238E27FC236}">
                <a16:creationId xmlns:a16="http://schemas.microsoft.com/office/drawing/2014/main" id="{29AC4E33-5B53-7448-AC87-6BA114540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7" name="Line 25">
            <a:extLst>
              <a:ext uri="{FF2B5EF4-FFF2-40B4-BE49-F238E27FC236}">
                <a16:creationId xmlns:a16="http://schemas.microsoft.com/office/drawing/2014/main" id="{CC13AF92-09D2-7646-B191-42668F51F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8" name="Line 26">
            <a:extLst>
              <a:ext uri="{FF2B5EF4-FFF2-40B4-BE49-F238E27FC236}">
                <a16:creationId xmlns:a16="http://schemas.microsoft.com/office/drawing/2014/main" id="{FA927762-FBB8-3648-96C0-45525E0AD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0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4589CB1B-998F-984A-8947-C247979E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8" descr="ANd9GcTxPLH7geI9YctTbt0tziC9-zZAWvCxFSthtLXwscnWaTnRXLSlcA">
            <a:extLst>
              <a:ext uri="{FF2B5EF4-FFF2-40B4-BE49-F238E27FC236}">
                <a16:creationId xmlns:a16="http://schemas.microsoft.com/office/drawing/2014/main" id="{FBF54ECE-51A4-FE46-A0FE-2D986035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64E90D14-7794-A240-8459-425AA74A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00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2B7B7CF8-472B-574A-980C-69F2634B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0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2" descr="ANd9GcT-AU0hIOYODb2Z48BszMBdWk4gA_rB7HzxLAFgYsiggLEbl6eK">
            <a:extLst>
              <a:ext uri="{FF2B5EF4-FFF2-40B4-BE49-F238E27FC236}">
                <a16:creationId xmlns:a16="http://schemas.microsoft.com/office/drawing/2014/main" id="{A3A6C74C-CA10-5542-9E14-BD8F677D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Line 33">
            <a:extLst>
              <a:ext uri="{FF2B5EF4-FFF2-40B4-BE49-F238E27FC236}">
                <a16:creationId xmlns:a16="http://schemas.microsoft.com/office/drawing/2014/main" id="{5788CAED-F46E-1745-B9B4-98C38BFF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5" name="Text Box 34">
            <a:extLst>
              <a:ext uri="{FF2B5EF4-FFF2-40B4-BE49-F238E27FC236}">
                <a16:creationId xmlns:a16="http://schemas.microsoft.com/office/drawing/2014/main" id="{9FC1ED70-AB44-6F4F-933D-83F139F7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6" y="1870075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6" name="Text Box 35">
            <a:extLst>
              <a:ext uri="{FF2B5EF4-FFF2-40B4-BE49-F238E27FC236}">
                <a16:creationId xmlns:a16="http://schemas.microsoft.com/office/drawing/2014/main" id="{C39ECC5F-1EF3-A049-B3AF-A607BE36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5240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Helvetica" pitchFamily="2" charset="0"/>
              </a:rPr>
              <a:t>Router</a:t>
            </a:r>
          </a:p>
        </p:txBody>
      </p:sp>
      <p:sp>
        <p:nvSpPr>
          <p:cNvPr id="8217" name="Text Box 36">
            <a:extLst>
              <a:ext uri="{FF2B5EF4-FFF2-40B4-BE49-F238E27FC236}">
                <a16:creationId xmlns:a16="http://schemas.microsoft.com/office/drawing/2014/main" id="{1540F55A-4264-0E46-8B69-900FDEAF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6576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8" name="Slide Number Placeholder 1">
            <a:extLst>
              <a:ext uri="{FF2B5EF4-FFF2-40B4-BE49-F238E27FC236}">
                <a16:creationId xmlns:a16="http://schemas.microsoft.com/office/drawing/2014/main" id="{1D778CBA-BAB9-AE4F-8F44-720FFF4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61FC4-0543-5042-974D-BE759DFA20A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C4A1FD-3381-5140-A81E-4A0883E3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ea typeface="ＭＳ Ｐゴシック" charset="0"/>
              </a:rPr>
              <a:t>A multi-link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/>
              <a:t>In general, networks give no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7" y="1825624"/>
            <a:ext cx="11530611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Packets may be lost, corrupted, reordered, on the way to the destination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Best effort </a:t>
            </a:r>
            <a:r>
              <a:rPr lang="en-US" dirty="0"/>
              <a:t>delivery</a:t>
            </a:r>
          </a:p>
          <a:p>
            <a:endParaRPr lang="en-US" dirty="0"/>
          </a:p>
          <a:p>
            <a:r>
              <a:rPr lang="en-US" dirty="0"/>
              <a:t>Advantage: The network becomes very simple to build</a:t>
            </a:r>
          </a:p>
          <a:p>
            <a:pPr lvl="1"/>
            <a:r>
              <a:rPr lang="en-US" dirty="0"/>
              <a:t>Don’t have to make it reliable</a:t>
            </a:r>
          </a:p>
          <a:p>
            <a:pPr lvl="1"/>
            <a:r>
              <a:rPr lang="en-US" dirty="0"/>
              <a:t>Don’t need to implement any performance guarantees</a:t>
            </a:r>
          </a:p>
          <a:p>
            <a:pPr lvl="1"/>
            <a:r>
              <a:rPr lang="en-US" dirty="0"/>
              <a:t>Don’t need to maintain packet ordering</a:t>
            </a:r>
          </a:p>
          <a:p>
            <a:pPr lvl="1"/>
            <a:r>
              <a:rPr lang="en-US" dirty="0"/>
              <a:t>Almost any medium can deliver individual packets</a:t>
            </a:r>
          </a:p>
          <a:p>
            <a:pPr lvl="2"/>
            <a:r>
              <a:rPr lang="en-US" altLang="en-US" sz="2200" dirty="0"/>
              <a:t>Example: RFC 1149: “IP Datagrams over Avian Carriers”</a:t>
            </a:r>
          </a:p>
          <a:p>
            <a:pPr lvl="2"/>
            <a:endParaRPr lang="en-US" altLang="en-US" sz="2200" dirty="0"/>
          </a:p>
          <a:p>
            <a:r>
              <a:rPr lang="en-US" altLang="en-US" dirty="0"/>
              <a:t>Early Internet thrived: easy to engineer, no guarantees to worry about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180px-Homing_pig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93" y="2427204"/>
            <a:ext cx="2174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Guarantees for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71059"/>
          </a:xfrm>
        </p:spPr>
        <p:txBody>
          <a:bodyPr>
            <a:normAutofit/>
          </a:bodyPr>
          <a:lstStyle/>
          <a:p>
            <a:r>
              <a:rPr lang="en-US" dirty="0"/>
              <a:t>How should endpoints provide guarantees to applications?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Transport </a:t>
            </a:r>
            <a:r>
              <a:rPr lang="en-US" dirty="0"/>
              <a:t>software on the endpoint oversees implementing guarantees on top of an unreliable network</a:t>
            </a:r>
          </a:p>
          <a:p>
            <a:r>
              <a:rPr lang="en-US" dirty="0"/>
              <a:t>Need to solve the </a:t>
            </a:r>
            <a:r>
              <a:rPr lang="en-US" dirty="0">
                <a:solidFill>
                  <a:srgbClr val="C00000"/>
                </a:solidFill>
              </a:rPr>
              <a:t>reliable data delivery</a:t>
            </a:r>
            <a:r>
              <a:rPr lang="en-US" dirty="0"/>
              <a:t> problem</a:t>
            </a:r>
          </a:p>
          <a:p>
            <a:r>
              <a:rPr lang="en-US" dirty="0"/>
              <a:t>For some applications, also need </a:t>
            </a:r>
            <a:r>
              <a:rPr lang="en-US" dirty="0">
                <a:solidFill>
                  <a:srgbClr val="C00000"/>
                </a:solidFill>
              </a:rPr>
              <a:t>ordered delivery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87" y="228871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>
            <a:off x="2860711" y="2884901"/>
            <a:ext cx="2288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70" y="24152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7145778" y="2884901"/>
            <a:ext cx="1950091" cy="11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0EC0C-D14C-FB4E-9E0B-3517CEAF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4" y="241529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into a multi-link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quickly should endpoints send data?</a:t>
            </a: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congestion control </a:t>
            </a:r>
            <a:r>
              <a:rPr lang="en-US" dirty="0"/>
              <a:t>problem</a:t>
            </a:r>
          </a:p>
          <a:p>
            <a:r>
              <a:rPr lang="en-US" dirty="0"/>
              <a:t>Congestion control algorithms at source endpoints react to remote network congestion. Part of the transport </a:t>
            </a:r>
            <a:r>
              <a:rPr lang="en-US" dirty="0" err="1"/>
              <a:t>sw</a:t>
            </a:r>
            <a:r>
              <a:rPr lang="en-US" dirty="0"/>
              <a:t>/</a:t>
            </a:r>
            <a:r>
              <a:rPr lang="en-US" dirty="0" err="1"/>
              <a:t>hw</a:t>
            </a:r>
            <a:r>
              <a:rPr lang="en-US" dirty="0"/>
              <a:t> stack.</a:t>
            </a:r>
          </a:p>
          <a:p>
            <a:r>
              <a:rPr lang="en-US" dirty="0"/>
              <a:t>Key question: How to vary the sending rate based on network signals?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F27407-DE66-1593-07E2-3077C158C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196" y="1403755"/>
            <a:ext cx="2093843" cy="1570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53697D-8911-E006-60AA-C0A504653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588" y="1343472"/>
            <a:ext cx="2495057" cy="16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into a multi-link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should a router transmit packets when network resources are scarce?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packet scheduling </a:t>
            </a:r>
            <a:r>
              <a:rPr lang="en-US" dirty="0"/>
              <a:t>problem</a:t>
            </a:r>
          </a:p>
          <a:p>
            <a:r>
              <a:rPr lang="en-US" dirty="0"/>
              <a:t>Key question: which packet to transmit over a constrained network link, and when?</a:t>
            </a:r>
          </a:p>
          <a:p>
            <a:pPr lvl="1"/>
            <a:r>
              <a:rPr lang="en-US" dirty="0"/>
              <a:t>Related: the </a:t>
            </a:r>
            <a:r>
              <a:rPr lang="en-US" dirty="0">
                <a:solidFill>
                  <a:srgbClr val="C00000"/>
                </a:solidFill>
              </a:rPr>
              <a:t>buffer management</a:t>
            </a:r>
            <a:r>
              <a:rPr lang="en-US" dirty="0"/>
              <a:t> problem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  <p:pic>
        <p:nvPicPr>
          <p:cNvPr id="7" name="Picture 6" descr="A picture containing mirror, propeller&#10;&#10;Description automatically generated">
            <a:extLst>
              <a:ext uri="{FF2B5EF4-FFF2-40B4-BE49-F238E27FC236}">
                <a16:creationId xmlns:a16="http://schemas.microsoft.com/office/drawing/2014/main" id="{2C1A5698-6EA0-D643-A1C0-9E3FAABDF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668" y="2739363"/>
            <a:ext cx="1818168" cy="18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7" y="1813812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Introduction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</a:p>
          <a:p>
            <a:pPr>
              <a:defRPr/>
            </a:pP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>
            <a:extLst>
              <a:ext uri="{FF2B5EF4-FFF2-40B4-BE49-F238E27FC236}">
                <a16:creationId xmlns:a16="http://schemas.microsoft.com/office/drawing/2014/main" id="{3260A310-0FC9-EE46-AAE3-303F2419C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charset="0"/>
              </a:rPr>
              <a:t>Link</a:t>
            </a: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Communication links for transmission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Host/Endpoint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Computer running applications of end user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Router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Computer for routing packets from input link to another output link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Network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A group of hosts, links, routers capable of sending packets among its members</a:t>
            </a: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3250D487-05A7-B647-A6AC-8805E59D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36640-4FEF-CA40-B15E-D835B0BF379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480E0-E485-4A4B-9539-1529B0CF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Components of a network: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78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9266" y="2703498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Course Logistics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4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AFCF55-E6AD-FE4B-8A12-18D27F3449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About us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C700BE8-0F59-364B-8069-0F2304CAB8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Faculty </a:t>
            </a:r>
            <a:r>
              <a:rPr lang="en-US" altLang="en-US" dirty="0">
                <a:ea typeface="+mn-ea"/>
                <a:cs typeface="+mn-cs"/>
              </a:rPr>
              <a:t>Instructor: Srini</a:t>
            </a:r>
            <a:r>
              <a:rPr lang="en-US" altLang="en-US" dirty="0"/>
              <a:t>vas Narayana</a:t>
            </a:r>
            <a:endParaRPr lang="en-US" altLang="en-US" dirty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  <a:hlinkClick r:id="rId2"/>
              </a:rPr>
              <a:t>http://www.cs.rutgers.edu/~sn624</a:t>
            </a:r>
            <a:endParaRPr lang="en-US" alt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  <a:hlinkClick r:id="rId3"/>
              </a:rPr>
              <a:t>sn624@rutgers.edu</a:t>
            </a:r>
            <a:endParaRPr lang="en-US" alt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Office hours on Zoom (link on Canvas). Tue 10 – 11 am ET and Wed 9 - 10 am ET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Lectures on Tue and Fri 8:30 – 9:50 am ET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TAs and Recitations: Three sections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Chang, Parvathi, and </a:t>
            </a:r>
            <a:r>
              <a:rPr lang="en-US" altLang="en-US" dirty="0" err="1">
                <a:ea typeface="ＭＳ Ｐゴシック" charset="0"/>
              </a:rPr>
              <a:t>Negin</a:t>
            </a:r>
            <a:endParaRPr lang="en-US" altLang="en-US" dirty="0">
              <a:ea typeface="ＭＳ Ｐゴシック" charset="0"/>
            </a:endParaRP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Post q’s to Piazza (see Canvas announcement to sign up)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Class info: </a:t>
            </a:r>
            <a:r>
              <a:rPr lang="en-US" altLang="en-US" dirty="0">
                <a:solidFill>
                  <a:srgbClr val="C00000"/>
                </a:solidFill>
                <a:ea typeface="ＭＳ Ｐゴシック" charset="0"/>
                <a:hlinkClick r:id="rId4"/>
              </a:rPr>
              <a:t>http://www.cs.rutgers.edu/~sn624/352-F22/</a:t>
            </a: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 </a:t>
            </a:r>
          </a:p>
          <a:p>
            <a:pPr>
              <a:defRPr/>
            </a:pPr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6F93C940-D7EB-9449-8375-4F0FAC81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791F99-4265-3A46-A4DC-44F6DC416EA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27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577A18-D9CE-024B-BD0C-A807DA6F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Class philosophy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CCDF22-93DA-274A-8AE3-7978C5AB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43062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We want you to lear</a:t>
            </a:r>
            <a:r>
              <a:rPr lang="en-US" dirty="0">
                <a:ea typeface="ＭＳ Ｐゴシック" charset="0"/>
              </a:rPr>
              <a:t>n and to be successful</a:t>
            </a:r>
            <a:endParaRPr lang="en-US" dirty="0">
              <a:ea typeface="ＭＳ Ｐゴシック" charset="0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Attend recitations and office hours regularly to discuss material 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Be proactive: interact, ask, support.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Use Piazza</a:t>
            </a:r>
          </a:p>
          <a:p>
            <a:pPr marL="457200" lvl="1" indent="0"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Full video lectures from 3 offerings (spr21, 22, fall22) available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100" name="Slide Number Placeholder 1">
            <a:extLst>
              <a:ext uri="{FF2B5EF4-FFF2-40B4-BE49-F238E27FC236}">
                <a16:creationId xmlns:a16="http://schemas.microsoft.com/office/drawing/2014/main" id="{52862889-0C93-3A4B-B280-7CEDB356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00CDB4-3D81-CA42-99EB-47BF4FA7D65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EF87-B895-2946-86AA-6DF3C455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7C326-816A-1741-B5D2-255752F33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22"/>
            <a:ext cx="10515600" cy="5053913"/>
          </a:xfrm>
        </p:spPr>
        <p:txBody>
          <a:bodyPr>
            <a:normAutofit/>
          </a:bodyPr>
          <a:lstStyle/>
          <a:p>
            <a:r>
              <a:rPr lang="en-US" dirty="0"/>
              <a:t>40% programming projects</a:t>
            </a:r>
          </a:p>
          <a:p>
            <a:r>
              <a:rPr lang="en-US" dirty="0"/>
              <a:t>15% problem sets</a:t>
            </a:r>
          </a:p>
          <a:p>
            <a:r>
              <a:rPr lang="en-US" dirty="0"/>
              <a:t>18% mid-terms (2 * 9% each)</a:t>
            </a:r>
          </a:p>
          <a:p>
            <a:r>
              <a:rPr lang="en-US" dirty="0"/>
              <a:t>12% final exam</a:t>
            </a:r>
          </a:p>
          <a:p>
            <a:r>
              <a:rPr lang="en-US" dirty="0"/>
              <a:t>15% lecture questions</a:t>
            </a:r>
          </a:p>
          <a:p>
            <a:endParaRPr lang="en-US" dirty="0"/>
          </a:p>
          <a:p>
            <a:r>
              <a:rPr lang="en-US" dirty="0"/>
              <a:t>Schedule of projects, problem sets, exams, etc. available at </a:t>
            </a:r>
            <a:r>
              <a:rPr lang="en-US" dirty="0">
                <a:hlinkClick r:id="rId2"/>
              </a:rPr>
              <a:t>https://www.cs.rutgers.edu/~sn624/352-F22/syllabus.html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This course uses absolute grading. There is no curve</a:t>
            </a:r>
          </a:p>
        </p:txBody>
      </p:sp>
    </p:spTree>
    <p:extLst>
      <p:ext uri="{BB962C8B-B14F-4D97-AF65-F5344CB8AC3E}">
        <p14:creationId xmlns:p14="http://schemas.microsoft.com/office/powerpoint/2010/main" val="2889506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01FB5D-B0E9-A148-95C6-6A4E3D50B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(40%)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289DB77-5B3C-B343-AE6A-95C034999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Five programming projects</a:t>
            </a:r>
          </a:p>
          <a:p>
            <a:pPr>
              <a:defRPr/>
            </a:pPr>
            <a:r>
              <a:rPr lang="en-US" altLang="en-US" dirty="0"/>
              <a:t>P1: Warmup/Socket programming intro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P2: HTTP programming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P3: Asynchronous sockets and load balancing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P4: Reliable data delivery</a:t>
            </a:r>
          </a:p>
          <a:p>
            <a:pPr>
              <a:defRPr/>
            </a:pPr>
            <a:r>
              <a:rPr lang="en-US" altLang="en-US" dirty="0"/>
              <a:t>P5: IP network configuration</a:t>
            </a:r>
          </a:p>
          <a:p>
            <a:pPr>
              <a:defRPr/>
            </a:pPr>
            <a:endParaRPr lang="en-US" alt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altLang="en-US" dirty="0"/>
              <a:t>Tentative due dates</a:t>
            </a:r>
            <a:r>
              <a:rPr lang="en-IN" dirty="0"/>
              <a:t> 9/23, 10/14, 10/28, 11/18, and 12/02</a:t>
            </a:r>
          </a:p>
          <a:p>
            <a:pPr lvl="1">
              <a:defRPr/>
            </a:pPr>
            <a:r>
              <a:rPr lang="en-IN" dirty="0"/>
              <a:t>Submit by 8 pm Eastern Time</a:t>
            </a:r>
            <a:endParaRPr lang="en-US" altLang="en-US" dirty="0">
              <a:ea typeface="+mn-ea"/>
              <a:cs typeface="+mn-cs"/>
            </a:endParaRP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EE10C7A6-168C-714C-A5D8-B9EA4124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1CB92-C1D1-DD4A-9C36-A2B3E182717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01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01FB5D-B0E9-A148-95C6-6A4E3D50B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(40%)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289DB77-5B3C-B343-AE6A-95C034999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Work in </a:t>
            </a:r>
            <a:r>
              <a:rPr lang="en-US" altLang="en-US" dirty="0"/>
              <a:t>the same </a:t>
            </a:r>
            <a:r>
              <a:rPr lang="en-US" altLang="en-US" dirty="0">
                <a:ea typeface="+mn-ea"/>
                <a:cs typeface="+mn-cs"/>
              </a:rPr>
              <a:t>group of two students</a:t>
            </a:r>
            <a:r>
              <a:rPr lang="en-US" altLang="en-US" dirty="0"/>
              <a:t> throughout semester</a:t>
            </a:r>
          </a:p>
          <a:p>
            <a:pPr lvl="1">
              <a:defRPr/>
            </a:pPr>
            <a:r>
              <a:rPr lang="en-US" altLang="en-US" dirty="0"/>
              <a:t>Only change groups or work solo under extenuating circumstances</a:t>
            </a:r>
          </a:p>
          <a:p>
            <a:pPr lvl="1">
              <a:defRPr/>
            </a:pPr>
            <a:r>
              <a:rPr lang="en-US" altLang="en-US" dirty="0"/>
              <a:t>Discretion of the instructor. Talk to us.</a:t>
            </a:r>
            <a:endParaRPr lang="en-US" alt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Program and short write-up </a:t>
            </a:r>
            <a:r>
              <a:rPr lang="en-US" altLang="en-US" dirty="0"/>
              <a:t>with responses </a:t>
            </a:r>
            <a:r>
              <a:rPr lang="en-US" altLang="en-US" dirty="0">
                <a:ea typeface="+mn-ea"/>
                <a:cs typeface="+mn-cs"/>
              </a:rPr>
              <a:t>required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Background needed to get started</a:t>
            </a:r>
          </a:p>
          <a:p>
            <a:pPr lvl="1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Python</a:t>
            </a:r>
            <a:r>
              <a:rPr lang="en-US" altLang="en-US" dirty="0">
                <a:ea typeface="ＭＳ Ｐゴシック" charset="0"/>
              </a:rPr>
              <a:t> (211/214 level)</a:t>
            </a:r>
          </a:p>
          <a:p>
            <a:pPr lvl="2">
              <a:defRPr/>
            </a:pPr>
            <a:r>
              <a:rPr lang="en-US" altLang="en-US" sz="2400" dirty="0">
                <a:ea typeface="ＭＳ Ｐゴシック" charset="0"/>
              </a:rPr>
              <a:t>Get comfortable using data structures (tuples, arrays, dictionaries)</a:t>
            </a:r>
          </a:p>
          <a:p>
            <a:pPr lvl="1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Unix</a:t>
            </a:r>
            <a:r>
              <a:rPr lang="en-US" altLang="en-US" dirty="0">
                <a:ea typeface="ＭＳ Ｐゴシック" charset="0"/>
              </a:rPr>
              <a:t> (login, navigating folders, permissions, etc.)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Use </a:t>
            </a:r>
            <a:r>
              <a:rPr lang="en-US" altLang="en-US" dirty="0" err="1">
                <a:ea typeface="ＭＳ Ｐゴシック" charset="0"/>
              </a:rPr>
              <a:t>ilab</a:t>
            </a:r>
            <a:r>
              <a:rPr lang="en-US" altLang="en-US" dirty="0">
                <a:ea typeface="ＭＳ Ｐゴシック" charset="0"/>
              </a:rPr>
              <a:t> machines or VMs (links provided) to run and test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Hand projects in on Canvas</a:t>
            </a: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EE10C7A6-168C-714C-A5D8-B9EA4124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1CB92-C1D1-DD4A-9C36-A2B3E182717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5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EE9EF8-3D68-A44B-90EB-6B87D88A7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(40%)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46D3828-3F30-3548-B585-86905DCCE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Please follow all instructions carefully and exactly</a:t>
            </a:r>
          </a:p>
          <a:p>
            <a:pPr>
              <a:defRPr/>
            </a:pPr>
            <a:endParaRPr lang="en-US" altLang="en-US" sz="3200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3200" dirty="0">
                <a:ea typeface="ＭＳ Ｐゴシック" charset="0"/>
              </a:rPr>
              <a:t>You will lose significant points if: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We are unable to run your code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Your information (e.g., team member names and </a:t>
            </a:r>
            <a:r>
              <a:rPr lang="en-US" altLang="en-US" sz="2800" dirty="0" err="1">
                <a:ea typeface="ＭＳ Ｐゴシック" charset="0"/>
              </a:rPr>
              <a:t>netids</a:t>
            </a:r>
            <a:r>
              <a:rPr lang="en-US" altLang="en-US" sz="2800" dirty="0">
                <a:ea typeface="ＭＳ Ｐゴシック" charset="0"/>
              </a:rPr>
              <a:t>) is incorrect or incomplete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We do not receive your submission in a timely fashion</a:t>
            </a:r>
          </a:p>
          <a:p>
            <a:pPr lvl="1">
              <a:defRPr/>
            </a:pPr>
            <a:endParaRPr lang="en-US" altLang="en-US" sz="2800" dirty="0">
              <a:ea typeface="ＭＳ Ｐゴシック" charset="0"/>
            </a:endParaRPr>
          </a:p>
          <a:p>
            <a:pPr marL="234950" indent="-347663">
              <a:defRPr/>
            </a:pPr>
            <a:endParaRPr lang="en-US" altLang="en-US" sz="3200" dirty="0">
              <a:ea typeface="ＭＳ Ｐゴシック" charset="0"/>
            </a:endParaRP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260E6D99-4506-0D41-8E4A-252BD9A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2A83D-B511-7441-885A-0F6CFD8D5A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05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2B78-ADF9-324D-8D48-844C5148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sets (15%)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0C0F-4880-EB45-92F3-451898E04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problem sets</a:t>
            </a:r>
          </a:p>
          <a:p>
            <a:r>
              <a:rPr lang="en-US" dirty="0"/>
              <a:t>Work </a:t>
            </a:r>
            <a:r>
              <a:rPr lang="en-US" dirty="0">
                <a:solidFill>
                  <a:srgbClr val="C00000"/>
                </a:solidFill>
              </a:rPr>
              <a:t>individually</a:t>
            </a:r>
          </a:p>
          <a:p>
            <a:r>
              <a:rPr lang="en-US" dirty="0"/>
              <a:t>Hand in a PDF file with solutions on Canvas</a:t>
            </a:r>
          </a:p>
          <a:p>
            <a:r>
              <a:rPr lang="en-US" dirty="0"/>
              <a:t>Due dates: </a:t>
            </a:r>
            <a:r>
              <a:rPr lang="en-IN" dirty="0"/>
              <a:t>9/30, 11/04, and 12/09</a:t>
            </a:r>
          </a:p>
          <a:p>
            <a:pPr lvl="1"/>
            <a:r>
              <a:rPr lang="en-IN" dirty="0"/>
              <a:t>Submit at 8 pm Eastern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65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/>
              <a:t>Intellectual collaboration is welcome and encouraged</a:t>
            </a:r>
          </a:p>
          <a:p>
            <a:r>
              <a:rPr lang="en-US" dirty="0"/>
              <a:t>Do</a:t>
            </a:r>
          </a:p>
          <a:p>
            <a:pPr lvl="1"/>
            <a:r>
              <a:rPr lang="en-US" dirty="0"/>
              <a:t>Ask questions on Piazza</a:t>
            </a:r>
          </a:p>
          <a:p>
            <a:pPr lvl="1"/>
            <a:r>
              <a:rPr lang="en-US" dirty="0"/>
              <a:t>Discuss projects and problem sets with us and each other</a:t>
            </a:r>
          </a:p>
          <a:p>
            <a:pPr lvl="1"/>
            <a:r>
              <a:rPr lang="en-US" dirty="0"/>
              <a:t>Read references (textbooks, Internet tutorials) widely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Acknowledge</a:t>
            </a:r>
            <a:r>
              <a:rPr lang="en-US" dirty="0"/>
              <a:t> each other and all the references in </a:t>
            </a:r>
            <a:r>
              <a:rPr lang="en-US" dirty="0" err="1"/>
              <a:t>psets</a:t>
            </a:r>
            <a:r>
              <a:rPr lang="en-US" dirty="0"/>
              <a:t> &amp; project reports</a:t>
            </a:r>
          </a:p>
          <a:p>
            <a:r>
              <a:rPr lang="en-US" dirty="0"/>
              <a:t>Each problem set &amp; project has a prompt on collaboration</a:t>
            </a:r>
          </a:p>
          <a:p>
            <a:pPr lvl="1"/>
            <a:r>
              <a:rPr lang="en-US" dirty="0"/>
              <a:t>Include who you talked to, references (including on the web) you consulted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 as accurate and complete as possible</a:t>
            </a:r>
          </a:p>
        </p:txBody>
      </p:sp>
    </p:spTree>
    <p:extLst>
      <p:ext uri="{BB962C8B-B14F-4D97-AF65-F5344CB8AC3E}">
        <p14:creationId xmlns:p14="http://schemas.microsoft.com/office/powerpoint/2010/main" val="363298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an exciting place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8" y="1338115"/>
            <a:ext cx="1417568" cy="141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66" y="2249362"/>
            <a:ext cx="1980159" cy="1039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6" y="3680972"/>
            <a:ext cx="2095040" cy="117846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12" y="1960140"/>
            <a:ext cx="1308554" cy="123095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03" y="3102957"/>
            <a:ext cx="2781300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07" y="3707180"/>
            <a:ext cx="2260600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82" y="1576179"/>
            <a:ext cx="1055748" cy="1072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94" y="4122045"/>
            <a:ext cx="16002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12" y="2612150"/>
            <a:ext cx="1371319" cy="10688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65" y="5081903"/>
            <a:ext cx="2086493" cy="1385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79" y="5108422"/>
            <a:ext cx="2343028" cy="13920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05708"/>
            <a:ext cx="1394757" cy="1394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FDE7E-9780-2D41-ABAA-30CAF7553C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1513" y="1377685"/>
            <a:ext cx="1421180" cy="1421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8D24C-66C5-8617-49F7-B5E2993C49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98482" y="1563410"/>
            <a:ext cx="1806161" cy="4542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6600A-FFD9-2B31-1CFD-5CB372C0C4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7809" y="3302782"/>
            <a:ext cx="1417568" cy="14175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EDEF81-8844-5E1A-4FF0-9038E8599E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28728" y="5061150"/>
            <a:ext cx="2158972" cy="14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70B-9762-5245-AD5B-5B8D593B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Integrity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D79D-7386-8049-B1A2-CB4F4A366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98427" cy="48964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All your written (coded) work must be your (team’s) own</a:t>
            </a:r>
          </a:p>
          <a:p>
            <a:pPr lvl="1"/>
            <a:r>
              <a:rPr lang="en-US" dirty="0"/>
              <a:t>Understand the problem deeply and produce your own solutions</a:t>
            </a:r>
          </a:p>
          <a:p>
            <a:r>
              <a:rPr lang="en-US" dirty="0"/>
              <a:t>Do not</a:t>
            </a:r>
          </a:p>
          <a:p>
            <a:pPr lvl="1"/>
            <a:r>
              <a:rPr lang="en-US" dirty="0"/>
              <a:t>blindly lift or incorporate other solutions</a:t>
            </a:r>
          </a:p>
          <a:p>
            <a:pPr lvl="1"/>
            <a:r>
              <a:rPr lang="en-US" dirty="0"/>
              <a:t>look at other people’s code or solutions</a:t>
            </a:r>
          </a:p>
          <a:p>
            <a:pPr lvl="1"/>
            <a:r>
              <a:rPr lang="en-US" dirty="0"/>
              <a:t>copy code from the web (e.g., other people’s GitHub projects)</a:t>
            </a:r>
          </a:p>
          <a:p>
            <a:pPr lvl="1"/>
            <a:r>
              <a:rPr lang="en-US" dirty="0"/>
              <a:t>post problem sets or projects (questions or solutions) on GitHub, Chegg, </a:t>
            </a:r>
            <a:r>
              <a:rPr lang="en-US" dirty="0" err="1"/>
              <a:t>CourseHero</a:t>
            </a:r>
            <a:r>
              <a:rPr lang="en-US" dirty="0"/>
              <a:t>, etc.</a:t>
            </a:r>
          </a:p>
          <a:p>
            <a:r>
              <a:rPr lang="en-US" dirty="0">
                <a:solidFill>
                  <a:srgbClr val="C00000"/>
                </a:solidFill>
              </a:rPr>
              <a:t>Ask us for permission if you are ever in doubt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07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8038-37CF-4449-8686-094887C7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exams (30%)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7D83-1C70-F041-802C-E3C2B842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4668"/>
          </a:xfrm>
        </p:spPr>
        <p:txBody>
          <a:bodyPr>
            <a:normAutofit/>
          </a:bodyPr>
          <a:lstStyle/>
          <a:p>
            <a:r>
              <a:rPr lang="en-US" dirty="0"/>
              <a:t>Two mid-terms (9 + 9 = 18%) and a final exam (12%)</a:t>
            </a:r>
          </a:p>
          <a:p>
            <a:r>
              <a:rPr lang="en-US" dirty="0"/>
              <a:t>Cheat sheet (1 page letter paper, both sides) allowed</a:t>
            </a:r>
          </a:p>
          <a:p>
            <a:pPr lvl="1"/>
            <a:r>
              <a:rPr lang="en-US" dirty="0"/>
              <a:t>It must be handwritten or typed up by you</a:t>
            </a:r>
          </a:p>
          <a:p>
            <a:r>
              <a:rPr lang="en-US" dirty="0"/>
              <a:t>Calculators are allowed</a:t>
            </a:r>
          </a:p>
          <a:p>
            <a:r>
              <a:rPr lang="en-US" dirty="0"/>
              <a:t>(Stating the obvious) you cannot collaborate or google solutions during exams</a:t>
            </a:r>
          </a:p>
          <a:p>
            <a:endParaRPr lang="en-US" dirty="0"/>
          </a:p>
          <a:p>
            <a:r>
              <a:rPr lang="en-US" dirty="0"/>
              <a:t>Mid-terms tentatively scheduled on </a:t>
            </a:r>
            <a:r>
              <a:rPr lang="en-IN" dirty="0"/>
              <a:t>10/07 and 11/11 </a:t>
            </a:r>
            <a:r>
              <a:rPr lang="en-US" dirty="0"/>
              <a:t>in class</a:t>
            </a:r>
          </a:p>
          <a:p>
            <a:r>
              <a:rPr lang="en-US" dirty="0">
                <a:solidFill>
                  <a:srgbClr val="C00000"/>
                </a:solidFill>
              </a:rPr>
              <a:t>Notify us ASAP if you must miss scheduled exams</a:t>
            </a:r>
          </a:p>
        </p:txBody>
      </p:sp>
    </p:spTree>
    <p:extLst>
      <p:ext uri="{BB962C8B-B14F-4D97-AF65-F5344CB8AC3E}">
        <p14:creationId xmlns:p14="http://schemas.microsoft.com/office/powerpoint/2010/main" val="976463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46E8-865D-784D-BDEE-E19DDDCF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B713-8416-7241-9D57-8D8DA9D57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answers to exams, problem sets, and project reports: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Be as clear and concise as possible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Vague and rambling answers will get zero credit</a:t>
            </a:r>
          </a:p>
          <a:p>
            <a:pPr lvl="1"/>
            <a:r>
              <a:rPr lang="en-US" dirty="0"/>
              <a:t>We must be able to understand your answer quickly</a:t>
            </a:r>
          </a:p>
          <a:p>
            <a:endParaRPr lang="en-US" dirty="0"/>
          </a:p>
          <a:p>
            <a:r>
              <a:rPr lang="en-US" dirty="0"/>
              <a:t>25% credit for questions if you leave the answer blank or clearly write “I don’t know” </a:t>
            </a:r>
          </a:p>
        </p:txBody>
      </p:sp>
    </p:spTree>
    <p:extLst>
      <p:ext uri="{BB962C8B-B14F-4D97-AF65-F5344CB8AC3E}">
        <p14:creationId xmlns:p14="http://schemas.microsoft.com/office/powerpoint/2010/main" val="4091956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159-5FA7-0843-8C7C-A2D648D0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questions (15%)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A483-8FE8-8044-A3C2-DD02D3D2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5504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day of lecture, hand in responses on Canvas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Includes today!</a:t>
            </a:r>
          </a:p>
          <a:p>
            <a:pPr lvl="1"/>
            <a:endParaRPr lang="en-US" dirty="0"/>
          </a:p>
          <a:p>
            <a:r>
              <a:rPr lang="en-US" dirty="0"/>
              <a:t>You can consult the lecture (and your notes)</a:t>
            </a:r>
          </a:p>
          <a:p>
            <a:endParaRPr lang="en-US" dirty="0"/>
          </a:p>
          <a:p>
            <a:r>
              <a:rPr lang="en-US" dirty="0"/>
              <a:t>No collaboration or searching for answers on the Internet</a:t>
            </a:r>
          </a:p>
          <a:p>
            <a:endParaRPr lang="en-US" dirty="0"/>
          </a:p>
          <a:p>
            <a:r>
              <a:rPr lang="en-US" dirty="0"/>
              <a:t>Submit by 8 pm Eastern Time</a:t>
            </a:r>
          </a:p>
          <a:p>
            <a:endParaRPr lang="en-US" dirty="0"/>
          </a:p>
          <a:p>
            <a:r>
              <a:rPr lang="en-US" dirty="0"/>
              <a:t>We will consider your 20 highest scores (out of 26)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45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47E1-0528-454B-A233-FA6E6586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2683-51A9-1E42-8B58-A017E7C1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Don’t be late</a:t>
            </a:r>
          </a:p>
          <a:p>
            <a:endParaRPr lang="en-US" dirty="0"/>
          </a:p>
          <a:p>
            <a:r>
              <a:rPr lang="en-US" dirty="0"/>
              <a:t>If you must be late, inform us in advance</a:t>
            </a:r>
          </a:p>
          <a:p>
            <a:endParaRPr lang="en-US" dirty="0"/>
          </a:p>
          <a:p>
            <a:r>
              <a:rPr lang="en-US" dirty="0"/>
              <a:t>If you cannot inform us in advance (e.g., medical), provide official medical note of absence through the University</a:t>
            </a:r>
          </a:p>
          <a:p>
            <a:endParaRPr lang="en-US" dirty="0"/>
          </a:p>
          <a:p>
            <a:r>
              <a:rPr lang="en-US" dirty="0"/>
              <a:t>Unexcused late submissions will result in losing significant fraction of points</a:t>
            </a:r>
          </a:p>
        </p:txBody>
      </p:sp>
    </p:spTree>
    <p:extLst>
      <p:ext uri="{BB962C8B-B14F-4D97-AF65-F5344CB8AC3E}">
        <p14:creationId xmlns:p14="http://schemas.microsoft.com/office/powerpoint/2010/main" val="1520837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7EFD-15AB-4149-81A9-94678FB7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24/7 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AEA4-FE58-664C-8F88-1B99628D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You may not dispute a grade or request a regrade before 24 hours or after 7 days of receiving it</a:t>
            </a:r>
          </a:p>
          <a:p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  <a:p>
            <a:r>
              <a:rPr lang="en-US" altLang="en-US" dirty="0">
                <a:ea typeface="ＭＳ Ｐゴシック" charset="0"/>
              </a:rPr>
              <a:t>Please contact us if you have a legitimate regrading request:</a:t>
            </a:r>
          </a:p>
          <a:p>
            <a:endParaRPr lang="en-US" dirty="0"/>
          </a:p>
          <a:p>
            <a:pPr lvl="1"/>
            <a:r>
              <a:rPr lang="en-US" dirty="0"/>
              <a:t>After 24 hours of receiving the grade: Please take the time to review your case before contacting the instructors</a:t>
            </a:r>
          </a:p>
          <a:p>
            <a:endParaRPr lang="en-US" dirty="0"/>
          </a:p>
          <a:p>
            <a:pPr lvl="1"/>
            <a:r>
              <a:rPr lang="en-US" dirty="0"/>
              <a:t>Before 7 days have elapsed: we don’t want to forget what the test/project was all about.</a:t>
            </a:r>
          </a:p>
        </p:txBody>
      </p:sp>
    </p:spTree>
    <p:extLst>
      <p:ext uri="{BB962C8B-B14F-4D97-AF65-F5344CB8AC3E}">
        <p14:creationId xmlns:p14="http://schemas.microsoft.com/office/powerpoint/2010/main" val="3950298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AF93-7119-6547-8EF7-E02374E8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Help, Accommodations,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4D4A-7990-F442-8477-DEA6A485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make every effort to accommodate reasonable requests that support your learning better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sn624@cs.rutgers.edu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Course staff is committed to help you succeed</a:t>
            </a:r>
          </a:p>
        </p:txBody>
      </p:sp>
    </p:spTree>
    <p:extLst>
      <p:ext uri="{BB962C8B-B14F-4D97-AF65-F5344CB8AC3E}">
        <p14:creationId xmlns:p14="http://schemas.microsoft.com/office/powerpoint/2010/main" val="1853645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25EF-889E-4E41-A2AE-51D75EF0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D01A-191E-E94B-99FA-2A7AA90B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7086"/>
            <a:ext cx="10783957" cy="5032375"/>
          </a:xfrm>
        </p:spPr>
        <p:txBody>
          <a:bodyPr>
            <a:normAutofit/>
          </a:bodyPr>
          <a:lstStyle/>
          <a:p>
            <a:r>
              <a:rPr lang="en-US" dirty="0"/>
              <a:t>Finish today’s lecture questions (up on Canvas)</a:t>
            </a:r>
          </a:p>
          <a:p>
            <a:endParaRPr lang="en-US" dirty="0"/>
          </a:p>
          <a:p>
            <a:r>
              <a:rPr lang="en-US" dirty="0"/>
              <a:t>Look out for project 1 released later this week</a:t>
            </a:r>
          </a:p>
          <a:p>
            <a:pPr lvl="1"/>
            <a:r>
              <a:rPr lang="en-US" dirty="0"/>
              <a:t>Starting early significantly helps your project grade (40% of total)</a:t>
            </a:r>
          </a:p>
          <a:p>
            <a:endParaRPr lang="en-US" dirty="0"/>
          </a:p>
          <a:p>
            <a:r>
              <a:rPr lang="en-US" dirty="0"/>
              <a:t>Sign up for class Piazza (link on canvas announcement)</a:t>
            </a:r>
          </a:p>
          <a:p>
            <a:endParaRPr lang="en-US" dirty="0"/>
          </a:p>
          <a:p>
            <a:r>
              <a:rPr lang="en-US" dirty="0"/>
              <a:t>Contact me if interested: independent study &amp; research </a:t>
            </a:r>
            <a:r>
              <a:rPr lang="en-US" dirty="0" err="1"/>
              <a:t>opp’s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See you at Friday’s lecture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has transformed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dirty="0"/>
              <a:t>How we communicate with other humans</a:t>
            </a:r>
          </a:p>
          <a:p>
            <a:r>
              <a:rPr lang="en-US" dirty="0"/>
              <a:t>How we learn what’s going on in the world</a:t>
            </a:r>
          </a:p>
          <a:p>
            <a:r>
              <a:rPr lang="en-US" dirty="0"/>
              <a:t>How we learn and acquire knowledge</a:t>
            </a:r>
          </a:p>
          <a:p>
            <a:r>
              <a:rPr lang="en-US" dirty="0"/>
              <a:t>How we transact and do business</a:t>
            </a:r>
          </a:p>
          <a:p>
            <a:r>
              <a:rPr lang="en-US" dirty="0"/>
              <a:t>How we entertain ourselves</a:t>
            </a:r>
          </a:p>
          <a:p>
            <a:r>
              <a:rPr lang="en-US" dirty="0"/>
              <a:t>How espionage and war is conducted</a:t>
            </a:r>
          </a:p>
          <a:p>
            <a:endParaRPr lang="en-US" dirty="0"/>
          </a:p>
          <a:p>
            <a:r>
              <a:rPr lang="en-US" dirty="0"/>
              <a:t>In short, how we live</a:t>
            </a:r>
          </a:p>
        </p:txBody>
      </p:sp>
    </p:spTree>
    <p:extLst>
      <p:ext uri="{BB962C8B-B14F-4D97-AF65-F5344CB8AC3E}">
        <p14:creationId xmlns:p14="http://schemas.microsoft.com/office/powerpoint/2010/main" val="313704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1F2B-99EF-2C4D-AF22-E7EE50D5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Internet growth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4D2BCC8B-B513-FA47-A76B-9CED3C8E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7B08B-1F10-CC4E-8D5A-ECFB282267E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02C472F8-E736-1546-86A1-05A0191A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99" y="1707793"/>
            <a:ext cx="6714067" cy="41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A5CB21-0587-3E48-A164-042D355DA267}"/>
              </a:ext>
            </a:extLst>
          </p:cNvPr>
          <p:cNvSpPr txBox="1"/>
          <p:nvPr/>
        </p:nvSpPr>
        <p:spPr>
          <a:xfrm>
            <a:off x="8610600" y="1971894"/>
            <a:ext cx="2255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Helvetica" pitchFamily="2" charset="0"/>
              </a:rPr>
              <a:t>2020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4.8B users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(61% of the world’s population)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FED102-8F46-4244-A326-FED6D5F6D045}"/>
              </a:ext>
            </a:extLst>
          </p:cNvPr>
          <p:cNvSpPr/>
          <p:nvPr/>
        </p:nvSpPr>
        <p:spPr>
          <a:xfrm>
            <a:off x="5516217" y="6323598"/>
            <a:ext cx="5706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https://</a:t>
            </a:r>
            <a:r>
              <a:rPr lang="en-US" sz="1600" dirty="0" err="1">
                <a:latin typeface="Helvetica" pitchFamily="2" charset="0"/>
              </a:rPr>
              <a:t>www.broadbandsearch.net</a:t>
            </a:r>
            <a:r>
              <a:rPr lang="en-US" sz="1600" dirty="0">
                <a:latin typeface="Helvetica" pitchFamily="2" charset="0"/>
              </a:rPr>
              <a:t>/blog/internet-statistics</a:t>
            </a:r>
          </a:p>
        </p:txBody>
      </p:sp>
    </p:spTree>
    <p:extLst>
      <p:ext uri="{BB962C8B-B14F-4D97-AF65-F5344CB8AC3E}">
        <p14:creationId xmlns:p14="http://schemas.microsoft.com/office/powerpoint/2010/main" val="86087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1E4067E-7A4E-9145-8B84-0F00333E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03" y="27860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1992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8C0C129B-BA2F-114A-B890-63B7E5E8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003" y="2801937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1996 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7A4120ED-B1D3-8F4D-A247-8C5CBB06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128" y="2847976"/>
            <a:ext cx="7937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2000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88A89551-E6DB-D149-8A29-D74524E1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8" y="28114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2004 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EEFB16E2-FA0B-534D-9DB3-79C4C5AB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8" y="2836862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2008 </a:t>
            </a:r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B9D4665D-1B88-9149-87A2-6740804CC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1116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5785481-90D5-4A42-ABB4-699953FDF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7603" y="28368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C208553E-9B5E-3641-839C-11E4F8576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003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CEFB1A23-F293-0342-8008-688A2043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603" y="28241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id="{D4F3A810-71A8-8C47-8A86-CB557586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04" y="3167063"/>
            <a:ext cx="8659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ftp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Web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email</a:t>
            </a:r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D0917ACA-66EC-8946-87B8-167262DB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966" y="3241675"/>
            <a:ext cx="107791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chat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IM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Yahoo!</a:t>
            </a: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6F8E4A62-6D2B-D549-9965-3DCDF277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28" y="3259137"/>
            <a:ext cx="102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news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Blog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CF0FCA76-6B92-9143-B282-A0FC278B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629" y="3228975"/>
            <a:ext cx="1039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Music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itunes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0406E678-70F9-484B-9BAA-1393F0FA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229" y="3278187"/>
            <a:ext cx="1450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Wikipedia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Craiglist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Youtube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B782DAD6-3C79-9243-925A-6C48FBBF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799" y="1695450"/>
            <a:ext cx="1595309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2010-2020 </a:t>
            </a:r>
          </a:p>
        </p:txBody>
      </p:sp>
      <p:pic>
        <p:nvPicPr>
          <p:cNvPr id="12305" name="Picture 19">
            <a:extLst>
              <a:ext uri="{FF2B5EF4-FFF2-40B4-BE49-F238E27FC236}">
                <a16:creationId xmlns:a16="http://schemas.microsoft.com/office/drawing/2014/main" id="{3A73CBF9-9D15-F34A-9D40-0F5CD484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003" y="2862262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2306" name="Line 21">
            <a:extLst>
              <a:ext uri="{FF2B5EF4-FFF2-40B4-BE49-F238E27FC236}">
                <a16:creationId xmlns:a16="http://schemas.microsoft.com/office/drawing/2014/main" id="{683BAB07-FA96-7C49-9F1E-6F6B2C74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8778" y="286226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5" name="Picture 23" descr="ANd9GcSv_qBkIQcsNqFq5NcJwueGlofUVkKS0UH7smZj2nBJO2FCiJ5WWA">
            <a:extLst>
              <a:ext uri="{FF2B5EF4-FFF2-40B4-BE49-F238E27FC236}">
                <a16:creationId xmlns:a16="http://schemas.microsoft.com/office/drawing/2014/main" id="{4B5749F7-BE9C-064F-81CC-8818C4CD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03" y="458946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5" descr="ANd9GcTeofXHDMqUN9Z9CrW6rinDcI-QID_E5raptSpwoA5i7L1AdMej">
            <a:extLst>
              <a:ext uri="{FF2B5EF4-FFF2-40B4-BE49-F238E27FC236}">
                <a16:creationId xmlns:a16="http://schemas.microsoft.com/office/drawing/2014/main" id="{DA55F6B2-2850-9945-8D73-42FB2BCF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66" y="4751387"/>
            <a:ext cx="1066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AutoShape 38" descr="9k=">
            <a:extLst>
              <a:ext uri="{FF2B5EF4-FFF2-40B4-BE49-F238E27FC236}">
                <a16:creationId xmlns:a16="http://schemas.microsoft.com/office/drawing/2014/main" id="{E5EC4D43-A867-C84C-AFEE-E08CB122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59" name="AutoShape 40" descr="9k=">
            <a:extLst>
              <a:ext uri="{FF2B5EF4-FFF2-40B4-BE49-F238E27FC236}">
                <a16:creationId xmlns:a16="http://schemas.microsoft.com/office/drawing/2014/main" id="{2C25BFE9-2CAC-8046-A87E-FA1302657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8803" y="179546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60" name="Picture 43">
            <a:extLst>
              <a:ext uri="{FF2B5EF4-FFF2-40B4-BE49-F238E27FC236}">
                <a16:creationId xmlns:a16="http://schemas.microsoft.com/office/drawing/2014/main" id="{F1824E17-FF29-8247-9368-DAA72AE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78" y="3733800"/>
            <a:ext cx="1200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4">
            <a:extLst>
              <a:ext uri="{FF2B5EF4-FFF2-40B4-BE49-F238E27FC236}">
                <a16:creationId xmlns:a16="http://schemas.microsoft.com/office/drawing/2014/main" id="{481A9777-DE13-954B-B737-6A140721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17" y="3733801"/>
            <a:ext cx="1030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45">
            <a:extLst>
              <a:ext uri="{FF2B5EF4-FFF2-40B4-BE49-F238E27FC236}">
                <a16:creationId xmlns:a16="http://schemas.microsoft.com/office/drawing/2014/main" id="{4DF7931F-90AF-8D40-B959-30571ABB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91" y="4459287"/>
            <a:ext cx="1041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6">
            <a:extLst>
              <a:ext uri="{FF2B5EF4-FFF2-40B4-BE49-F238E27FC236}">
                <a16:creationId xmlns:a16="http://schemas.microsoft.com/office/drawing/2014/main" id="{59B0DE60-F59E-B643-A885-6865ADEA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41" y="4341812"/>
            <a:ext cx="84296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47">
            <a:extLst>
              <a:ext uri="{FF2B5EF4-FFF2-40B4-BE49-F238E27FC236}">
                <a16:creationId xmlns:a16="http://schemas.microsoft.com/office/drawing/2014/main" id="{BF815F45-8764-7945-9DB4-146E127D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41" y="1654175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50">
            <a:extLst>
              <a:ext uri="{FF2B5EF4-FFF2-40B4-BE49-F238E27FC236}">
                <a16:creationId xmlns:a16="http://schemas.microsoft.com/office/drawing/2014/main" id="{132FF2FC-470E-FF47-8FD3-CD12AA9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17" y="1838326"/>
            <a:ext cx="5302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ight Arrow 2">
            <a:extLst>
              <a:ext uri="{FF2B5EF4-FFF2-40B4-BE49-F238E27FC236}">
                <a16:creationId xmlns:a16="http://schemas.microsoft.com/office/drawing/2014/main" id="{3B254E9D-61FB-3F42-9EA9-4BCACECA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817" y="1947862"/>
            <a:ext cx="1487487" cy="484188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319" name="Slide Number Placeholder 1">
            <a:extLst>
              <a:ext uri="{FF2B5EF4-FFF2-40B4-BE49-F238E27FC236}">
                <a16:creationId xmlns:a16="http://schemas.microsoft.com/office/drawing/2014/main" id="{901CAEDA-9971-3748-9EC4-6CECC5DE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4091" y="6365876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E2C10-7CCE-ED44-BE74-837E45FBA39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4368" name="Picture 34" descr="http://vector.me/files/images/7/6/761666/airbnb.png">
            <a:extLst>
              <a:ext uri="{FF2B5EF4-FFF2-40B4-BE49-F238E27FC236}">
                <a16:creationId xmlns:a16="http://schemas.microsoft.com/office/drawing/2014/main" id="{AB374BD9-5831-1B44-9F82-6B86BCEB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53" y="2386012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AutoShape 36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BF4DAFC1-36ED-EA45-AFE1-DD86A2CE3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0" name="AutoShape 38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731C5C96-B47D-324C-B288-EE3BEA142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1" name="AutoShape 40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F67CD301-0A1D-BB40-A3EE-A0C5ABD32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2" name="AutoShape 38" descr="Image result for whatsapp">
            <a:extLst>
              <a:ext uri="{FF2B5EF4-FFF2-40B4-BE49-F238E27FC236}">
                <a16:creationId xmlns:a16="http://schemas.microsoft.com/office/drawing/2014/main" id="{2635BE4A-09E1-2242-BAD9-92CB3105E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73" name="Picture 39">
            <a:extLst>
              <a:ext uri="{FF2B5EF4-FFF2-40B4-BE49-F238E27FC236}">
                <a16:creationId xmlns:a16="http://schemas.microsoft.com/office/drawing/2014/main" id="{FA192243-DC24-9D46-86D1-A825F6AD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42" y="4533901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40">
            <a:extLst>
              <a:ext uri="{FF2B5EF4-FFF2-40B4-BE49-F238E27FC236}">
                <a16:creationId xmlns:a16="http://schemas.microsoft.com/office/drawing/2014/main" id="{8C08365B-BF9D-4748-9F3C-1576F6F4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03" y="2009776"/>
            <a:ext cx="1004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D6A9D9-6B26-0C44-8717-EE919548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Evolution of Internet applications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E2CDA-48CE-6642-8962-64A0D0AE8C73}"/>
              </a:ext>
            </a:extLst>
          </p:cNvPr>
          <p:cNvSpPr txBox="1"/>
          <p:nvPr/>
        </p:nvSpPr>
        <p:spPr>
          <a:xfrm>
            <a:off x="712604" y="6010275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Text-heavy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576CFD-5CA9-B248-933A-09BE7298DD30}"/>
              </a:ext>
            </a:extLst>
          </p:cNvPr>
          <p:cNvSpPr txBox="1"/>
          <p:nvPr/>
        </p:nvSpPr>
        <p:spPr>
          <a:xfrm>
            <a:off x="4068286" y="6000749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Multimodal media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2FDC3B-1663-9B42-87D3-1366E1534398}"/>
              </a:ext>
            </a:extLst>
          </p:cNvPr>
          <p:cNvSpPr txBox="1"/>
          <p:nvPr/>
        </p:nvSpPr>
        <p:spPr>
          <a:xfrm>
            <a:off x="6790222" y="6019229"/>
            <a:ext cx="276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Augment physical world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D15E6CF-57A7-1440-AA89-DB2FF98A38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9254" y="2466957"/>
            <a:ext cx="990597" cy="990597"/>
          </a:xfrm>
          <a:prstGeom prst="rect">
            <a:avLst/>
          </a:prstGeom>
        </p:spPr>
      </p:pic>
      <p:sp>
        <p:nvSpPr>
          <p:cNvPr id="43" name="Line 21">
            <a:extLst>
              <a:ext uri="{FF2B5EF4-FFF2-40B4-BE49-F238E27FC236}">
                <a16:creationId xmlns:a16="http://schemas.microsoft.com/office/drawing/2014/main" id="{7F98EA52-C7D2-6E49-8807-9317A1240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7653" y="290958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CB4C31-558C-8143-9124-E251B6FE3C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5603" y="3478193"/>
            <a:ext cx="1587500" cy="469900"/>
          </a:xfrm>
          <a:prstGeom prst="rect">
            <a:avLst/>
          </a:prstGeom>
        </p:spPr>
      </p:pic>
      <p:sp>
        <p:nvSpPr>
          <p:cNvPr id="46" name="Text Box 18">
            <a:extLst>
              <a:ext uri="{FF2B5EF4-FFF2-40B4-BE49-F238E27FC236}">
                <a16:creationId xmlns:a16="http://schemas.microsoft.com/office/drawing/2014/main" id="{DE7F891B-452F-FF4A-8D99-70992287D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011" y="2042103"/>
            <a:ext cx="1005403" cy="3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2020--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29ABD-FE81-C74A-BA46-DE0855542B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6430" y="4152882"/>
            <a:ext cx="2045914" cy="34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C2487-3492-2044-B140-6EE936533C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7011" y="4657144"/>
            <a:ext cx="1613413" cy="1017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4061EA-C618-CA47-A6D3-ABF90BE5B0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16241" y="4749152"/>
            <a:ext cx="912198" cy="3926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923D652-3802-9540-AFA0-1CB0C67441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11034" y="2611995"/>
            <a:ext cx="1384137" cy="67151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F7DAC94-2860-5049-9193-CA7296FAE878}"/>
              </a:ext>
            </a:extLst>
          </p:cNvPr>
          <p:cNvSpPr txBox="1"/>
          <p:nvPr/>
        </p:nvSpPr>
        <p:spPr>
          <a:xfrm>
            <a:off x="9686419" y="6019229"/>
            <a:ext cx="221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Replace </a:t>
            </a:r>
            <a:r>
              <a:rPr lang="en-US" dirty="0" err="1">
                <a:latin typeface="Helvetica" pitchFamily="2" charset="0"/>
              </a:rPr>
              <a:t>phy</a:t>
            </a:r>
            <a:r>
              <a:rPr lang="en-US" dirty="0">
                <a:latin typeface="Helvetica" pitchFamily="2" charset="0"/>
              </a:rPr>
              <a:t> world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D967D-BF8A-2EAC-CFB8-59FB1FA97B9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78188" y="447860"/>
            <a:ext cx="2346475" cy="13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47AD-3992-FF46-97BD-F1F7EC29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relied on the Internet to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EB8CF-9130-8445-83D0-E25CB87B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521354"/>
            <a:ext cx="6692900" cy="5024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B4392-17A4-5C4B-84ED-76368EAB0D51}"/>
              </a:ext>
            </a:extLst>
          </p:cNvPr>
          <p:cNvSpPr txBox="1"/>
          <p:nvPr/>
        </p:nvSpPr>
        <p:spPr>
          <a:xfrm>
            <a:off x="7410450" y="2200586"/>
            <a:ext cx="452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69CF-A6EA-4E49-A9FD-58DC705A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relied on the Internet to “play”!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3FB36-05C0-164F-BE32-3336D29E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4483"/>
            <a:ext cx="10668000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0E64A-82DB-F048-AB19-CD1A8AF9767E}"/>
              </a:ext>
            </a:extLst>
          </p:cNvPr>
          <p:cNvSpPr txBox="1"/>
          <p:nvPr/>
        </p:nvSpPr>
        <p:spPr>
          <a:xfrm>
            <a:off x="2946400" y="6115578"/>
            <a:ext cx="702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7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E2F0-411D-FA4E-90A9-4BFE755E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US" dirty="0"/>
              <a:t>Threats on the Internet are growing, too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C7E44-22B9-A840-8790-A92D5EE8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6" y="2044700"/>
            <a:ext cx="8877300" cy="466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FC3D4-40AC-7341-A8F4-93DC31E82197}"/>
              </a:ext>
            </a:extLst>
          </p:cNvPr>
          <p:cNvSpPr txBox="1"/>
          <p:nvPr/>
        </p:nvSpPr>
        <p:spPr>
          <a:xfrm>
            <a:off x="9956800" y="3014133"/>
            <a:ext cx="139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Source: </a:t>
            </a:r>
            <a:r>
              <a:rPr lang="en-US" dirty="0" err="1">
                <a:latin typeface="Helvetica" pitchFamily="2" charset="0"/>
              </a:rPr>
              <a:t>CloudFlare</a:t>
            </a:r>
            <a:r>
              <a:rPr lang="en-US" dirty="0">
                <a:latin typeface="Helvetica" pitchFamily="2" charset="0"/>
              </a:rPr>
              <a:t> blog</a:t>
            </a:r>
          </a:p>
        </p:txBody>
      </p:sp>
    </p:spTree>
    <p:extLst>
      <p:ext uri="{BB962C8B-B14F-4D97-AF65-F5344CB8AC3E}">
        <p14:creationId xmlns:p14="http://schemas.microsoft.com/office/powerpoint/2010/main" val="125789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1819</Words>
  <Application>Microsoft Macintosh PowerPoint</Application>
  <PresentationFormat>Widescreen</PresentationFormat>
  <Paragraphs>305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Helvetica</vt:lpstr>
      <vt:lpstr>Times New Roman</vt:lpstr>
      <vt:lpstr>Office Theme</vt:lpstr>
      <vt:lpstr>PowerPoint Presentation</vt:lpstr>
      <vt:lpstr>Introduction</vt:lpstr>
      <vt:lpstr>The Internet is an exciting place</vt:lpstr>
      <vt:lpstr>The Internet has transformed everything</vt:lpstr>
      <vt:lpstr>Internet growth</vt:lpstr>
      <vt:lpstr>Evolution of Internet applications</vt:lpstr>
      <vt:lpstr>We relied on the Internet to work</vt:lpstr>
      <vt:lpstr>We relied on the Internet to “play”!</vt:lpstr>
      <vt:lpstr>Threats on the Internet are growing, too</vt:lpstr>
      <vt:lpstr>Internet Technology: This course</vt:lpstr>
      <vt:lpstr>PowerPoint Presentation</vt:lpstr>
      <vt:lpstr>What is a network?</vt:lpstr>
      <vt:lpstr>A single link multiple access network</vt:lpstr>
      <vt:lpstr>A single link multiple access network</vt:lpstr>
      <vt:lpstr>A multi-link network</vt:lpstr>
      <vt:lpstr>In general, networks give no guarantees</vt:lpstr>
      <vt:lpstr>Guarantees for applications</vt:lpstr>
      <vt:lpstr>Sending data into a multi-link network</vt:lpstr>
      <vt:lpstr>Sending data into a multi-link network</vt:lpstr>
      <vt:lpstr>Components of a network: Summary </vt:lpstr>
      <vt:lpstr>Course Logistics</vt:lpstr>
      <vt:lpstr>About us</vt:lpstr>
      <vt:lpstr>Class philosophy</vt:lpstr>
      <vt:lpstr>Grading</vt:lpstr>
      <vt:lpstr>Programming projects (40%)</vt:lpstr>
      <vt:lpstr>Programming projects (40%)</vt:lpstr>
      <vt:lpstr>Programming projects (40%)</vt:lpstr>
      <vt:lpstr>Problem sets (15%)</vt:lpstr>
      <vt:lpstr>Collaboration and Integrity policies</vt:lpstr>
      <vt:lpstr>Collaboration and Integrity policies</vt:lpstr>
      <vt:lpstr>Written exams (30%)</vt:lpstr>
      <vt:lpstr>Writing answers</vt:lpstr>
      <vt:lpstr>Lecture questions (15%)</vt:lpstr>
      <vt:lpstr>Late policy</vt:lpstr>
      <vt:lpstr>24/7 Grading Policy</vt:lpstr>
      <vt:lpstr>Help, Accommodations, etc.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1022</cp:revision>
  <dcterms:created xsi:type="dcterms:W3CDTF">2019-01-23T03:40:12Z</dcterms:created>
  <dcterms:modified xsi:type="dcterms:W3CDTF">2022-09-05T20:14:57Z</dcterms:modified>
</cp:coreProperties>
</file>