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1.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2.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4.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5.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334" r:id="rId39"/>
    <p:sldMasterId id="2147488435" r:id="rId40"/>
    <p:sldMasterId id="2147488501" r:id="rId41"/>
    <p:sldMasterId id="2147488520" r:id="rId42"/>
    <p:sldMasterId id="2147488533" r:id="rId43"/>
    <p:sldMasterId id="2147488546" r:id="rId44"/>
    <p:sldMasterId id="2147488549" r:id="rId45"/>
    <p:sldMasterId id="2147488612" r:id="rId46"/>
  </p:sldMasterIdLst>
  <p:notesMasterIdLst>
    <p:notesMasterId r:id="rId93"/>
  </p:notesMasterIdLst>
  <p:handoutMasterIdLst>
    <p:handoutMasterId r:id="rId94"/>
  </p:handoutMasterIdLst>
  <p:sldIdLst>
    <p:sldId id="5923" r:id="rId47"/>
    <p:sldId id="5916" r:id="rId48"/>
    <p:sldId id="5915" r:id="rId49"/>
    <p:sldId id="257" r:id="rId50"/>
    <p:sldId id="492" r:id="rId51"/>
    <p:sldId id="555" r:id="rId52"/>
    <p:sldId id="556" r:id="rId53"/>
    <p:sldId id="535" r:id="rId54"/>
    <p:sldId id="517" r:id="rId55"/>
    <p:sldId id="583" r:id="rId56"/>
    <p:sldId id="518" r:id="rId57"/>
    <p:sldId id="536" r:id="rId58"/>
    <p:sldId id="586" r:id="rId59"/>
    <p:sldId id="526" r:id="rId60"/>
    <p:sldId id="501" r:id="rId61"/>
    <p:sldId id="531" r:id="rId62"/>
    <p:sldId id="533" r:id="rId63"/>
    <p:sldId id="505" r:id="rId64"/>
    <p:sldId id="585" r:id="rId65"/>
    <p:sldId id="522" r:id="rId66"/>
    <p:sldId id="504" r:id="rId67"/>
    <p:sldId id="507" r:id="rId68"/>
    <p:sldId id="506" r:id="rId69"/>
    <p:sldId id="587" r:id="rId70"/>
    <p:sldId id="524" r:id="rId71"/>
    <p:sldId id="589" r:id="rId72"/>
    <p:sldId id="552" r:id="rId73"/>
    <p:sldId id="500" r:id="rId74"/>
    <p:sldId id="573" r:id="rId75"/>
    <p:sldId id="510" r:id="rId76"/>
    <p:sldId id="549" r:id="rId77"/>
    <p:sldId id="548" r:id="rId78"/>
    <p:sldId id="547" r:id="rId79"/>
    <p:sldId id="546" r:id="rId80"/>
    <p:sldId id="543" r:id="rId81"/>
    <p:sldId id="569" r:id="rId82"/>
    <p:sldId id="570" r:id="rId83"/>
    <p:sldId id="571" r:id="rId84"/>
    <p:sldId id="553" r:id="rId85"/>
    <p:sldId id="534" r:id="rId86"/>
    <p:sldId id="511" r:id="rId87"/>
    <p:sldId id="544" r:id="rId88"/>
    <p:sldId id="557" r:id="rId89"/>
    <p:sldId id="5754" r:id="rId90"/>
    <p:sldId id="5840" r:id="rId91"/>
    <p:sldId id="5924"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5B055B"/>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69" autoAdjust="0"/>
    <p:restoredTop sz="99433" autoAdjust="0"/>
  </p:normalViewPr>
  <p:slideViewPr>
    <p:cSldViewPr>
      <p:cViewPr varScale="1">
        <p:scale>
          <a:sx n="90" d="100"/>
          <a:sy n="90" d="100"/>
        </p:scale>
        <p:origin x="138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1.xml"/><Relationship Id="rId63" Type="http://schemas.openxmlformats.org/officeDocument/2006/relationships/slide" Target="slides/slide17.xml"/><Relationship Id="rId68" Type="http://schemas.openxmlformats.org/officeDocument/2006/relationships/slide" Target="slides/slide22.xml"/><Relationship Id="rId84" Type="http://schemas.openxmlformats.org/officeDocument/2006/relationships/slide" Target="slides/slide38.xml"/><Relationship Id="rId89" Type="http://schemas.openxmlformats.org/officeDocument/2006/relationships/slide" Target="slides/slide4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7.xml"/><Relationship Id="rId58" Type="http://schemas.openxmlformats.org/officeDocument/2006/relationships/slide" Target="slides/slide12.xml"/><Relationship Id="rId74" Type="http://schemas.openxmlformats.org/officeDocument/2006/relationships/slide" Target="slides/slide28.xml"/><Relationship Id="rId79" Type="http://schemas.openxmlformats.org/officeDocument/2006/relationships/slide" Target="slides/slide33.xml"/><Relationship Id="rId5" Type="http://schemas.openxmlformats.org/officeDocument/2006/relationships/slideMaster" Target="slideMasters/slideMaster5.xml"/><Relationship Id="rId90" Type="http://schemas.openxmlformats.org/officeDocument/2006/relationships/slide" Target="slides/slide44.xml"/><Relationship Id="rId95"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2.xml"/><Relationship Id="rId64" Type="http://schemas.openxmlformats.org/officeDocument/2006/relationships/slide" Target="slides/slide18.xml"/><Relationship Id="rId69" Type="http://schemas.openxmlformats.org/officeDocument/2006/relationships/slide" Target="slides/slide23.xml"/><Relationship Id="rId80" Type="http://schemas.openxmlformats.org/officeDocument/2006/relationships/slide" Target="slides/slide34.xml"/><Relationship Id="rId85"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3.xml"/><Relationship Id="rId67" Type="http://schemas.openxmlformats.org/officeDocument/2006/relationships/slide" Target="slides/slide2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8.xml"/><Relationship Id="rId62" Type="http://schemas.openxmlformats.org/officeDocument/2006/relationships/slide" Target="slides/slide16.xml"/><Relationship Id="rId70" Type="http://schemas.openxmlformats.org/officeDocument/2006/relationships/slide" Target="slides/slide24.xml"/><Relationship Id="rId75" Type="http://schemas.openxmlformats.org/officeDocument/2006/relationships/slide" Target="slides/slide29.xml"/><Relationship Id="rId83" Type="http://schemas.openxmlformats.org/officeDocument/2006/relationships/slide" Target="slides/slide37.xml"/><Relationship Id="rId88" Type="http://schemas.openxmlformats.org/officeDocument/2006/relationships/slide" Target="slides/slide42.xml"/><Relationship Id="rId91" Type="http://schemas.openxmlformats.org/officeDocument/2006/relationships/slide" Target="slides/slide45.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3.xml"/><Relationship Id="rId57" Type="http://schemas.openxmlformats.org/officeDocument/2006/relationships/slide" Target="slides/slide1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6.xml"/><Relationship Id="rId60" Type="http://schemas.openxmlformats.org/officeDocument/2006/relationships/slide" Target="slides/slide14.xml"/><Relationship Id="rId65" Type="http://schemas.openxmlformats.org/officeDocument/2006/relationships/slide" Target="slides/slide19.xml"/><Relationship Id="rId73" Type="http://schemas.openxmlformats.org/officeDocument/2006/relationships/slide" Target="slides/slide27.xml"/><Relationship Id="rId78" Type="http://schemas.openxmlformats.org/officeDocument/2006/relationships/slide" Target="slides/slide32.xml"/><Relationship Id="rId81" Type="http://schemas.openxmlformats.org/officeDocument/2006/relationships/slide" Target="slides/slide35.xml"/><Relationship Id="rId86" Type="http://schemas.openxmlformats.org/officeDocument/2006/relationships/slide" Target="slides/slide40.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61" Type="http://schemas.openxmlformats.org/officeDocument/2006/relationships/slide" Target="slides/slide15.xml"/><Relationship Id="rId82" Type="http://schemas.openxmlformats.org/officeDocument/2006/relationships/slide" Target="slides/slide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10/1/20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10/1/20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949687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82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532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go into our detailed results, I will present 3 key takeaways from our experimental </a:t>
            </a:r>
            <a:r>
              <a:rPr lang="en-US" dirty="0" err="1"/>
              <a:t>charactierzation</a:t>
            </a:r>
            <a:r>
              <a:rPr lang="en-US" dirty="0"/>
              <a:t> study of over 1500 chips.</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People may ask for more data for "farther away from the victim row" (how many rows per aggressor are affected)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138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64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8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82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35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0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028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04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29242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97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19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244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90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527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035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4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406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274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85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036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566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002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08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071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03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460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634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3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038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3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312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587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12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860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92969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charset="0"/>
                <a:ea typeface="ＭＳ Ｐゴシック" charset="-128"/>
              </a:defRPr>
            </a:lvl1pPr>
            <a:lvl2pPr marL="742950" indent="-285750" defTabSz="911225">
              <a:spcBef>
                <a:spcPct val="30000"/>
              </a:spcBef>
              <a:defRPr sz="1200">
                <a:solidFill>
                  <a:schemeClr val="tx1"/>
                </a:solidFill>
                <a:latin typeface="Calibri" charset="0"/>
                <a:ea typeface="ＭＳ Ｐゴシック" charset="-128"/>
              </a:defRPr>
            </a:lvl2pPr>
            <a:lvl3pPr marL="1143000" indent="-228600" defTabSz="911225">
              <a:spcBef>
                <a:spcPct val="30000"/>
              </a:spcBef>
              <a:defRPr sz="1200">
                <a:solidFill>
                  <a:schemeClr val="tx1"/>
                </a:solidFill>
                <a:latin typeface="Calibri" charset="0"/>
                <a:ea typeface="ＭＳ Ｐゴシック" charset="-128"/>
              </a:defRPr>
            </a:lvl3pPr>
            <a:lvl4pPr marL="1600200" indent="-228600" defTabSz="911225">
              <a:spcBef>
                <a:spcPct val="30000"/>
              </a:spcBef>
              <a:defRPr sz="1200">
                <a:solidFill>
                  <a:schemeClr val="tx1"/>
                </a:solidFill>
                <a:latin typeface="Calibri" charset="0"/>
                <a:ea typeface="ＭＳ Ｐゴシック" charset="-128"/>
              </a:defRPr>
            </a:lvl4pPr>
            <a:lvl5pPr marL="2057400" indent="-228600" defTabSz="911225">
              <a:spcBef>
                <a:spcPct val="30000"/>
              </a:spcBef>
              <a:defRPr sz="1200">
                <a:solidFill>
                  <a:schemeClr val="tx1"/>
                </a:solidFill>
                <a:latin typeface="Calibri" charset="0"/>
                <a:ea typeface="ＭＳ Ｐゴシック" charset="-128"/>
              </a:defRPr>
            </a:lvl5pPr>
            <a:lvl6pPr marL="2514600" indent="-228600" defTabSz="911225"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1225"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1225"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1225"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1225" rtl="0" eaLnBrk="1" fontAlgn="base" latinLnBrk="0" hangingPunct="1">
              <a:lnSpc>
                <a:spcPct val="100000"/>
              </a:lnSpc>
              <a:spcBef>
                <a:spcPct val="0"/>
              </a:spcBef>
              <a:spcAft>
                <a:spcPct val="0"/>
              </a:spcAft>
              <a:buClrTx/>
              <a:buSzTx/>
              <a:buFontTx/>
              <a:buNone/>
              <a:tabLst/>
              <a:defRPr/>
            </a:pPr>
            <a:fld id="{F8EB913B-253C-AD49-B9C4-8FBF00D4106C}"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2236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23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1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038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23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973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10/1/20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10/1/20</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25788771"/>
      </p:ext>
    </p:extLst>
  </p:cSld>
  <p:clrMapOvr>
    <a:overrideClrMapping bg1="lt1" tx1="dk1" bg2="lt2" tx2="dk2" accent1="accent1" accent2="accent2" accent3="accent3" accent4="accent4" accent5="accent5" accent6="accent6" hlink="hlink" folHlink="folHlink"/>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10/1/20</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220454212"/>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10/1/20</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20075999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10/1/20</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87945930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10/1/20</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63248330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10/1/20</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714589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10/1/20</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6812104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10/1/20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7542160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10/1/20</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551350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10/1/20</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162159"/>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10/1/20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243336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10/1/20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50210470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6377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720994"/>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34432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1999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49833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7678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623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65436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583539"/>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57075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7844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35527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692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94339564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820195848"/>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407038812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29497383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666108987"/>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75269440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9014833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19891759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23364198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885465585"/>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248957387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91845252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88590408"/>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78994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2882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3570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165727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90578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103053"/>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5589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12733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22543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61448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5606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89125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9695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79340270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49050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057344"/>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74234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483436"/>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050858"/>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2693250"/>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866055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91332"/>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17086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715525"/>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6066854"/>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763904196"/>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2428498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7464911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74161745"/>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97122878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5673925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4107066290"/>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965225753"/>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6731166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654739718"/>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420190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39.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theme" Target="../theme/theme4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1.png"/></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theme" Target="../theme/theme42.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3.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62.xml"/><Relationship Id="rId1" Type="http://schemas.openxmlformats.org/officeDocument/2006/relationships/slideLayout" Target="../slideLayouts/slideLayout46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pn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5.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1.pn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6.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2020. 10. 1.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10/1/20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10/1/20</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228702569"/>
      </p:ext>
    </p:extLst>
  </p:cSld>
  <p:clrMap bg1="lt1" tx1="dk1" bg2="lt2" tx2="dk2" accent1="accent1" accent2="accent2" accent3="accent3" accent4="accent4" accent5="accent5" accent6="accent6" hlink="hlink" folHlink="folHlink"/>
  <p:sldLayoutIdLst>
    <p:sldLayoutId id="2147488335" r:id="rId1"/>
    <p:sldLayoutId id="2147488336" r:id="rId2"/>
    <p:sldLayoutId id="2147488337" r:id="rId3"/>
    <p:sldLayoutId id="2147488338" r:id="rId4"/>
    <p:sldLayoutId id="2147488339" r:id="rId5"/>
    <p:sldLayoutId id="2147488340" r:id="rId6"/>
    <p:sldLayoutId id="2147488341" r:id="rId7"/>
    <p:sldLayoutId id="2147488342" r:id="rId8"/>
    <p:sldLayoutId id="2147488343" r:id="rId9"/>
    <p:sldLayoutId id="2147488344" r:id="rId10"/>
    <p:sldLayoutId id="2147488345" r:id="rId11"/>
    <p:sldLayoutId id="2147488346"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6807201"/>
      </p:ext>
    </p:extLst>
  </p:cSld>
  <p:clrMap bg1="lt1" tx1="dk1" bg2="lt2" tx2="dk2" accent1="accent1" accent2="accent2" accent3="accent3" accent4="accent4" accent5="accent5" accent6="accent6" hlink="hlink" folHlink="folHlink"/>
  <p:sldLayoutIdLst>
    <p:sldLayoutId id="2147488436" r:id="rId1"/>
    <p:sldLayoutId id="2147488437" r:id="rId2"/>
    <p:sldLayoutId id="2147488438" r:id="rId3"/>
    <p:sldLayoutId id="2147488439" r:id="rId4"/>
    <p:sldLayoutId id="2147488440" r:id="rId5"/>
    <p:sldLayoutId id="2147488441" r:id="rId6"/>
    <p:sldLayoutId id="2147488442" r:id="rId7"/>
    <p:sldLayoutId id="2147488443" r:id="rId8"/>
    <p:sldLayoutId id="2147488444" r:id="rId9"/>
    <p:sldLayoutId id="2147488445" r:id="rId10"/>
    <p:sldLayoutId id="2147488446" r:id="rId11"/>
    <p:sldLayoutId id="2147488447"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164639"/>
      </p:ext>
    </p:extLst>
  </p:cSld>
  <p:clrMap bg1="lt1" tx1="dk1" bg2="lt2" tx2="dk2" accent1="accent1" accent2="accent2" accent3="accent3" accent4="accent4" accent5="accent5" accent6="accent6" hlink="hlink" folHlink="folHlink"/>
  <p:sldLayoutIdLst>
    <p:sldLayoutId id="2147488502" r:id="rId1"/>
    <p:sldLayoutId id="21474885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6265777"/>
      </p:ext>
    </p:extLst>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697589"/>
      </p:ext>
    </p:extLst>
  </p:cSld>
  <p:clrMap bg1="lt1" tx1="dk1" bg2="lt2" tx2="dk2" accent1="accent1" accent2="accent2" accent3="accent3" accent4="accent4" accent5="accent5" accent6="accent6" hlink="hlink" folHlink="folHlink"/>
  <p:sldLayoutIdLst>
    <p:sldLayoutId id="2147488534" r:id="rId1"/>
    <p:sldLayoutId id="2147488535" r:id="rId2"/>
    <p:sldLayoutId id="2147488536" r:id="rId3"/>
    <p:sldLayoutId id="2147488537" r:id="rId4"/>
    <p:sldLayoutId id="2147488538" r:id="rId5"/>
    <p:sldLayoutId id="2147488539" r:id="rId6"/>
    <p:sldLayoutId id="2147488540" r:id="rId7"/>
    <p:sldLayoutId id="2147488541" r:id="rId8"/>
    <p:sldLayoutId id="2147488542" r:id="rId9"/>
    <p:sldLayoutId id="2147488543" r:id="rId10"/>
    <p:sldLayoutId id="2147488544" r:id="rId11"/>
    <p:sldLayoutId id="214748854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263081"/>
      </p:ext>
    </p:extLst>
  </p:cSld>
  <p:clrMap bg1="lt1" tx1="dk1" bg2="lt2" tx2="dk2" accent1="accent1" accent2="accent2" accent3="accent3" accent4="accent4" accent5="accent5" accent6="accent6" hlink="hlink" folHlink="folHlink"/>
  <p:sldLayoutIdLst>
    <p:sldLayoutId id="2147488547" r:id="rId1"/>
    <p:sldLayoutId id="21474885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713119152"/>
      </p:ext>
    </p:extLst>
  </p:cSld>
  <p:clrMap bg1="lt1" tx1="dk1" bg2="lt2" tx2="dk2" accent1="accent1" accent2="accent2" accent3="accent3" accent4="accent4" accent5="accent5" accent6="accent6" hlink="hlink" folHlink="folHlink"/>
  <p:sldLayoutIdLst>
    <p:sldLayoutId id="2147488550" r:id="rId1"/>
    <p:sldLayoutId id="2147488551" r:id="rId2"/>
    <p:sldLayoutId id="2147488552" r:id="rId3"/>
    <p:sldLayoutId id="2147488553" r:id="rId4"/>
    <p:sldLayoutId id="2147488554" r:id="rId5"/>
    <p:sldLayoutId id="2147488555" r:id="rId6"/>
    <p:sldLayoutId id="2147488556" r:id="rId7"/>
    <p:sldLayoutId id="2147488557" r:id="rId8"/>
    <p:sldLayoutId id="2147488558" r:id="rId9"/>
    <p:sldLayoutId id="2147488559" r:id="rId10"/>
    <p:sldLayoutId id="214748856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1894589"/>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46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46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4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46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46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46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4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5.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46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462.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46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46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46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46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4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2.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27.xml"/><Relationship Id="rId1" Type="http://schemas.openxmlformats.org/officeDocument/2006/relationships/slideLayout" Target="../slideLayouts/slideLayout4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2.xml"/></Relationships>
</file>

<file path=ppt/slides/_rels/slide3.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45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46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462.xml"/><Relationship Id="rId6" Type="http://schemas.openxmlformats.org/officeDocument/2006/relationships/image" Target="../media/image28.emf"/><Relationship Id="rId5" Type="http://schemas.openxmlformats.org/officeDocument/2006/relationships/image" Target="../media/image29.emf"/><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5.emf"/><Relationship Id="rId7"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46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6.emf"/></Relationships>
</file>

<file path=ppt/slides/_rels/slide3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46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6.emf"/><Relationship Id="rId9" Type="http://schemas.openxmlformats.org/officeDocument/2006/relationships/image" Target="../media/image28.emf"/></Relationships>
</file>

<file path=ppt/slides/_rels/slide3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notesSlide" Target="../notesSlides/notesSlide33.xml"/><Relationship Id="rId1" Type="http://schemas.openxmlformats.org/officeDocument/2006/relationships/slideLayout" Target="../slideLayouts/slideLayout46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s/_rels/slide3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462.xml"/><Relationship Id="rId6" Type="http://schemas.openxmlformats.org/officeDocument/2006/relationships/image" Target="../media/image30.emf"/><Relationship Id="rId11" Type="http://schemas.openxmlformats.org/officeDocument/2006/relationships/image" Target="../media/image28.emf"/><Relationship Id="rId5" Type="http://schemas.openxmlformats.org/officeDocument/2006/relationships/image" Target="../media/image29.emf"/><Relationship Id="rId10"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3.emf"/></Relationships>
</file>

<file path=ppt/slides/_rels/slide3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notesSlide" Target="../notesSlides/notesSlide35.xml"/><Relationship Id="rId1" Type="http://schemas.openxmlformats.org/officeDocument/2006/relationships/slideLayout" Target="../slideLayouts/slideLayout462.xml"/><Relationship Id="rId6" Type="http://schemas.openxmlformats.org/officeDocument/2006/relationships/image" Target="../media/image30.emf"/><Relationship Id="rId11" Type="http://schemas.openxmlformats.org/officeDocument/2006/relationships/image" Target="../media/image28.emf"/><Relationship Id="rId5" Type="http://schemas.openxmlformats.org/officeDocument/2006/relationships/image" Target="../media/image29.emf"/><Relationship Id="rId10"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3.emf"/></Relationships>
</file>

<file path=ppt/slides/_rels/slide3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462.xml"/><Relationship Id="rId6" Type="http://schemas.openxmlformats.org/officeDocument/2006/relationships/image" Target="../media/image30.emf"/><Relationship Id="rId11" Type="http://schemas.openxmlformats.org/officeDocument/2006/relationships/image" Target="../media/image28.emf"/><Relationship Id="rId5" Type="http://schemas.openxmlformats.org/officeDocument/2006/relationships/image" Target="../media/image29.emf"/><Relationship Id="rId10"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3.emf"/></Relationships>
</file>

<file path=ppt/slides/_rels/slide3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notesSlide" Target="../notesSlides/notesSlide37.xml"/><Relationship Id="rId1" Type="http://schemas.openxmlformats.org/officeDocument/2006/relationships/slideLayout" Target="../slideLayouts/slideLayout462.xml"/><Relationship Id="rId6" Type="http://schemas.openxmlformats.org/officeDocument/2006/relationships/image" Target="../media/image30.emf"/><Relationship Id="rId11" Type="http://schemas.openxmlformats.org/officeDocument/2006/relationships/image" Target="../media/image28.emf"/><Relationship Id="rId5" Type="http://schemas.openxmlformats.org/officeDocument/2006/relationships/image" Target="../media/image29.emf"/><Relationship Id="rId10"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33.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35.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461.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45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6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4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96081" y="476672"/>
            <a:ext cx="8428037" cy="1892300"/>
          </a:xfrm>
        </p:spPr>
        <p:txBody>
          <a:bodyPr/>
          <a:lstStyle/>
          <a:p>
            <a:pPr algn="ctr" eaLnBrk="1" hangingPunct="1"/>
            <a:br>
              <a:rPr lang="en-US" altLang="en-US" dirty="0">
                <a:ea typeface="ＭＳ Ｐゴシック" charset="-128"/>
              </a:rPr>
            </a:br>
            <a:r>
              <a:rPr lang="en-US" altLang="en-US" b="1" dirty="0">
                <a:solidFill>
                  <a:srgbClr val="C00000"/>
                </a:solidFill>
                <a:ea typeface="ＭＳ Ｐゴシック" charset="-128"/>
              </a:rPr>
              <a:t>Computer Architecture</a:t>
            </a:r>
            <a:br>
              <a:rPr lang="en-US" altLang="en-US" b="1" dirty="0">
                <a:solidFill>
                  <a:srgbClr val="C00000"/>
                </a:solidFill>
                <a:ea typeface="ＭＳ Ｐゴシック" charset="-128"/>
              </a:rPr>
            </a:br>
            <a:r>
              <a:rPr lang="en-US" altLang="en-US" sz="4400" dirty="0">
                <a:solidFill>
                  <a:srgbClr val="006633"/>
                </a:solidFill>
                <a:ea typeface="ＭＳ Ｐゴシック" panose="020B0600070205080204" pitchFamily="34" charset="-128"/>
              </a:rPr>
              <a:t>Lecture 5b: </a:t>
            </a:r>
            <a:r>
              <a:rPr lang="en-US" altLang="en-US" sz="4400" dirty="0" err="1">
                <a:solidFill>
                  <a:srgbClr val="006633"/>
                </a:solidFill>
                <a:ea typeface="ＭＳ Ｐゴシック" panose="020B0600070205080204" pitchFamily="34" charset="-128"/>
              </a:rPr>
              <a:t>RowHammer</a:t>
            </a:r>
            <a:r>
              <a:rPr lang="en-US" altLang="en-US" sz="4400" dirty="0">
                <a:solidFill>
                  <a:srgbClr val="006633"/>
                </a:solidFill>
                <a:ea typeface="ＭＳ Ｐゴシック" panose="020B0600070205080204" pitchFamily="34" charset="-128"/>
              </a:rPr>
              <a:t> in 2020:</a:t>
            </a:r>
            <a:br>
              <a:rPr lang="en-US" altLang="en-US" sz="4400" dirty="0">
                <a:solidFill>
                  <a:srgbClr val="006633"/>
                </a:solidFill>
                <a:ea typeface="ＭＳ Ｐゴシック" panose="020B0600070205080204" pitchFamily="34" charset="-128"/>
              </a:rPr>
            </a:br>
            <a:r>
              <a:rPr lang="en-US" altLang="en-US" sz="4400" dirty="0">
                <a:solidFill>
                  <a:srgbClr val="006633"/>
                </a:solidFill>
                <a:ea typeface="ＭＳ Ｐゴシック" panose="020B0600070205080204" pitchFamily="34" charset="-128"/>
              </a:rPr>
              <a:t>Revisiting </a:t>
            </a:r>
            <a:r>
              <a:rPr lang="en-US" altLang="en-US" sz="4400" dirty="0" err="1">
                <a:solidFill>
                  <a:srgbClr val="006633"/>
                </a:solidFill>
                <a:ea typeface="ＭＳ Ｐゴシック" panose="020B0600070205080204" pitchFamily="34" charset="-128"/>
              </a:rPr>
              <a:t>RowHammer</a:t>
            </a:r>
            <a:endParaRPr lang="en-US" altLang="en-US" sz="44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endParaRPr lang="en-US" altLang="en-US" i="1"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r>
              <a:rPr lang="en-US" altLang="en-US" dirty="0">
                <a:solidFill>
                  <a:srgbClr val="003399"/>
                </a:solidFill>
                <a:ea typeface="ＭＳ Ｐゴシック" charset="-128"/>
              </a:rPr>
              <a:t>Prof. Onur Mutlu</a:t>
            </a:r>
          </a:p>
          <a:p>
            <a:pPr eaLnBrk="1" hangingPunct="1"/>
            <a:r>
              <a:rPr lang="en-US" altLang="en-US" dirty="0">
                <a:ea typeface="ＭＳ Ｐゴシック" charset="-128"/>
              </a:rPr>
              <a:t>ETH Zürich</a:t>
            </a:r>
          </a:p>
          <a:p>
            <a:pPr eaLnBrk="1" hangingPunct="1">
              <a:buFont typeface="Wingdings" charset="2"/>
              <a:buNone/>
            </a:pPr>
            <a:r>
              <a:rPr lang="en-US" altLang="en-US" dirty="0">
                <a:ea typeface="ＭＳ Ｐゴシック" charset="-128"/>
              </a:rPr>
              <a:t>Fall 2020</a:t>
            </a:r>
          </a:p>
          <a:p>
            <a:pPr eaLnBrk="1" hangingPunct="1">
              <a:buFont typeface="Wingdings" charset="2"/>
              <a:buNone/>
            </a:pPr>
            <a:r>
              <a:rPr lang="en-US" altLang="en-US" dirty="0">
                <a:ea typeface="ＭＳ Ｐゴシック" charset="-128"/>
              </a:rPr>
              <a:t>1 October 2020</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spTree>
    <p:extLst>
      <p:ext uri="{BB962C8B-B14F-4D97-AF65-F5344CB8AC3E}">
        <p14:creationId xmlns:p14="http://schemas.microsoft.com/office/powerpoint/2010/main" val="10143878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6363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39481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58317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29840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275139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32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41148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90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404790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0205321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3876584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9907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68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58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1627391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8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7979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36636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10451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139902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1617881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4278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173077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296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11056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5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16273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6915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579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09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1970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4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183459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2629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42424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528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31104886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9611798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ctrTitle"/>
          </p:nvPr>
        </p:nvSpPr>
        <p:spPr>
          <a:xfrm>
            <a:off x="396081" y="476672"/>
            <a:ext cx="8428037" cy="1892300"/>
          </a:xfrm>
        </p:spPr>
        <p:txBody>
          <a:bodyPr/>
          <a:lstStyle/>
          <a:p>
            <a:pPr algn="ctr" eaLnBrk="1" hangingPunct="1"/>
            <a:br>
              <a:rPr lang="en-US" altLang="en-US" dirty="0">
                <a:ea typeface="ＭＳ Ｐゴシック" charset="-128"/>
              </a:rPr>
            </a:br>
            <a:r>
              <a:rPr lang="en-US" altLang="en-US" b="1" dirty="0">
                <a:solidFill>
                  <a:srgbClr val="C00000"/>
                </a:solidFill>
                <a:ea typeface="ＭＳ Ｐゴシック" charset="-128"/>
              </a:rPr>
              <a:t>Computer Architecture</a:t>
            </a:r>
            <a:br>
              <a:rPr lang="en-US" altLang="en-US" b="1" dirty="0">
                <a:solidFill>
                  <a:srgbClr val="C00000"/>
                </a:solidFill>
                <a:ea typeface="ＭＳ Ｐゴシック" charset="-128"/>
              </a:rPr>
            </a:br>
            <a:r>
              <a:rPr lang="en-US" altLang="en-US" sz="4400" dirty="0">
                <a:solidFill>
                  <a:srgbClr val="006633"/>
                </a:solidFill>
                <a:ea typeface="ＭＳ Ｐゴシック" panose="020B0600070205080204" pitchFamily="34" charset="-128"/>
              </a:rPr>
              <a:t>Lecture 5a: </a:t>
            </a:r>
            <a:r>
              <a:rPr lang="en-US" altLang="en-US" sz="4400" dirty="0" err="1">
                <a:solidFill>
                  <a:srgbClr val="006633"/>
                </a:solidFill>
                <a:ea typeface="ＭＳ Ｐゴシック" panose="020B0600070205080204" pitchFamily="34" charset="-128"/>
              </a:rPr>
              <a:t>RowHammer</a:t>
            </a:r>
            <a:r>
              <a:rPr lang="en-US" altLang="en-US" sz="4400" dirty="0">
                <a:solidFill>
                  <a:srgbClr val="006633"/>
                </a:solidFill>
                <a:ea typeface="ＭＳ Ｐゴシック" panose="020B0600070205080204" pitchFamily="34" charset="-128"/>
              </a:rPr>
              <a:t> in 2020:</a:t>
            </a:r>
            <a:br>
              <a:rPr lang="en-US" altLang="en-US" sz="4400" dirty="0">
                <a:solidFill>
                  <a:srgbClr val="006633"/>
                </a:solidFill>
                <a:ea typeface="ＭＳ Ｐゴシック" panose="020B0600070205080204" pitchFamily="34" charset="-128"/>
              </a:rPr>
            </a:br>
            <a:r>
              <a:rPr lang="en-US" altLang="en-US" sz="4400" dirty="0">
                <a:solidFill>
                  <a:srgbClr val="006633"/>
                </a:solidFill>
                <a:ea typeface="ＭＳ Ｐゴシック" panose="020B0600070205080204" pitchFamily="34" charset="-128"/>
              </a:rPr>
              <a:t>Revisiting </a:t>
            </a:r>
            <a:r>
              <a:rPr lang="en-US" altLang="en-US" sz="4400" dirty="0" err="1">
                <a:solidFill>
                  <a:srgbClr val="006633"/>
                </a:solidFill>
                <a:ea typeface="ＭＳ Ｐゴシック" panose="020B0600070205080204" pitchFamily="34" charset="-128"/>
              </a:rPr>
              <a:t>RowHammer</a:t>
            </a:r>
            <a:endParaRPr lang="en-US" altLang="en-US" sz="4400" dirty="0">
              <a:ea typeface="ＭＳ Ｐゴシック" charset="-128"/>
            </a:endParaRPr>
          </a:p>
        </p:txBody>
      </p:sp>
      <p:sp>
        <p:nvSpPr>
          <p:cNvPr id="96258" name="Rectangle 5"/>
          <p:cNvSpPr>
            <a:spLocks noGrp="1" noChangeArrowheads="1"/>
          </p:cNvSpPr>
          <p:nvPr>
            <p:ph type="subTitle" idx="1"/>
          </p:nvPr>
        </p:nvSpPr>
        <p:spPr>
          <a:xfrm>
            <a:off x="685800" y="3581400"/>
            <a:ext cx="7848600" cy="2900363"/>
          </a:xfrm>
        </p:spPr>
        <p:txBody>
          <a:bodyPr/>
          <a:lstStyle/>
          <a:p>
            <a:pPr eaLnBrk="1" hangingPunct="1">
              <a:buFont typeface="Wingdings" charset="2"/>
              <a:buNone/>
            </a:pPr>
            <a:endParaRPr lang="en-US" altLang="en-US" i="1"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r>
              <a:rPr lang="en-US" altLang="en-US" dirty="0">
                <a:solidFill>
                  <a:srgbClr val="003399"/>
                </a:solidFill>
                <a:ea typeface="ＭＳ Ｐゴシック" charset="-128"/>
              </a:rPr>
              <a:t>Prof. Onur Mutlu</a:t>
            </a:r>
          </a:p>
          <a:p>
            <a:pPr eaLnBrk="1" hangingPunct="1"/>
            <a:r>
              <a:rPr lang="en-US" altLang="en-US" dirty="0">
                <a:ea typeface="ＭＳ Ｐゴシック" charset="-128"/>
              </a:rPr>
              <a:t>ETH Zürich</a:t>
            </a:r>
          </a:p>
          <a:p>
            <a:pPr eaLnBrk="1" hangingPunct="1">
              <a:buFont typeface="Wingdings" charset="2"/>
              <a:buNone/>
            </a:pPr>
            <a:r>
              <a:rPr lang="en-US" altLang="en-US" dirty="0">
                <a:ea typeface="ＭＳ Ｐゴシック" charset="-128"/>
              </a:rPr>
              <a:t>Fall 2020</a:t>
            </a:r>
          </a:p>
          <a:p>
            <a:pPr eaLnBrk="1" hangingPunct="1">
              <a:buFont typeface="Wingdings" charset="2"/>
              <a:buNone/>
            </a:pPr>
            <a:r>
              <a:rPr lang="en-US" altLang="en-US" dirty="0">
                <a:ea typeface="ＭＳ Ｐゴシック" charset="-128"/>
              </a:rPr>
              <a:t>1 October 2020</a:t>
            </a: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a:p>
            <a:pPr eaLnBrk="1" hangingPunct="1">
              <a:buFont typeface="Wingdings" charset="2"/>
              <a:buNone/>
            </a:pPr>
            <a:endParaRPr lang="en-US" altLang="en-US" dirty="0">
              <a:ea typeface="ＭＳ Ｐゴシック" charset="-128"/>
            </a:endParaRPr>
          </a:p>
        </p:txBody>
      </p:sp>
    </p:spTree>
    <p:extLst>
      <p:ext uri="{BB962C8B-B14F-4D97-AF65-F5344CB8AC3E}">
        <p14:creationId xmlns:p14="http://schemas.microsoft.com/office/powerpoint/2010/main" val="18383196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12854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404268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370824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06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1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197469</TotalTime>
  <Words>6905</Words>
  <Application>Microsoft Macintosh PowerPoint</Application>
  <PresentationFormat>On-screen Show (4:3)</PresentationFormat>
  <Paragraphs>860</Paragraphs>
  <Slides>46</Slides>
  <Notes>44</Notes>
  <HiddenSlides>0</HiddenSlides>
  <MMClips>0</MMClips>
  <ScaleCrop>false</ScaleCrop>
  <HeadingPairs>
    <vt:vector size="6" baseType="variant">
      <vt:variant>
        <vt:lpstr>Fonts Used</vt:lpstr>
      </vt:variant>
      <vt:variant>
        <vt:i4>12</vt:i4>
      </vt:variant>
      <vt:variant>
        <vt:lpstr>Theme</vt:lpstr>
      </vt:variant>
      <vt:variant>
        <vt:i4>46</vt:i4>
      </vt:variant>
      <vt:variant>
        <vt:lpstr>Slide Titles</vt:lpstr>
      </vt:variant>
      <vt:variant>
        <vt:i4>46</vt:i4>
      </vt:variant>
    </vt:vector>
  </HeadingPairs>
  <TitlesOfParts>
    <vt:vector size="104" baseType="lpstr">
      <vt:lpstr>ＭＳ Ｐゴシック</vt:lpstr>
      <vt:lpstr>Arial</vt:lpstr>
      <vt:lpstr>Calibri</vt:lpstr>
      <vt:lpstr>Calibri Light</vt:lpstr>
      <vt:lpstr>Cambria</vt:lpstr>
      <vt:lpstr>Garamond</vt:lpstr>
      <vt:lpstr>LinLibertineT</vt:lpstr>
      <vt:lpstr>LinLibertineTI</vt:lpstr>
      <vt:lpstr>나눔고딕</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Metropolitan_bullet</vt:lpstr>
      <vt:lpstr>99_Edge</vt:lpstr>
      <vt:lpstr>3_Office Theme</vt:lpstr>
      <vt:lpstr>11_Edge</vt:lpstr>
      <vt:lpstr>100_Edge</vt:lpstr>
      <vt:lpstr>5_Office Theme</vt:lpstr>
      <vt:lpstr>44_Edge</vt:lpstr>
      <vt:lpstr>18_Edge</vt:lpstr>
      <vt:lpstr> Computer Architecture Lecture 5b: RowHammer in 2020: Revisiting RowHammer</vt:lpstr>
      <vt:lpstr>Revisiting RowHammer</vt:lpstr>
      <vt:lpstr>RowHammer in 2020 (I)</vt:lpstr>
      <vt:lpstr>Revisiting RowHammer   An Experimental Analysis of Modern Devices and Mitigation Techniques</vt:lpstr>
      <vt:lpstr>Executive Summary</vt:lpstr>
      <vt:lpstr>Motivation</vt:lpstr>
      <vt:lpstr>Goal</vt:lpstr>
      <vt:lpstr>DRAM Testing Infrastructures</vt:lpstr>
      <vt:lpstr>DRAM Chips Tested</vt:lpstr>
      <vt:lpstr>Effective RowHammer Characterization </vt:lpstr>
      <vt:lpstr>Testing Methodology</vt:lpstr>
      <vt:lpstr>Testing Methodology</vt:lpstr>
      <vt:lpstr>Key Takeaways from 1580 Chips</vt:lpstr>
      <vt:lpstr>1. RowHammer Vulnerability</vt:lpstr>
      <vt:lpstr>2. Data Pattern Dependence</vt:lpstr>
      <vt:lpstr>3. Hammer Count (HC) Effects</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5. First RowHammer Bit Flips per Chip</vt:lpstr>
      <vt:lpstr>5. First RowHammer Bit Flips per Chip</vt:lpstr>
      <vt:lpstr>5. First RowHammer Bit Flips per Chip</vt:lpstr>
      <vt:lpstr>Key Takeaways from 1580 Chips</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Mitigation Mechanism Evaluation</vt:lpstr>
      <vt:lpstr>Mitigation Mechanism Evaluation</vt:lpstr>
      <vt:lpstr>Mitigation Mechanism Evaluation</vt:lpstr>
      <vt:lpstr>Key Takeaways from Mitigation Mechanisms</vt:lpstr>
      <vt:lpstr>Additional Details in the Paper </vt:lpstr>
      <vt:lpstr>RowHammer Solutions Going Forward</vt:lpstr>
      <vt:lpstr>Conclusion</vt:lpstr>
      <vt:lpstr>PowerPoint Presentation</vt:lpstr>
      <vt:lpstr>Revisiting RowHammer in 2020 (I)</vt:lpstr>
      <vt:lpstr>Future Memory Reliability/Security Challenges</vt:lpstr>
      <vt:lpstr> Computer Architecture Lecture 5a: RowHammer in 2020: Revisiting RowHammer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2799</cp:revision>
  <cp:lastPrinted>2017-12-05T03:30:35Z</cp:lastPrinted>
  <dcterms:created xsi:type="dcterms:W3CDTF">2010-10-08T20:41:54Z</dcterms:created>
  <dcterms:modified xsi:type="dcterms:W3CDTF">2020-10-01T16:40:48Z</dcterms:modified>
</cp:coreProperties>
</file>