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61" r:id="rId3"/>
    <p:sldId id="262" r:id="rId4"/>
    <p:sldId id="265" r:id="rId5"/>
    <p:sldId id="267" r:id="rId6"/>
    <p:sldId id="285" r:id="rId7"/>
    <p:sldId id="286" r:id="rId8"/>
    <p:sldId id="287" r:id="rId9"/>
    <p:sldId id="289" r:id="rId10"/>
    <p:sldId id="290" r:id="rId11"/>
    <p:sldId id="272" r:id="rId12"/>
    <p:sldId id="273" r:id="rId13"/>
    <p:sldId id="274" r:id="rId14"/>
    <p:sldId id="303" r:id="rId15"/>
    <p:sldId id="304" r:id="rId16"/>
    <p:sldId id="305" r:id="rId17"/>
    <p:sldId id="306" r:id="rId18"/>
    <p:sldId id="291" r:id="rId19"/>
    <p:sldId id="292" r:id="rId20"/>
    <p:sldId id="293" r:id="rId21"/>
    <p:sldId id="294" r:id="rId22"/>
    <p:sldId id="295" r:id="rId23"/>
    <p:sldId id="297" r:id="rId24"/>
    <p:sldId id="298" r:id="rId25"/>
    <p:sldId id="299" r:id="rId26"/>
    <p:sldId id="300" r:id="rId27"/>
    <p:sldId id="301" r:id="rId28"/>
    <p:sldId id="302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3832" autoAdjust="0"/>
  </p:normalViewPr>
  <p:slideViewPr>
    <p:cSldViewPr snapToGrid="0">
      <p:cViewPr varScale="1">
        <p:scale>
          <a:sx n="136" d="100"/>
          <a:sy n="136" d="100"/>
        </p:scale>
        <p:origin x="36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263421-3CFB-47DA-AEA7-6218EAE6C239}" type="datetimeFigureOut">
              <a:rPr lang="zh-CN" altLang="en-US" smtClean="0"/>
              <a:t>2017/2/5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E37FA-0559-4FC3-ACE4-A1CF164FAD5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947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E37FA-0559-4FC3-ACE4-A1CF164FAD5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726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3E37FA-0559-4FC3-ACE4-A1CF164FAD5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784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55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16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02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86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154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789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571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6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213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73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45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0D10E-1BC1-45E7-B733-8C7929E29CAB}" type="datetimeFigureOut">
              <a:rPr lang="en-US" smtClean="0"/>
              <a:t>2/5/2017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0C087-3B6D-4609-B172-DFA3C257C3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00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z311@rutger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CS314 – Section 5</a:t>
            </a:r>
            <a:br>
              <a:rPr lang="en-US" dirty="0"/>
            </a:br>
            <a:r>
              <a:rPr lang="en-US" dirty="0"/>
              <a:t>Recitation 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Long Zhao (</a:t>
            </a:r>
            <a:r>
              <a:rPr lang="en-US" dirty="0">
                <a:hlinkClick r:id="rId3"/>
              </a:rPr>
              <a:t>lz311@rutgers.edu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Regular Expressions</a:t>
            </a:r>
          </a:p>
          <a:p>
            <a:r>
              <a:rPr lang="en-US" dirty="0"/>
              <a:t>DFA, NFA</a:t>
            </a:r>
          </a:p>
          <a:p>
            <a:r>
              <a:rPr lang="en-US" dirty="0"/>
              <a:t>Homework 1 </a:t>
            </a:r>
          </a:p>
          <a:p>
            <a:endParaRPr 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72350" y="5848709"/>
            <a:ext cx="5399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Slides available at http://www.ilab.rutgers.edu/~lz311/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5070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Token: shortest string of characters with individual meaning. E.g. keywords, identifier, constant, operator, …</a:t>
            </a:r>
          </a:p>
          <a:p>
            <a:r>
              <a:rPr lang="en-US" dirty="0"/>
              <a:t>Language has few to hundreds of tokens.</a:t>
            </a:r>
          </a:p>
          <a:p>
            <a:pPr marL="0" indent="0">
              <a:buNone/>
            </a:pPr>
            <a:r>
              <a:rPr lang="en-US" dirty="0"/>
              <a:t>C language: keyword (</a:t>
            </a:r>
            <a:r>
              <a:rPr lang="en-US" dirty="0" err="1"/>
              <a:t>int</a:t>
            </a:r>
            <a:r>
              <a:rPr lang="en-US" dirty="0"/>
              <a:t>, float, return), identifier (var1, </a:t>
            </a:r>
            <a:r>
              <a:rPr lang="en-US" dirty="0" err="1"/>
              <a:t>func</a:t>
            </a:r>
            <a:r>
              <a:rPr lang="en-US" dirty="0"/>
              <a:t>), constant (0x01, 0.01), operator (+, -, …)</a:t>
            </a:r>
          </a:p>
          <a:p>
            <a:r>
              <a:rPr lang="en-US" dirty="0"/>
              <a:t>Regular expression: a pattern used to specify a set of strings required for a particular purpose.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3280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expressions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(From Scott book) A regular expression is one of</a:t>
            </a:r>
          </a:p>
          <a:p>
            <a:pPr marL="0" indent="0">
              <a:buNone/>
            </a:pPr>
            <a:r>
              <a:rPr lang="en-US" dirty="0"/>
              <a:t>1. A character</a:t>
            </a:r>
          </a:p>
          <a:p>
            <a:pPr marL="0" indent="0">
              <a:buNone/>
            </a:pPr>
            <a:r>
              <a:rPr lang="en-US" dirty="0"/>
              <a:t>2. The empty string, denoted </a:t>
            </a:r>
            <a:r>
              <a:rPr lang="el-GR" dirty="0"/>
              <a:t>ϵ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3. Two regular expressions next to each other, meaning any string generated by the first one followed by (concatenated with) any string generated by the second one</a:t>
            </a:r>
          </a:p>
          <a:p>
            <a:pPr marL="0" indent="0">
              <a:buNone/>
            </a:pPr>
            <a:r>
              <a:rPr lang="en-US" dirty="0"/>
              <a:t>4. Two regular expressions separated by a vertical bar ( | ), meaning any string generated by the first one or any string generated by the second one</a:t>
            </a:r>
          </a:p>
          <a:p>
            <a:pPr marL="0" indent="0">
              <a:buNone/>
            </a:pPr>
            <a:r>
              <a:rPr lang="en-US" dirty="0"/>
              <a:t>5. A regular expression followed by a Kleene star, meaning the concatenation of zero or more strings generated by the expression in front of the star</a:t>
            </a:r>
          </a:p>
        </p:txBody>
      </p:sp>
    </p:spTree>
    <p:extLst>
      <p:ext uri="{BB962C8B-B14F-4D97-AF65-F5344CB8AC3E}">
        <p14:creationId xmlns:p14="http://schemas.microsoft.com/office/powerpoint/2010/main" val="984969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regex representing the language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378015"/>
              </p:ext>
            </p:extLst>
          </p:nvPr>
        </p:nvGraphicFramePr>
        <p:xfrm>
          <a:off x="678391" y="2861732"/>
          <a:ext cx="7787218" cy="324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3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{0,01}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</a:t>
                      </a:r>
                      <a:r>
                        <a:rPr lang="el-GR" dirty="0"/>
                        <a:t> ϵ</a:t>
                      </a:r>
                      <a:r>
                        <a:rPr lang="en-US" dirty="0"/>
                        <a:t>}{001}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{1}*{10}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{10,11,1100}*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029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regex representing the language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750935"/>
              </p:ext>
            </p:extLst>
          </p:nvPr>
        </p:nvGraphicFramePr>
        <p:xfrm>
          <a:off x="678391" y="2861732"/>
          <a:ext cx="7787218" cy="324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36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Regex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0|1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{0,01}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0|01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{0,</a:t>
                      </a:r>
                      <a:r>
                        <a:rPr lang="el-GR" dirty="0"/>
                        <a:t> ϵ</a:t>
                      </a:r>
                      <a:r>
                        <a:rPr lang="en-US" dirty="0"/>
                        <a:t>}{001}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(0|</a:t>
                      </a:r>
                      <a:r>
                        <a:rPr lang="el-GR" dirty="0"/>
                        <a:t>ϵ</a:t>
                      </a:r>
                      <a:r>
                        <a:rPr lang="en-US" dirty="0"/>
                        <a:t>)001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{1}*{10}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1*10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324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{10,11,1100}*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(10|11|1100)*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7295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Construct a regular expression for binary numbers of length two.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Construct a regular expression for binary numbers with even length.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Find regular expressions over {0, 1} that determine the language which consists of all strings with even number of 1s.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79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Regex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Construct a regular expression for binary numbers of length two.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36917" y="2979748"/>
            <a:ext cx="2671384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(0|1)(0|1)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or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(00|01|10|11)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369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Regex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/>
              <a:t>Construct a regular expression for binary numbers with even length.</a:t>
            </a:r>
          </a:p>
        </p:txBody>
      </p:sp>
      <p:sp>
        <p:nvSpPr>
          <p:cNvPr id="7" name="Rectangle 6"/>
          <p:cNvSpPr/>
          <p:nvPr/>
        </p:nvSpPr>
        <p:spPr>
          <a:xfrm>
            <a:off x="2966562" y="3019505"/>
            <a:ext cx="321087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((0|1)(0|1))*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or</a:t>
            </a:r>
          </a:p>
          <a:p>
            <a:pPr algn="ctr"/>
            <a:r>
              <a:rPr lang="en-US" sz="3200" dirty="0">
                <a:solidFill>
                  <a:srgbClr val="FF0000"/>
                </a:solidFill>
              </a:rPr>
              <a:t>(00|01|10|11) *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289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would be the regular expression corresponding to the language which consists of all strings of 0s and 1s that have odd length?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44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would be the regular expression corresponding to the language which consists of all strings of 0s and 1s that have odd length?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Based on the previous example, we can add only 1 digit to the front or the end of the string. Thus, the regular expression can be (0|1)(00|01|10|11)* or (00|01|10|11)*(0|1).</a:t>
            </a:r>
          </a:p>
        </p:txBody>
      </p:sp>
    </p:spTree>
    <p:extLst>
      <p:ext uri="{BB962C8B-B14F-4D97-AF65-F5344CB8AC3E}">
        <p14:creationId xmlns:p14="http://schemas.microsoft.com/office/powerpoint/2010/main" val="293041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Find regular expressions over {0, 1} that determine the language which consists of all strings with even number of 1s.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</a:rPr>
              <a:t>(0*10*10*)*</a:t>
            </a:r>
          </a:p>
        </p:txBody>
      </p:sp>
    </p:spTree>
    <p:extLst>
      <p:ext uri="{BB962C8B-B14F-4D97-AF65-F5344CB8AC3E}">
        <p14:creationId xmlns:p14="http://schemas.microsoft.com/office/powerpoint/2010/main" val="13763222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regular expressions over {0, 1} that determine the language which consists of all strings with odd number of 0s.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657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regular expressions over {0, 1} that determine the language which consists of all strings with odd number of 0s.</a:t>
            </a:r>
          </a:p>
          <a:p>
            <a:endParaRPr lang="en-US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</a:rPr>
              <a:t>(1*01*)(1*01*01*)*</a:t>
            </a:r>
          </a:p>
        </p:txBody>
      </p:sp>
    </p:spTree>
    <p:extLst>
      <p:ext uri="{BB962C8B-B14F-4D97-AF65-F5344CB8AC3E}">
        <p14:creationId xmlns:p14="http://schemas.microsoft.com/office/powerpoint/2010/main" val="3607885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Construct a regular expression for integers (e.g., 0, 42, -137, etc.). 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Construct a regular expression for floating point numbers that don’t use scientific notation (e.g., 3.5, 0.2, -47.3).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Construct a regular expression for all strings of a’s that have at least 3 a’s. Is there more than one way to write this? </a:t>
            </a:r>
          </a:p>
        </p:txBody>
      </p:sp>
    </p:spTree>
    <p:extLst>
      <p:ext uri="{BB962C8B-B14F-4D97-AF65-F5344CB8AC3E}">
        <p14:creationId xmlns:p14="http://schemas.microsoft.com/office/powerpoint/2010/main" val="3722198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Construct a regular expression for integers (e.g., 0, 42, -137, etc.).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</a:rPr>
              <a:t>0|(-|</a:t>
            </a:r>
            <a:r>
              <a:rPr lang="el-GR" sz="3200" dirty="0">
                <a:solidFill>
                  <a:srgbClr val="FF0000"/>
                </a:solidFill>
              </a:rPr>
              <a:t>ϵ</a:t>
            </a:r>
            <a:r>
              <a:rPr lang="en-US" sz="3200" dirty="0">
                <a:solidFill>
                  <a:srgbClr val="FF0000"/>
                </a:solidFill>
              </a:rPr>
              <a:t>)(1-9)(0-9)*</a:t>
            </a:r>
          </a:p>
        </p:txBody>
      </p:sp>
    </p:spTree>
    <p:extLst>
      <p:ext uri="{BB962C8B-B14F-4D97-AF65-F5344CB8AC3E}">
        <p14:creationId xmlns:p14="http://schemas.microsoft.com/office/powerpoint/2010/main" val="18707153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Construct a regular expression for floating point numbers that don’t use scientific notation (e.g., 3.5, 0.2, -47.3).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>
                <a:solidFill>
                  <a:srgbClr val="FF0000"/>
                </a:solidFill>
              </a:rPr>
              <a:t>(-|</a:t>
            </a:r>
            <a:r>
              <a:rPr lang="el-GR" sz="3200" dirty="0">
                <a:solidFill>
                  <a:srgbClr val="FF0000"/>
                </a:solidFill>
              </a:rPr>
              <a:t>ϵ</a:t>
            </a:r>
            <a:r>
              <a:rPr lang="en-US" sz="3200" dirty="0">
                <a:solidFill>
                  <a:srgbClr val="FF0000"/>
                </a:solidFill>
              </a:rPr>
              <a:t>)0|(1-9)(0-9)*.(0-9)+ (-0.0 is allowed in this regex)</a:t>
            </a:r>
          </a:p>
          <a:p>
            <a:pPr marL="0" indent="0" algn="ctr">
              <a:buNone/>
            </a:pP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0756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Regex exercises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/>
              <a:t>Construct a regular expression for all strings of a’s that have at least 3 a’s. Is there more than one way to write this?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</a:rPr>
              <a:t>(a*)</a:t>
            </a:r>
            <a:r>
              <a:rPr lang="en-US" sz="3200" dirty="0" err="1">
                <a:solidFill>
                  <a:srgbClr val="FF0000"/>
                </a:solidFill>
              </a:rPr>
              <a:t>aaa</a:t>
            </a:r>
            <a:endParaRPr lang="en-US" sz="3200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</a:rPr>
              <a:t>(a+)aa</a:t>
            </a:r>
          </a:p>
        </p:txBody>
      </p:sp>
    </p:spTree>
    <p:extLst>
      <p:ext uri="{BB962C8B-B14F-4D97-AF65-F5344CB8AC3E}">
        <p14:creationId xmlns:p14="http://schemas.microsoft.com/office/powerpoint/2010/main" val="29519313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Finite-State Automaton</a:t>
            </a:r>
          </a:p>
        </p:txBody>
      </p:sp>
      <p:sp>
        <p:nvSpPr>
          <p:cNvPr id="6" name="Oval 5"/>
          <p:cNvSpPr/>
          <p:nvPr/>
        </p:nvSpPr>
        <p:spPr>
          <a:xfrm>
            <a:off x="1273124" y="369276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S0</a:t>
            </a:r>
          </a:p>
        </p:txBody>
      </p:sp>
      <p:sp>
        <p:nvSpPr>
          <p:cNvPr id="7" name="Oval 6"/>
          <p:cNvSpPr/>
          <p:nvPr/>
        </p:nvSpPr>
        <p:spPr>
          <a:xfrm>
            <a:off x="4084318" y="205857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S1</a:t>
            </a:r>
          </a:p>
        </p:txBody>
      </p:sp>
      <p:sp>
        <p:nvSpPr>
          <p:cNvPr id="8" name="Oval 7"/>
          <p:cNvSpPr/>
          <p:nvPr/>
        </p:nvSpPr>
        <p:spPr>
          <a:xfrm>
            <a:off x="4084318" y="526600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S2</a:t>
            </a:r>
          </a:p>
        </p:txBody>
      </p:sp>
      <p:sp>
        <p:nvSpPr>
          <p:cNvPr id="9" name="Oval 8"/>
          <p:cNvSpPr/>
          <p:nvPr/>
        </p:nvSpPr>
        <p:spPr>
          <a:xfrm>
            <a:off x="7165142" y="369276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S3</a:t>
            </a:r>
          </a:p>
        </p:txBody>
      </p:sp>
      <p:cxnSp>
        <p:nvCxnSpPr>
          <p:cNvPr id="11" name="Straight Arrow Connector 10"/>
          <p:cNvCxnSpPr>
            <a:stCxn id="6" idx="7"/>
            <a:endCxn id="7" idx="2"/>
          </p:cNvCxnSpPr>
          <p:nvPr/>
        </p:nvCxnSpPr>
        <p:spPr>
          <a:xfrm flipV="1">
            <a:off x="1887682" y="2418572"/>
            <a:ext cx="2196636" cy="13796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cxnSpLocks/>
            <a:stCxn id="7" idx="6"/>
            <a:endCxn id="9" idx="1"/>
          </p:cNvCxnSpPr>
          <p:nvPr/>
        </p:nvCxnSpPr>
        <p:spPr>
          <a:xfrm>
            <a:off x="4804318" y="2418572"/>
            <a:ext cx="2466266" cy="13796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  <a:stCxn id="6" idx="5"/>
            <a:endCxn id="8" idx="2"/>
          </p:cNvCxnSpPr>
          <p:nvPr/>
        </p:nvCxnSpPr>
        <p:spPr>
          <a:xfrm>
            <a:off x="1887682" y="4307327"/>
            <a:ext cx="2196636" cy="13186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cxnSpLocks/>
            <a:stCxn id="8" idx="6"/>
            <a:endCxn id="9" idx="3"/>
          </p:cNvCxnSpPr>
          <p:nvPr/>
        </p:nvCxnSpPr>
        <p:spPr>
          <a:xfrm flipV="1">
            <a:off x="4804318" y="4307327"/>
            <a:ext cx="2466266" cy="13186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row: Right 20"/>
          <p:cNvSpPr/>
          <p:nvPr/>
        </p:nvSpPr>
        <p:spPr>
          <a:xfrm>
            <a:off x="956603" y="3890990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236755" y="3764768"/>
            <a:ext cx="576773" cy="576000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2581422" y="277857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37451" y="277857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81422" y="484040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7451" y="484040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085193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Finite-State Automaton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Finite-State Automaton is a quadruple:</a:t>
            </a:r>
          </a:p>
          <a:p>
            <a:r>
              <a:rPr lang="en-US" dirty="0"/>
              <a:t>&lt;S, s, F, T&gt;</a:t>
            </a:r>
          </a:p>
          <a:p>
            <a:endParaRPr lang="en-US" dirty="0"/>
          </a:p>
          <a:p>
            <a:r>
              <a:rPr lang="en-US" dirty="0"/>
              <a:t>S is a set of states, e.g., {S0,S1,S2,S3}</a:t>
            </a:r>
          </a:p>
          <a:p>
            <a:r>
              <a:rPr lang="en-US" dirty="0"/>
              <a:t>s is the start state, e.g., S0</a:t>
            </a:r>
          </a:p>
          <a:p>
            <a:r>
              <a:rPr lang="en-US" dirty="0"/>
              <a:t>F is a set of final states, e.g., {S3}</a:t>
            </a:r>
          </a:p>
          <a:p>
            <a:r>
              <a:rPr lang="en-US" dirty="0"/>
              <a:t>T is a set of labeled transitions, of the form (state, input) =&gt; state</a:t>
            </a:r>
          </a:p>
        </p:txBody>
      </p:sp>
    </p:spTree>
    <p:extLst>
      <p:ext uri="{BB962C8B-B14F-4D97-AF65-F5344CB8AC3E}">
        <p14:creationId xmlns:p14="http://schemas.microsoft.com/office/powerpoint/2010/main" val="37197027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DFA &amp; NFA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DFA - </a:t>
            </a:r>
            <a:r>
              <a:rPr lang="en-US" dirty="0" err="1"/>
              <a:t>Determistic</a:t>
            </a:r>
            <a:r>
              <a:rPr lang="en-US" dirty="0"/>
              <a:t> Finite Automaton: At most one transition for a state and an input symbol. (Recognizers should be a DFA.)</a:t>
            </a:r>
          </a:p>
          <a:p>
            <a:r>
              <a:rPr lang="en-US" dirty="0"/>
              <a:t>NFA - Nondeterministic Finite Automaton: More than one transition possible for a state and an input symbol.</a:t>
            </a:r>
          </a:p>
        </p:txBody>
      </p:sp>
    </p:spTree>
    <p:extLst>
      <p:ext uri="{BB962C8B-B14F-4D97-AF65-F5344CB8AC3E}">
        <p14:creationId xmlns:p14="http://schemas.microsoft.com/office/powerpoint/2010/main" val="1165286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Constructing a DFA from a 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4529797"/>
            <a:ext cx="7886700" cy="1647166"/>
          </a:xfrm>
        </p:spPr>
        <p:txBody>
          <a:bodyPr/>
          <a:lstStyle/>
          <a:p>
            <a:r>
              <a:rPr lang="en-US" dirty="0"/>
              <a:t>Regular Expression (RE) →NFA with </a:t>
            </a:r>
            <a:r>
              <a:rPr lang="el-GR" dirty="0"/>
              <a:t>ϵ</a:t>
            </a:r>
            <a:r>
              <a:rPr lang="en-US" dirty="0"/>
              <a:t> moves</a:t>
            </a:r>
          </a:p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to NFA</a:t>
            </a:r>
          </a:p>
          <a:p>
            <a:r>
              <a:rPr lang="en-US" dirty="0"/>
              <a:t>NFA→DFA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1007" y="1690689"/>
            <a:ext cx="3797251" cy="256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512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(5 rules)</a:t>
            </a:r>
          </a:p>
        </p:txBody>
      </p:sp>
      <p:cxnSp>
        <p:nvCxnSpPr>
          <p:cNvPr id="8" name="Straight Arrow Connector 7"/>
          <p:cNvCxnSpPr>
            <a:cxnSpLocks/>
            <a:stCxn id="18" idx="6"/>
            <a:endCxn id="20" idx="2"/>
          </p:cNvCxnSpPr>
          <p:nvPr/>
        </p:nvCxnSpPr>
        <p:spPr>
          <a:xfrm>
            <a:off x="3751585" y="2410688"/>
            <a:ext cx="1641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96916" y="2092895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18" name="Oval 17"/>
          <p:cNvSpPr/>
          <p:nvPr/>
        </p:nvSpPr>
        <p:spPr>
          <a:xfrm>
            <a:off x="3031585" y="205068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/>
          <p:cNvSpPr/>
          <p:nvPr/>
        </p:nvSpPr>
        <p:spPr>
          <a:xfrm>
            <a:off x="2715064" y="2248910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392613" y="2050688"/>
            <a:ext cx="720000" cy="720000"/>
            <a:chOff x="5751340" y="2091227"/>
            <a:chExt cx="720000" cy="720000"/>
          </a:xfrm>
        </p:grpSpPr>
        <p:sp>
          <p:nvSpPr>
            <p:cNvPr id="20" name="Oval 19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285117" y="17742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cxnSp>
        <p:nvCxnSpPr>
          <p:cNvPr id="26" name="Straight Arrow Connector 25"/>
          <p:cNvCxnSpPr>
            <a:cxnSpLocks/>
            <a:stCxn id="28" idx="6"/>
            <a:endCxn id="31" idx="2"/>
          </p:cNvCxnSpPr>
          <p:nvPr/>
        </p:nvCxnSpPr>
        <p:spPr>
          <a:xfrm>
            <a:off x="3749441" y="3765503"/>
            <a:ext cx="1641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94772" y="3447710"/>
            <a:ext cx="383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/>
              <a:t>ϵ</a:t>
            </a:r>
            <a:endParaRPr lang="en-US" sz="3600" dirty="0"/>
          </a:p>
        </p:txBody>
      </p:sp>
      <p:sp>
        <p:nvSpPr>
          <p:cNvPr id="28" name="Oval 27"/>
          <p:cNvSpPr/>
          <p:nvPr/>
        </p:nvSpPr>
        <p:spPr>
          <a:xfrm>
            <a:off x="3029441" y="3405503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Arrow: Right 28"/>
          <p:cNvSpPr/>
          <p:nvPr/>
        </p:nvSpPr>
        <p:spPr>
          <a:xfrm>
            <a:off x="2712920" y="3603725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5390469" y="3405503"/>
            <a:ext cx="720000" cy="720000"/>
            <a:chOff x="5751340" y="2091227"/>
            <a:chExt cx="720000" cy="720000"/>
          </a:xfrm>
        </p:grpSpPr>
        <p:sp>
          <p:nvSpPr>
            <p:cNvPr id="31" name="Oval 30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4282973" y="312902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cxnSp>
        <p:nvCxnSpPr>
          <p:cNvPr id="34" name="Straight Arrow Connector 33"/>
          <p:cNvCxnSpPr>
            <a:cxnSpLocks/>
            <a:stCxn id="36" idx="6"/>
            <a:endCxn id="45" idx="2"/>
          </p:cNvCxnSpPr>
          <p:nvPr/>
        </p:nvCxnSpPr>
        <p:spPr>
          <a:xfrm>
            <a:off x="3751585" y="5242824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35138" y="4906921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AB</a:t>
            </a:r>
          </a:p>
        </p:txBody>
      </p:sp>
      <p:sp>
        <p:nvSpPr>
          <p:cNvPr id="36" name="Oval 35"/>
          <p:cNvSpPr/>
          <p:nvPr/>
        </p:nvSpPr>
        <p:spPr>
          <a:xfrm>
            <a:off x="3031585" y="488282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Arrow: Right 36"/>
          <p:cNvSpPr/>
          <p:nvPr/>
        </p:nvSpPr>
        <p:spPr>
          <a:xfrm>
            <a:off x="2715064" y="5081046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3858567" y="479337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404292" y="4887752"/>
            <a:ext cx="720000" cy="720000"/>
            <a:chOff x="5751340" y="2091227"/>
            <a:chExt cx="720000" cy="720000"/>
          </a:xfrm>
        </p:grpSpPr>
        <p:sp>
          <p:nvSpPr>
            <p:cNvPr id="43" name="Oval 42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Oval 44"/>
          <p:cNvSpPr/>
          <p:nvPr/>
        </p:nvSpPr>
        <p:spPr>
          <a:xfrm>
            <a:off x="4366895" y="488282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Oval 48"/>
          <p:cNvSpPr/>
          <p:nvPr/>
        </p:nvSpPr>
        <p:spPr>
          <a:xfrm>
            <a:off x="6077143" y="488282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2" name="Straight Arrow Connector 51"/>
          <p:cNvCxnSpPr>
            <a:cxnSpLocks/>
            <a:stCxn id="45" idx="6"/>
            <a:endCxn id="49" idx="2"/>
          </p:cNvCxnSpPr>
          <p:nvPr/>
        </p:nvCxnSpPr>
        <p:spPr>
          <a:xfrm>
            <a:off x="5086895" y="5242824"/>
            <a:ext cx="99024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>
            <a:cxnSpLocks/>
            <a:stCxn id="49" idx="6"/>
            <a:endCxn id="43" idx="2"/>
          </p:cNvCxnSpPr>
          <p:nvPr/>
        </p:nvCxnSpPr>
        <p:spPr>
          <a:xfrm>
            <a:off x="6797143" y="5242824"/>
            <a:ext cx="607149" cy="49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909909" y="4793370"/>
            <a:ext cx="3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30191" y="461938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1" name="Rectangle: Rounded Corners 60"/>
          <p:cNvSpPr/>
          <p:nvPr/>
        </p:nvSpPr>
        <p:spPr>
          <a:xfrm>
            <a:off x="2991929" y="4793370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: Rounded Corners 61"/>
          <p:cNvSpPr/>
          <p:nvPr/>
        </p:nvSpPr>
        <p:spPr>
          <a:xfrm>
            <a:off x="6004792" y="4801352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8525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(5 rules)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7871" y="2532328"/>
            <a:ext cx="91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A|B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4470" y="5193586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A*</a:t>
            </a:r>
          </a:p>
        </p:txBody>
      </p:sp>
      <p:sp>
        <p:nvSpPr>
          <p:cNvPr id="37" name="Arrow: Right 36"/>
          <p:cNvSpPr/>
          <p:nvPr/>
        </p:nvSpPr>
        <p:spPr>
          <a:xfrm>
            <a:off x="2741567" y="2714419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7376159" y="2509914"/>
            <a:ext cx="720000" cy="720000"/>
            <a:chOff x="5751340" y="2091227"/>
            <a:chExt cx="720000" cy="720000"/>
          </a:xfrm>
        </p:grpSpPr>
        <p:sp>
          <p:nvSpPr>
            <p:cNvPr id="43" name="Oval 42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6" name="Straight Arrow Connector 55"/>
          <p:cNvCxnSpPr>
            <a:cxnSpLocks/>
            <a:stCxn id="46" idx="6"/>
            <a:endCxn id="43" idx="1"/>
          </p:cNvCxnSpPr>
          <p:nvPr/>
        </p:nvCxnSpPr>
        <p:spPr>
          <a:xfrm>
            <a:off x="6549937" y="2164180"/>
            <a:ext cx="931664" cy="4511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  <a:stCxn id="39" idx="6"/>
            <a:endCxn id="46" idx="2"/>
          </p:cNvCxnSpPr>
          <p:nvPr/>
        </p:nvCxnSpPr>
        <p:spPr>
          <a:xfrm>
            <a:off x="5214627" y="2164180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494627" y="180418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5321609" y="1714726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6" name="Oval 45"/>
          <p:cNvSpPr/>
          <p:nvPr/>
        </p:nvSpPr>
        <p:spPr>
          <a:xfrm>
            <a:off x="5829937" y="180418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: Rounded Corners 46"/>
          <p:cNvSpPr/>
          <p:nvPr/>
        </p:nvSpPr>
        <p:spPr>
          <a:xfrm>
            <a:off x="4454971" y="1714726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>
            <a:cxnSpLocks/>
            <a:stCxn id="50" idx="6"/>
            <a:endCxn id="53" idx="2"/>
          </p:cNvCxnSpPr>
          <p:nvPr/>
        </p:nvCxnSpPr>
        <p:spPr>
          <a:xfrm>
            <a:off x="5214627" y="3599377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4494627" y="323937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5321609" y="3149923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53" name="Oval 52"/>
          <p:cNvSpPr/>
          <p:nvPr/>
        </p:nvSpPr>
        <p:spPr>
          <a:xfrm>
            <a:off x="5829937" y="323937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/>
          <p:cNvSpPr/>
          <p:nvPr/>
        </p:nvSpPr>
        <p:spPr>
          <a:xfrm>
            <a:off x="4454971" y="3149923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3058088" y="251619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>
            <a:cxnSpLocks/>
            <a:stCxn id="53" idx="6"/>
            <a:endCxn id="43" idx="3"/>
          </p:cNvCxnSpPr>
          <p:nvPr/>
        </p:nvCxnSpPr>
        <p:spPr>
          <a:xfrm flipV="1">
            <a:off x="6549937" y="3124472"/>
            <a:ext cx="931664" cy="4749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  <a:stCxn id="55" idx="7"/>
            <a:endCxn id="39" idx="2"/>
          </p:cNvCxnSpPr>
          <p:nvPr/>
        </p:nvCxnSpPr>
        <p:spPr>
          <a:xfrm flipV="1">
            <a:off x="3672646" y="2164180"/>
            <a:ext cx="821981" cy="4574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cxnSpLocks/>
            <a:stCxn id="55" idx="5"/>
            <a:endCxn id="50" idx="2"/>
          </p:cNvCxnSpPr>
          <p:nvPr/>
        </p:nvCxnSpPr>
        <p:spPr>
          <a:xfrm>
            <a:off x="3672646" y="3130755"/>
            <a:ext cx="821981" cy="4686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753169" y="1960831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3704101" y="3283648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6853032" y="1922223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6948760" y="330125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cxnSp>
        <p:nvCxnSpPr>
          <p:cNvPr id="68" name="Straight Arrow Connector 67"/>
          <p:cNvCxnSpPr>
            <a:cxnSpLocks/>
            <a:stCxn id="69" idx="6"/>
            <a:endCxn id="71" idx="2"/>
          </p:cNvCxnSpPr>
          <p:nvPr/>
        </p:nvCxnSpPr>
        <p:spPr>
          <a:xfrm>
            <a:off x="5242907" y="5524012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4522907" y="516401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5349889" y="5074558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71" name="Oval 70"/>
          <p:cNvSpPr/>
          <p:nvPr/>
        </p:nvSpPr>
        <p:spPr>
          <a:xfrm>
            <a:off x="5858217" y="516401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: Rounded Corners 71"/>
          <p:cNvSpPr/>
          <p:nvPr/>
        </p:nvSpPr>
        <p:spPr>
          <a:xfrm>
            <a:off x="4483251" y="5074558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Arrow: Right 72"/>
          <p:cNvSpPr/>
          <p:nvPr/>
        </p:nvSpPr>
        <p:spPr>
          <a:xfrm>
            <a:off x="2654095" y="5361009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2970616" y="516278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7460499" y="5156030"/>
            <a:ext cx="720000" cy="720000"/>
            <a:chOff x="5751340" y="2091227"/>
            <a:chExt cx="720000" cy="720000"/>
          </a:xfrm>
        </p:grpSpPr>
        <p:sp>
          <p:nvSpPr>
            <p:cNvPr id="76" name="Oval 75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8" name="Straight Arrow Connector 77"/>
          <p:cNvCxnSpPr>
            <a:cxnSpLocks/>
            <a:stCxn id="74" idx="6"/>
            <a:endCxn id="69" idx="2"/>
          </p:cNvCxnSpPr>
          <p:nvPr/>
        </p:nvCxnSpPr>
        <p:spPr>
          <a:xfrm>
            <a:off x="3690616" y="5522787"/>
            <a:ext cx="832291" cy="122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cxnSpLocks/>
            <a:stCxn id="71" idx="6"/>
            <a:endCxn id="76" idx="2"/>
          </p:cNvCxnSpPr>
          <p:nvPr/>
        </p:nvCxnSpPr>
        <p:spPr>
          <a:xfrm flipV="1">
            <a:off x="6578217" y="5516030"/>
            <a:ext cx="882282" cy="79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/>
          <p:cNvCxnSpPr>
            <a:cxnSpLocks/>
            <a:stCxn id="71" idx="0"/>
            <a:endCxn id="69" idx="0"/>
          </p:cNvCxnSpPr>
          <p:nvPr/>
        </p:nvCxnSpPr>
        <p:spPr>
          <a:xfrm rot="16200000" flipV="1">
            <a:off x="5550562" y="4496357"/>
            <a:ext cx="12700" cy="1335310"/>
          </a:xfrm>
          <a:prstGeom prst="bentConnector3">
            <a:avLst>
              <a:gd name="adj1" fmla="val 3184622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/>
          <p:cNvCxnSpPr>
            <a:cxnSpLocks/>
            <a:stCxn id="74" idx="4"/>
            <a:endCxn id="76" idx="4"/>
          </p:cNvCxnSpPr>
          <p:nvPr/>
        </p:nvCxnSpPr>
        <p:spPr>
          <a:xfrm rot="5400000" flipH="1" flipV="1">
            <a:off x="5572178" y="3634467"/>
            <a:ext cx="6757" cy="4489883"/>
          </a:xfrm>
          <a:prstGeom prst="bentConnector3">
            <a:avLst>
              <a:gd name="adj1" fmla="val -713066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5410809" y="4205236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88" name="TextBox 87"/>
          <p:cNvSpPr txBox="1"/>
          <p:nvPr/>
        </p:nvSpPr>
        <p:spPr>
          <a:xfrm>
            <a:off x="3891758" y="5054364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89" name="TextBox 88"/>
          <p:cNvSpPr txBox="1"/>
          <p:nvPr/>
        </p:nvSpPr>
        <p:spPr>
          <a:xfrm>
            <a:off x="6864534" y="5027178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90" name="TextBox 89"/>
          <p:cNvSpPr txBox="1"/>
          <p:nvPr/>
        </p:nvSpPr>
        <p:spPr>
          <a:xfrm>
            <a:off x="5354358" y="6338832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6711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(Examples)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7683" y="1932646"/>
            <a:ext cx="14430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(A|B)C</a:t>
            </a:r>
          </a:p>
        </p:txBody>
      </p:sp>
      <p:sp>
        <p:nvSpPr>
          <p:cNvPr id="37" name="Arrow: Right 36"/>
          <p:cNvSpPr/>
          <p:nvPr/>
        </p:nvSpPr>
        <p:spPr>
          <a:xfrm>
            <a:off x="518872" y="4163391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Arrow Connector 55"/>
          <p:cNvCxnSpPr>
            <a:cxnSpLocks/>
            <a:stCxn id="46" idx="6"/>
            <a:endCxn id="86" idx="1"/>
          </p:cNvCxnSpPr>
          <p:nvPr/>
        </p:nvCxnSpPr>
        <p:spPr>
          <a:xfrm>
            <a:off x="4327242" y="3613152"/>
            <a:ext cx="882051" cy="4612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>
            <a:cxnSpLocks/>
            <a:stCxn id="39" idx="6"/>
            <a:endCxn id="46" idx="2"/>
          </p:cNvCxnSpPr>
          <p:nvPr/>
        </p:nvCxnSpPr>
        <p:spPr>
          <a:xfrm>
            <a:off x="2991932" y="3613152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2271932" y="325315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/>
          <p:cNvSpPr txBox="1"/>
          <p:nvPr/>
        </p:nvSpPr>
        <p:spPr>
          <a:xfrm>
            <a:off x="3098914" y="3163698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6" name="Oval 45"/>
          <p:cNvSpPr/>
          <p:nvPr/>
        </p:nvSpPr>
        <p:spPr>
          <a:xfrm>
            <a:off x="3607242" y="325315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: Rounded Corners 46"/>
          <p:cNvSpPr/>
          <p:nvPr/>
        </p:nvSpPr>
        <p:spPr>
          <a:xfrm>
            <a:off x="2232276" y="3163698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>
            <a:cxnSpLocks/>
            <a:stCxn id="50" idx="6"/>
            <a:endCxn id="53" idx="2"/>
          </p:cNvCxnSpPr>
          <p:nvPr/>
        </p:nvCxnSpPr>
        <p:spPr>
          <a:xfrm>
            <a:off x="2991932" y="5048349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2271932" y="468834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3098914" y="459889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53" name="Oval 52"/>
          <p:cNvSpPr/>
          <p:nvPr/>
        </p:nvSpPr>
        <p:spPr>
          <a:xfrm>
            <a:off x="3607242" y="468834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: Rounded Corners 53"/>
          <p:cNvSpPr/>
          <p:nvPr/>
        </p:nvSpPr>
        <p:spPr>
          <a:xfrm>
            <a:off x="2232276" y="4598895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35393" y="3965169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>
            <a:cxnSpLocks/>
            <a:stCxn id="53" idx="6"/>
            <a:endCxn id="86" idx="3"/>
          </p:cNvCxnSpPr>
          <p:nvPr/>
        </p:nvCxnSpPr>
        <p:spPr>
          <a:xfrm flipV="1">
            <a:off x="4327242" y="4583470"/>
            <a:ext cx="882051" cy="46487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cxnSpLocks/>
            <a:stCxn id="55" idx="7"/>
            <a:endCxn id="39" idx="2"/>
          </p:cNvCxnSpPr>
          <p:nvPr/>
        </p:nvCxnSpPr>
        <p:spPr>
          <a:xfrm flipV="1">
            <a:off x="1449951" y="3613152"/>
            <a:ext cx="821981" cy="4574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>
            <a:cxnSpLocks/>
            <a:stCxn id="55" idx="5"/>
            <a:endCxn id="50" idx="2"/>
          </p:cNvCxnSpPr>
          <p:nvPr/>
        </p:nvCxnSpPr>
        <p:spPr>
          <a:xfrm>
            <a:off x="1449951" y="4579727"/>
            <a:ext cx="821981" cy="4686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1530474" y="3409803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1481406" y="473262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4630337" y="3371195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4726065" y="4750222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grpSp>
        <p:nvGrpSpPr>
          <p:cNvPr id="60" name="Group 59"/>
          <p:cNvGrpSpPr/>
          <p:nvPr/>
        </p:nvGrpSpPr>
        <p:grpSpPr>
          <a:xfrm>
            <a:off x="7910832" y="3978970"/>
            <a:ext cx="720000" cy="720000"/>
            <a:chOff x="5751340" y="2091227"/>
            <a:chExt cx="720000" cy="720000"/>
          </a:xfrm>
        </p:grpSpPr>
        <p:sp>
          <p:nvSpPr>
            <p:cNvPr id="61" name="Oval 60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Oval 79"/>
          <p:cNvSpPr/>
          <p:nvPr/>
        </p:nvSpPr>
        <p:spPr>
          <a:xfrm>
            <a:off x="6583683" y="397404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2" name="Straight Arrow Connector 81"/>
          <p:cNvCxnSpPr>
            <a:cxnSpLocks/>
            <a:stCxn id="80" idx="6"/>
            <a:endCxn id="61" idx="2"/>
          </p:cNvCxnSpPr>
          <p:nvPr/>
        </p:nvCxnSpPr>
        <p:spPr>
          <a:xfrm>
            <a:off x="7303683" y="4334042"/>
            <a:ext cx="607149" cy="49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7416449" y="3884588"/>
            <a:ext cx="3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5" name="Rectangle: Rounded Corners 84"/>
          <p:cNvSpPr/>
          <p:nvPr/>
        </p:nvSpPr>
        <p:spPr>
          <a:xfrm>
            <a:off x="6511332" y="3892570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5103851" y="396891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1" name="Straight Arrow Connector 90"/>
          <p:cNvCxnSpPr>
            <a:cxnSpLocks/>
            <a:stCxn id="86" idx="6"/>
            <a:endCxn id="80" idx="2"/>
          </p:cNvCxnSpPr>
          <p:nvPr/>
        </p:nvCxnSpPr>
        <p:spPr>
          <a:xfrm>
            <a:off x="5823851" y="4328912"/>
            <a:ext cx="759832" cy="513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5985902" y="3815809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946643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(Examples)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7683" y="1932646"/>
            <a:ext cx="116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A|BC</a:t>
            </a:r>
          </a:p>
        </p:txBody>
      </p:sp>
      <p:sp>
        <p:nvSpPr>
          <p:cNvPr id="34" name="Arrow: Right 33"/>
          <p:cNvSpPr/>
          <p:nvPr/>
        </p:nvSpPr>
        <p:spPr>
          <a:xfrm>
            <a:off x="350057" y="4423644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/>
          <p:cNvGrpSpPr/>
          <p:nvPr/>
        </p:nvGrpSpPr>
        <p:grpSpPr>
          <a:xfrm>
            <a:off x="7995136" y="4219139"/>
            <a:ext cx="720000" cy="720000"/>
            <a:chOff x="5751340" y="2091227"/>
            <a:chExt cx="720000" cy="720000"/>
          </a:xfrm>
        </p:grpSpPr>
        <p:sp>
          <p:nvSpPr>
            <p:cNvPr id="36" name="Oval 35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Arrow Connector 41"/>
          <p:cNvCxnSpPr>
            <a:cxnSpLocks/>
            <a:stCxn id="49" idx="6"/>
            <a:endCxn id="36" idx="1"/>
          </p:cNvCxnSpPr>
          <p:nvPr/>
        </p:nvCxnSpPr>
        <p:spPr>
          <a:xfrm>
            <a:off x="5755110" y="3873405"/>
            <a:ext cx="2345468" cy="4511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cxnSpLocks/>
            <a:stCxn id="44" idx="6"/>
            <a:endCxn id="49" idx="2"/>
          </p:cNvCxnSpPr>
          <p:nvPr/>
        </p:nvCxnSpPr>
        <p:spPr>
          <a:xfrm>
            <a:off x="4419800" y="3873405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3699800" y="35134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4526782" y="3423951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49" name="Oval 48"/>
          <p:cNvSpPr/>
          <p:nvPr/>
        </p:nvSpPr>
        <p:spPr>
          <a:xfrm>
            <a:off x="5035110" y="351340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Rectangle: Rounded Corners 51"/>
          <p:cNvSpPr/>
          <p:nvPr/>
        </p:nvSpPr>
        <p:spPr>
          <a:xfrm>
            <a:off x="3660144" y="3423951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>
            <a:cxnSpLocks/>
            <a:stCxn id="68" idx="6"/>
            <a:endCxn id="70" idx="2"/>
          </p:cNvCxnSpPr>
          <p:nvPr/>
        </p:nvCxnSpPr>
        <p:spPr>
          <a:xfrm>
            <a:off x="2844217" y="5308602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/>
          <p:cNvSpPr/>
          <p:nvPr/>
        </p:nvSpPr>
        <p:spPr>
          <a:xfrm>
            <a:off x="2124217" y="494860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2951199" y="4859148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70" name="Oval 69"/>
          <p:cNvSpPr/>
          <p:nvPr/>
        </p:nvSpPr>
        <p:spPr>
          <a:xfrm>
            <a:off x="3459527" y="494860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: Rounded Corners 70"/>
          <p:cNvSpPr/>
          <p:nvPr/>
        </p:nvSpPr>
        <p:spPr>
          <a:xfrm>
            <a:off x="2084561" y="4859148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666578" y="422542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3" name="Straight Arrow Connector 72"/>
          <p:cNvCxnSpPr>
            <a:cxnSpLocks/>
            <a:stCxn id="88" idx="6"/>
            <a:endCxn id="36" idx="3"/>
          </p:cNvCxnSpPr>
          <p:nvPr/>
        </p:nvCxnSpPr>
        <p:spPr>
          <a:xfrm flipV="1">
            <a:off x="7253432" y="4833697"/>
            <a:ext cx="847146" cy="4749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cxnSpLocks/>
            <a:stCxn id="72" idx="7"/>
            <a:endCxn id="44" idx="2"/>
          </p:cNvCxnSpPr>
          <p:nvPr/>
        </p:nvCxnSpPr>
        <p:spPr>
          <a:xfrm flipV="1">
            <a:off x="1281136" y="3873405"/>
            <a:ext cx="2418664" cy="4574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>
            <a:cxnSpLocks/>
            <a:stCxn id="72" idx="5"/>
            <a:endCxn id="68" idx="2"/>
          </p:cNvCxnSpPr>
          <p:nvPr/>
        </p:nvCxnSpPr>
        <p:spPr>
          <a:xfrm>
            <a:off x="1281136" y="4839980"/>
            <a:ext cx="843081" cy="46862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2195571" y="3632989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77" name="TextBox 76"/>
          <p:cNvSpPr txBox="1"/>
          <p:nvPr/>
        </p:nvSpPr>
        <p:spPr>
          <a:xfrm>
            <a:off x="1312591" y="4992873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78" name="TextBox 77"/>
          <p:cNvSpPr txBox="1"/>
          <p:nvPr/>
        </p:nvSpPr>
        <p:spPr>
          <a:xfrm>
            <a:off x="6888657" y="3615849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79" name="TextBox 78"/>
          <p:cNvSpPr txBox="1"/>
          <p:nvPr/>
        </p:nvSpPr>
        <p:spPr>
          <a:xfrm>
            <a:off x="7673355" y="5026937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cxnSp>
        <p:nvCxnSpPr>
          <p:cNvPr id="81" name="Straight Arrow Connector 80"/>
          <p:cNvCxnSpPr>
            <a:cxnSpLocks/>
            <a:stCxn id="83" idx="6"/>
            <a:endCxn id="88" idx="2"/>
          </p:cNvCxnSpPr>
          <p:nvPr/>
        </p:nvCxnSpPr>
        <p:spPr>
          <a:xfrm>
            <a:off x="5918122" y="5308602"/>
            <a:ext cx="61531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5198122" y="494860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6025104" y="4859148"/>
            <a:ext cx="3481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88" name="Oval 87"/>
          <p:cNvSpPr/>
          <p:nvPr/>
        </p:nvSpPr>
        <p:spPr>
          <a:xfrm>
            <a:off x="6533432" y="4948602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: Rounded Corners 88"/>
          <p:cNvSpPr/>
          <p:nvPr/>
        </p:nvSpPr>
        <p:spPr>
          <a:xfrm>
            <a:off x="5158466" y="4859148"/>
            <a:ext cx="2172833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Arrow Connector 89"/>
          <p:cNvCxnSpPr>
            <a:cxnSpLocks/>
            <a:stCxn id="70" idx="6"/>
            <a:endCxn id="83" idx="2"/>
          </p:cNvCxnSpPr>
          <p:nvPr/>
        </p:nvCxnSpPr>
        <p:spPr>
          <a:xfrm>
            <a:off x="4179527" y="5308602"/>
            <a:ext cx="101859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4494629" y="4747201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02893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en-US" dirty="0"/>
              <a:t>NFA with </a:t>
            </a:r>
            <a:r>
              <a:rPr lang="el-GR" dirty="0"/>
              <a:t>ϵ</a:t>
            </a:r>
            <a:r>
              <a:rPr lang="en-US" dirty="0"/>
              <a:t> moves (Examples)</a:t>
            </a:r>
          </a:p>
        </p:txBody>
      </p:sp>
      <p:sp>
        <p:nvSpPr>
          <p:cNvPr id="73" name="Arrow: Right 72"/>
          <p:cNvSpPr/>
          <p:nvPr/>
        </p:nvSpPr>
        <p:spPr>
          <a:xfrm>
            <a:off x="180486" y="4315716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497007" y="411749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8" name="Straight Arrow Connector 77"/>
          <p:cNvCxnSpPr>
            <a:cxnSpLocks/>
            <a:stCxn id="74" idx="6"/>
            <a:endCxn id="93" idx="2"/>
          </p:cNvCxnSpPr>
          <p:nvPr/>
        </p:nvCxnSpPr>
        <p:spPr>
          <a:xfrm flipV="1">
            <a:off x="1217007" y="4476655"/>
            <a:ext cx="348863" cy="83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nector: Elbow 80"/>
          <p:cNvCxnSpPr>
            <a:cxnSpLocks/>
            <a:stCxn id="154" idx="0"/>
            <a:endCxn id="93" idx="0"/>
          </p:cNvCxnSpPr>
          <p:nvPr/>
        </p:nvCxnSpPr>
        <p:spPr>
          <a:xfrm rot="16200000" flipV="1">
            <a:off x="4696526" y="1346000"/>
            <a:ext cx="8121" cy="5549432"/>
          </a:xfrm>
          <a:prstGeom prst="bentConnector3">
            <a:avLst>
              <a:gd name="adj1" fmla="val 1963124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Connector: Elbow 82"/>
          <p:cNvCxnSpPr>
            <a:cxnSpLocks/>
            <a:stCxn id="74" idx="4"/>
            <a:endCxn id="152" idx="4"/>
          </p:cNvCxnSpPr>
          <p:nvPr/>
        </p:nvCxnSpPr>
        <p:spPr>
          <a:xfrm rot="16200000" flipH="1">
            <a:off x="4740310" y="954190"/>
            <a:ext cx="7282" cy="7773889"/>
          </a:xfrm>
          <a:prstGeom prst="bentConnector3">
            <a:avLst>
              <a:gd name="adj1" fmla="val 19131695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5415327" y="2537719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88" name="TextBox 87"/>
          <p:cNvSpPr txBox="1"/>
          <p:nvPr/>
        </p:nvSpPr>
        <p:spPr>
          <a:xfrm>
            <a:off x="1225266" y="4009071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89" name="TextBox 88"/>
          <p:cNvSpPr txBox="1"/>
          <p:nvPr/>
        </p:nvSpPr>
        <p:spPr>
          <a:xfrm>
            <a:off x="5574185" y="3960090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90" name="TextBox 89"/>
          <p:cNvSpPr txBox="1"/>
          <p:nvPr/>
        </p:nvSpPr>
        <p:spPr>
          <a:xfrm>
            <a:off x="4621619" y="6221762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49" name="TextBox 48"/>
          <p:cNvSpPr txBox="1"/>
          <p:nvPr/>
        </p:nvSpPr>
        <p:spPr>
          <a:xfrm>
            <a:off x="3690616" y="1697447"/>
            <a:ext cx="19511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((A|B)C)*</a:t>
            </a:r>
          </a:p>
        </p:txBody>
      </p:sp>
      <p:cxnSp>
        <p:nvCxnSpPr>
          <p:cNvPr id="57" name="Straight Arrow Connector 56"/>
          <p:cNvCxnSpPr>
            <a:cxnSpLocks/>
            <a:stCxn id="80" idx="6"/>
            <a:endCxn id="108" idx="1"/>
          </p:cNvCxnSpPr>
          <p:nvPr/>
        </p:nvCxnSpPr>
        <p:spPr>
          <a:xfrm>
            <a:off x="4544951" y="3526601"/>
            <a:ext cx="395097" cy="6963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>
            <a:cxnSpLocks/>
            <a:stCxn id="61" idx="6"/>
            <a:endCxn id="80" idx="2"/>
          </p:cNvCxnSpPr>
          <p:nvPr/>
        </p:nvCxnSpPr>
        <p:spPr>
          <a:xfrm>
            <a:off x="3381093" y="3526601"/>
            <a:ext cx="44385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2661093" y="316660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3423779" y="3077147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0" name="Oval 79"/>
          <p:cNvSpPr/>
          <p:nvPr/>
        </p:nvSpPr>
        <p:spPr>
          <a:xfrm>
            <a:off x="3824951" y="316660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" name="Rectangle: Rounded Corners 81"/>
          <p:cNvSpPr/>
          <p:nvPr/>
        </p:nvSpPr>
        <p:spPr>
          <a:xfrm>
            <a:off x="2621438" y="3077147"/>
            <a:ext cx="1993426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4" name="Straight Arrow Connector 83"/>
          <p:cNvCxnSpPr>
            <a:cxnSpLocks/>
            <a:stCxn id="85" idx="6"/>
            <a:endCxn id="91" idx="2"/>
          </p:cNvCxnSpPr>
          <p:nvPr/>
        </p:nvCxnSpPr>
        <p:spPr>
          <a:xfrm>
            <a:off x="3362365" y="5446673"/>
            <a:ext cx="443713" cy="31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2642365" y="5086673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3383102" y="499111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91" name="Oval 90"/>
          <p:cNvSpPr/>
          <p:nvPr/>
        </p:nvSpPr>
        <p:spPr>
          <a:xfrm>
            <a:off x="3806078" y="508980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: Rounded Corners 91"/>
          <p:cNvSpPr/>
          <p:nvPr/>
        </p:nvSpPr>
        <p:spPr>
          <a:xfrm>
            <a:off x="2602710" y="4997219"/>
            <a:ext cx="2012154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1565870" y="4116655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4" name="Straight Arrow Connector 93"/>
          <p:cNvCxnSpPr>
            <a:cxnSpLocks/>
            <a:stCxn id="91" idx="6"/>
            <a:endCxn id="108" idx="3"/>
          </p:cNvCxnSpPr>
          <p:nvPr/>
        </p:nvCxnSpPr>
        <p:spPr>
          <a:xfrm flipV="1">
            <a:off x="4526078" y="4732052"/>
            <a:ext cx="413970" cy="71774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cxnSpLocks/>
            <a:stCxn id="93" idx="7"/>
            <a:endCxn id="61" idx="2"/>
          </p:cNvCxnSpPr>
          <p:nvPr/>
        </p:nvCxnSpPr>
        <p:spPr>
          <a:xfrm flipV="1">
            <a:off x="2180428" y="3526601"/>
            <a:ext cx="480665" cy="69549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/>
          <p:cNvCxnSpPr>
            <a:cxnSpLocks/>
            <a:stCxn id="93" idx="5"/>
            <a:endCxn id="85" idx="2"/>
          </p:cNvCxnSpPr>
          <p:nvPr/>
        </p:nvCxnSpPr>
        <p:spPr>
          <a:xfrm>
            <a:off x="2180428" y="4731213"/>
            <a:ext cx="461937" cy="7154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080305" y="3574048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98" name="TextBox 97"/>
          <p:cNvSpPr txBox="1"/>
          <p:nvPr/>
        </p:nvSpPr>
        <p:spPr>
          <a:xfrm>
            <a:off x="2047834" y="4884106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99" name="TextBox 98"/>
          <p:cNvSpPr txBox="1"/>
          <p:nvPr/>
        </p:nvSpPr>
        <p:spPr>
          <a:xfrm>
            <a:off x="4700928" y="3530439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100" name="TextBox 99"/>
          <p:cNvSpPr txBox="1"/>
          <p:nvPr/>
        </p:nvSpPr>
        <p:spPr>
          <a:xfrm>
            <a:off x="4700928" y="4976284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  <p:sp>
        <p:nvSpPr>
          <p:cNvPr id="104" name="Oval 103"/>
          <p:cNvSpPr/>
          <p:nvPr/>
        </p:nvSpPr>
        <p:spPr>
          <a:xfrm>
            <a:off x="5949672" y="412164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5" name="Straight Arrow Connector 104"/>
          <p:cNvCxnSpPr>
            <a:cxnSpLocks/>
            <a:stCxn id="104" idx="6"/>
            <a:endCxn id="154" idx="2"/>
          </p:cNvCxnSpPr>
          <p:nvPr/>
        </p:nvCxnSpPr>
        <p:spPr>
          <a:xfrm>
            <a:off x="6669672" y="4481648"/>
            <a:ext cx="445630" cy="312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6711187" y="4031118"/>
            <a:ext cx="3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107" name="Rectangle: Rounded Corners 106"/>
          <p:cNvSpPr/>
          <p:nvPr/>
        </p:nvSpPr>
        <p:spPr>
          <a:xfrm>
            <a:off x="5913042" y="4040176"/>
            <a:ext cx="1957980" cy="882944"/>
          </a:xfrm>
          <a:prstGeom prst="round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834606" y="411749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" name="Straight Arrow Connector 108"/>
          <p:cNvCxnSpPr>
            <a:cxnSpLocks/>
            <a:stCxn id="108" idx="6"/>
            <a:endCxn id="104" idx="2"/>
          </p:cNvCxnSpPr>
          <p:nvPr/>
        </p:nvCxnSpPr>
        <p:spPr>
          <a:xfrm>
            <a:off x="5554606" y="4477494"/>
            <a:ext cx="395066" cy="41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1" name="Group 150"/>
          <p:cNvGrpSpPr/>
          <p:nvPr/>
        </p:nvGrpSpPr>
        <p:grpSpPr>
          <a:xfrm>
            <a:off x="8270896" y="4124776"/>
            <a:ext cx="720000" cy="720000"/>
            <a:chOff x="5751340" y="2091227"/>
            <a:chExt cx="720000" cy="720000"/>
          </a:xfrm>
        </p:grpSpPr>
        <p:sp>
          <p:nvSpPr>
            <p:cNvPr id="152" name="Oval 151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3" name="Oval 152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4" name="Oval 153"/>
          <p:cNvSpPr/>
          <p:nvPr/>
        </p:nvSpPr>
        <p:spPr>
          <a:xfrm>
            <a:off x="7115302" y="4124776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6" name="Straight Arrow Connector 155"/>
          <p:cNvCxnSpPr>
            <a:cxnSpLocks/>
            <a:stCxn id="154" idx="6"/>
            <a:endCxn id="152" idx="2"/>
          </p:cNvCxnSpPr>
          <p:nvPr/>
        </p:nvCxnSpPr>
        <p:spPr>
          <a:xfrm>
            <a:off x="7835302" y="4484776"/>
            <a:ext cx="435594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TextBox 164"/>
          <p:cNvSpPr txBox="1"/>
          <p:nvPr/>
        </p:nvSpPr>
        <p:spPr>
          <a:xfrm>
            <a:off x="7944484" y="3983781"/>
            <a:ext cx="317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400" dirty="0"/>
              <a:t>ϵ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450347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DFA (Examples)</a:t>
            </a:r>
          </a:p>
        </p:txBody>
      </p:sp>
      <p:cxnSp>
        <p:nvCxnSpPr>
          <p:cNvPr id="8" name="Straight Arrow Connector 7"/>
          <p:cNvCxnSpPr>
            <a:cxnSpLocks/>
            <a:stCxn id="18" idx="6"/>
            <a:endCxn id="20" idx="2"/>
          </p:cNvCxnSpPr>
          <p:nvPr/>
        </p:nvCxnSpPr>
        <p:spPr>
          <a:xfrm>
            <a:off x="3751585" y="2410688"/>
            <a:ext cx="1641028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96916" y="2092895"/>
            <a:ext cx="4523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</a:t>
            </a:r>
          </a:p>
        </p:txBody>
      </p:sp>
      <p:sp>
        <p:nvSpPr>
          <p:cNvPr id="18" name="Oval 17"/>
          <p:cNvSpPr/>
          <p:nvPr/>
        </p:nvSpPr>
        <p:spPr>
          <a:xfrm>
            <a:off x="3031585" y="2050688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/>
          <p:cNvSpPr/>
          <p:nvPr/>
        </p:nvSpPr>
        <p:spPr>
          <a:xfrm>
            <a:off x="2715064" y="2248910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5392613" y="2050688"/>
            <a:ext cx="720000" cy="720000"/>
            <a:chOff x="5751340" y="2091227"/>
            <a:chExt cx="720000" cy="720000"/>
          </a:xfrm>
        </p:grpSpPr>
        <p:sp>
          <p:nvSpPr>
            <p:cNvPr id="20" name="Oval 19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4285117" y="17742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294772" y="3447710"/>
            <a:ext cx="383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600" dirty="0"/>
              <a:t>ϵ</a:t>
            </a:r>
            <a:endParaRPr lang="en-US" sz="3600" dirty="0"/>
          </a:p>
        </p:txBody>
      </p:sp>
      <p:sp>
        <p:nvSpPr>
          <p:cNvPr id="29" name="Arrow: Right 28"/>
          <p:cNvSpPr/>
          <p:nvPr/>
        </p:nvSpPr>
        <p:spPr>
          <a:xfrm>
            <a:off x="2712920" y="3603725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029441" y="3403807"/>
            <a:ext cx="720000" cy="720000"/>
            <a:chOff x="5751340" y="2091227"/>
            <a:chExt cx="720000" cy="720000"/>
          </a:xfrm>
        </p:grpSpPr>
        <p:sp>
          <p:nvSpPr>
            <p:cNvPr id="31" name="Oval 30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Oval 31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Arrow Connector 33"/>
          <p:cNvCxnSpPr>
            <a:cxnSpLocks/>
            <a:stCxn id="36" idx="6"/>
            <a:endCxn id="45" idx="2"/>
          </p:cNvCxnSpPr>
          <p:nvPr/>
        </p:nvCxnSpPr>
        <p:spPr>
          <a:xfrm>
            <a:off x="3751585" y="5242824"/>
            <a:ext cx="1396069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135138" y="4906921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AB</a:t>
            </a:r>
          </a:p>
        </p:txBody>
      </p:sp>
      <p:sp>
        <p:nvSpPr>
          <p:cNvPr id="36" name="Oval 35"/>
          <p:cNvSpPr/>
          <p:nvPr/>
        </p:nvSpPr>
        <p:spPr>
          <a:xfrm>
            <a:off x="3031585" y="488282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Arrow: Right 36"/>
          <p:cNvSpPr/>
          <p:nvPr/>
        </p:nvSpPr>
        <p:spPr>
          <a:xfrm>
            <a:off x="2715064" y="5081046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4212657" y="479337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411326" y="4882824"/>
            <a:ext cx="720000" cy="720000"/>
            <a:chOff x="5751340" y="2091227"/>
            <a:chExt cx="720000" cy="720000"/>
          </a:xfrm>
        </p:grpSpPr>
        <p:sp>
          <p:nvSpPr>
            <p:cNvPr id="43" name="Oval 42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Oval 44"/>
          <p:cNvSpPr/>
          <p:nvPr/>
        </p:nvSpPr>
        <p:spPr>
          <a:xfrm>
            <a:off x="5147654" y="4882824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Arrow Connector 55"/>
          <p:cNvCxnSpPr>
            <a:cxnSpLocks/>
            <a:stCxn id="45" idx="6"/>
            <a:endCxn id="43" idx="2"/>
          </p:cNvCxnSpPr>
          <p:nvPr/>
        </p:nvCxnSpPr>
        <p:spPr>
          <a:xfrm>
            <a:off x="5867654" y="5242824"/>
            <a:ext cx="1543672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6510026" y="4793370"/>
            <a:ext cx="3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2359363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DFA (Examples)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27871" y="2532328"/>
            <a:ext cx="9172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A|B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4470" y="4799690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A*</a:t>
            </a:r>
          </a:p>
        </p:txBody>
      </p:sp>
      <p:sp>
        <p:nvSpPr>
          <p:cNvPr id="37" name="Arrow: Right 36"/>
          <p:cNvSpPr/>
          <p:nvPr/>
        </p:nvSpPr>
        <p:spPr>
          <a:xfrm>
            <a:off x="2741567" y="2714419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5209667" y="2516197"/>
            <a:ext cx="720000" cy="720000"/>
            <a:chOff x="5751340" y="2091227"/>
            <a:chExt cx="720000" cy="720000"/>
          </a:xfrm>
        </p:grpSpPr>
        <p:sp>
          <p:nvSpPr>
            <p:cNvPr id="43" name="Oval 42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Oval 43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5" name="Oval 54"/>
          <p:cNvSpPr/>
          <p:nvPr/>
        </p:nvSpPr>
        <p:spPr>
          <a:xfrm>
            <a:off x="3058088" y="2516197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5" name="Group 74"/>
          <p:cNvGrpSpPr/>
          <p:nvPr/>
        </p:nvGrpSpPr>
        <p:grpSpPr>
          <a:xfrm>
            <a:off x="2580147" y="4726021"/>
            <a:ext cx="720000" cy="720000"/>
            <a:chOff x="5751340" y="2091227"/>
            <a:chExt cx="720000" cy="720000"/>
          </a:xfrm>
        </p:grpSpPr>
        <p:sp>
          <p:nvSpPr>
            <p:cNvPr id="76" name="Oval 75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Oval 76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3" name="Connector: Elbow 82"/>
          <p:cNvCxnSpPr>
            <a:cxnSpLocks/>
            <a:stCxn id="76" idx="4"/>
            <a:endCxn id="76" idx="6"/>
          </p:cNvCxnSpPr>
          <p:nvPr/>
        </p:nvCxnSpPr>
        <p:spPr>
          <a:xfrm rot="5400000" flipH="1" flipV="1">
            <a:off x="2940147" y="5086021"/>
            <a:ext cx="360000" cy="360000"/>
          </a:xfrm>
          <a:prstGeom prst="bentConnector4">
            <a:avLst>
              <a:gd name="adj1" fmla="val -63500"/>
              <a:gd name="adj2" fmla="val 1635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nector: Elbow 48"/>
          <p:cNvCxnSpPr>
            <a:cxnSpLocks/>
            <a:stCxn id="55" idx="4"/>
            <a:endCxn id="43" idx="4"/>
          </p:cNvCxnSpPr>
          <p:nvPr/>
        </p:nvCxnSpPr>
        <p:spPr>
          <a:xfrm rot="16200000" flipH="1">
            <a:off x="4493877" y="2160407"/>
            <a:ext cx="12700" cy="2151579"/>
          </a:xfrm>
          <a:prstGeom prst="bentConnector3">
            <a:avLst>
              <a:gd name="adj1" fmla="val 2298449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ctor: Elbow 51"/>
          <p:cNvCxnSpPr>
            <a:cxnSpLocks/>
            <a:stCxn id="55" idx="0"/>
            <a:endCxn id="43" idx="0"/>
          </p:cNvCxnSpPr>
          <p:nvPr/>
        </p:nvCxnSpPr>
        <p:spPr>
          <a:xfrm rot="5400000" flipH="1" flipV="1">
            <a:off x="4493877" y="1440408"/>
            <a:ext cx="12700" cy="2151579"/>
          </a:xfrm>
          <a:prstGeom prst="bentConnector3">
            <a:avLst>
              <a:gd name="adj1" fmla="val 2464614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285117" y="1774212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282786" y="3067385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058088" y="567553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82" name="Arrow: Right 81"/>
          <p:cNvSpPr/>
          <p:nvPr/>
        </p:nvSpPr>
        <p:spPr>
          <a:xfrm>
            <a:off x="2260078" y="4922932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/>
          <p:cNvSpPr txBox="1"/>
          <p:nvPr/>
        </p:nvSpPr>
        <p:spPr>
          <a:xfrm>
            <a:off x="4430655" y="4726021"/>
            <a:ext cx="7040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A+</a:t>
            </a:r>
          </a:p>
        </p:txBody>
      </p:sp>
      <p:grpSp>
        <p:nvGrpSpPr>
          <p:cNvPr id="85" name="Group 84"/>
          <p:cNvGrpSpPr/>
          <p:nvPr/>
        </p:nvGrpSpPr>
        <p:grpSpPr>
          <a:xfrm>
            <a:off x="7270539" y="4726021"/>
            <a:ext cx="720000" cy="720000"/>
            <a:chOff x="5751340" y="2091227"/>
            <a:chExt cx="720000" cy="720000"/>
          </a:xfrm>
        </p:grpSpPr>
        <p:sp>
          <p:nvSpPr>
            <p:cNvPr id="86" name="Oval 85"/>
            <p:cNvSpPr/>
            <p:nvPr/>
          </p:nvSpPr>
          <p:spPr>
            <a:xfrm>
              <a:off x="5751340" y="2091227"/>
              <a:ext cx="720000" cy="720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1" name="Oval 90"/>
            <p:cNvSpPr/>
            <p:nvPr/>
          </p:nvSpPr>
          <p:spPr>
            <a:xfrm>
              <a:off x="5822953" y="2163226"/>
              <a:ext cx="576773" cy="576000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2" name="Connector: Elbow 91"/>
          <p:cNvCxnSpPr>
            <a:cxnSpLocks/>
            <a:stCxn id="86" idx="4"/>
            <a:endCxn id="86" idx="6"/>
          </p:cNvCxnSpPr>
          <p:nvPr/>
        </p:nvCxnSpPr>
        <p:spPr>
          <a:xfrm rot="5400000" flipH="1" flipV="1">
            <a:off x="7630539" y="5086021"/>
            <a:ext cx="360000" cy="360000"/>
          </a:xfrm>
          <a:prstGeom prst="bentConnector4">
            <a:avLst>
              <a:gd name="adj1" fmla="val -63500"/>
              <a:gd name="adj2" fmla="val 163500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TextBox 92"/>
          <p:cNvSpPr txBox="1"/>
          <p:nvPr/>
        </p:nvSpPr>
        <p:spPr>
          <a:xfrm>
            <a:off x="7748480" y="5675534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cxnSp>
        <p:nvCxnSpPr>
          <p:cNvPr id="95" name="Straight Arrow Connector 94"/>
          <p:cNvCxnSpPr>
            <a:cxnSpLocks/>
            <a:stCxn id="96" idx="6"/>
            <a:endCxn id="86" idx="2"/>
          </p:cNvCxnSpPr>
          <p:nvPr/>
        </p:nvCxnSpPr>
        <p:spPr>
          <a:xfrm>
            <a:off x="6226223" y="5086021"/>
            <a:ext cx="1044316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Oval 95"/>
          <p:cNvSpPr/>
          <p:nvPr/>
        </p:nvSpPr>
        <p:spPr>
          <a:xfrm>
            <a:off x="5506223" y="4726021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7" name="Arrow: Right 96"/>
          <p:cNvSpPr/>
          <p:nvPr/>
        </p:nvSpPr>
        <p:spPr>
          <a:xfrm>
            <a:off x="5189702" y="4922931"/>
            <a:ext cx="316521" cy="32355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/>
          <p:cNvSpPr txBox="1"/>
          <p:nvPr/>
        </p:nvSpPr>
        <p:spPr>
          <a:xfrm>
            <a:off x="6550539" y="4661190"/>
            <a:ext cx="36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95516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1325</TotalTime>
  <Words>1058</Words>
  <Application>Microsoft Office PowerPoint</Application>
  <PresentationFormat>On-screen Show (4:3)</PresentationFormat>
  <Paragraphs>191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等线</vt:lpstr>
      <vt:lpstr>宋体</vt:lpstr>
      <vt:lpstr>Arial</vt:lpstr>
      <vt:lpstr>Calibri</vt:lpstr>
      <vt:lpstr>Calibri Light</vt:lpstr>
      <vt:lpstr>Office Theme</vt:lpstr>
      <vt:lpstr>CS314 – Section 5 Recitation 2</vt:lpstr>
      <vt:lpstr>Regular expressions </vt:lpstr>
      <vt:lpstr>Regular expressions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Regex exercises</vt:lpstr>
      <vt:lpstr>Finite-State Automaton</vt:lpstr>
      <vt:lpstr>Finite-State Automaton</vt:lpstr>
      <vt:lpstr>DFA &amp; NFA</vt:lpstr>
      <vt:lpstr>Constructing a DFA from a RE</vt:lpstr>
      <vt:lpstr>NFA with ϵ moves (5 rules)</vt:lpstr>
      <vt:lpstr>NFA with ϵ moves (5 rules)</vt:lpstr>
      <vt:lpstr>NFA with ϵ moves (Examples)</vt:lpstr>
      <vt:lpstr>NFA with ϵ moves (Examples)</vt:lpstr>
      <vt:lpstr>NFA with ϵ moves (Examples)</vt:lpstr>
      <vt:lpstr>DFA (Examples)</vt:lpstr>
      <vt:lpstr>DFA (Examples)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CS314 – Section 6 Recitation 1</dc:title>
  <dc:creator>Hai Pham</dc:creator>
  <cp:lastModifiedBy>Long Zhao</cp:lastModifiedBy>
  <cp:revision>286</cp:revision>
  <dcterms:created xsi:type="dcterms:W3CDTF">2017-01-19T20:39:32Z</dcterms:created>
  <dcterms:modified xsi:type="dcterms:W3CDTF">2017-02-06T05:37:10Z</dcterms:modified>
</cp:coreProperties>
</file>