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2"/>
  </p:notesMasterIdLst>
  <p:sldIdLst>
    <p:sldId id="433" r:id="rId2"/>
    <p:sldId id="1035" r:id="rId3"/>
    <p:sldId id="1058" r:id="rId4"/>
    <p:sldId id="1046" r:id="rId5"/>
    <p:sldId id="1036" r:id="rId6"/>
    <p:sldId id="1038" r:id="rId7"/>
    <p:sldId id="1040" r:id="rId8"/>
    <p:sldId id="1047" r:id="rId9"/>
    <p:sldId id="1048" r:id="rId10"/>
    <p:sldId id="1041" r:id="rId11"/>
    <p:sldId id="1050" r:id="rId12"/>
    <p:sldId id="1052" r:id="rId13"/>
    <p:sldId id="1055" r:id="rId14"/>
    <p:sldId id="1056" r:id="rId15"/>
    <p:sldId id="1042" r:id="rId16"/>
    <p:sldId id="1002" r:id="rId17"/>
    <p:sldId id="1004" r:id="rId18"/>
    <p:sldId id="1005" r:id="rId19"/>
    <p:sldId id="972" r:id="rId20"/>
    <p:sldId id="1057" r:id="rId21"/>
  </p:sldIdLst>
  <p:sldSz cx="10058400" cy="7772400"/>
  <p:notesSz cx="7099300" cy="10234613"/>
  <p:custDataLst>
    <p:tags r:id="rId23"/>
  </p:custDataLst>
  <p:defaultTextStyle>
    <a:defPPr>
      <a:defRPr lang="en-GB"/>
    </a:defPPr>
    <a:lvl1pPr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1pPr>
    <a:lvl2pPr marL="4572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2pPr>
    <a:lvl3pPr marL="9144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3pPr>
    <a:lvl4pPr marL="13716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4pPr>
    <a:lvl5pPr marL="1828800" algn="ctr" defTabSz="457200" rtl="0" fontAlgn="base">
      <a:lnSpc>
        <a:spcPct val="11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197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86600"/>
    <a:srgbClr val="00A800"/>
    <a:srgbClr val="FFC300"/>
    <a:srgbClr val="F1F8FF"/>
    <a:srgbClr val="D7DEE3"/>
    <a:srgbClr val="E8C3C8"/>
    <a:srgbClr val="9B9B00"/>
    <a:srgbClr val="00FF00"/>
    <a:srgbClr val="00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B6C0A-8599-E64C-A783-C59E5FFF78CB}" v="3" dt="2025-01-21T17:20:19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80137" autoAdjust="0"/>
  </p:normalViewPr>
  <p:slideViewPr>
    <p:cSldViewPr>
      <p:cViewPr varScale="1">
        <p:scale>
          <a:sx n="89" d="100"/>
          <a:sy n="89" d="100"/>
        </p:scale>
        <p:origin x="2576" y="1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28" y="-90"/>
      </p:cViewPr>
      <p:guideLst>
        <p:guide orient="horz" pos="2930"/>
        <p:guide pos="19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rong Xia" userId="13e9dfe0-4716-4d34-8abc-b1bfbb220140" providerId="ADAL" clId="{CC3B6C0A-8599-E64C-A783-C59E5FFF78CB}"/>
    <pc:docChg chg="undo custSel addSld delSld modSld">
      <pc:chgData name="Lirong Xia" userId="13e9dfe0-4716-4d34-8abc-b1bfbb220140" providerId="ADAL" clId="{CC3B6C0A-8599-E64C-A783-C59E5FFF78CB}" dt="2025-01-23T19:09:11.466" v="559" actId="2696"/>
      <pc:docMkLst>
        <pc:docMk/>
      </pc:docMkLst>
      <pc:sldChg chg="delSp modSp mod setBg">
        <pc:chgData name="Lirong Xia" userId="13e9dfe0-4716-4d34-8abc-b1bfbb220140" providerId="ADAL" clId="{CC3B6C0A-8599-E64C-A783-C59E5FFF78CB}" dt="2025-01-21T17:20:26.961" v="6" actId="1076"/>
        <pc:sldMkLst>
          <pc:docMk/>
          <pc:sldMk cId="0" sldId="433"/>
        </pc:sldMkLst>
        <pc:spChg chg="mod">
          <ac:chgData name="Lirong Xia" userId="13e9dfe0-4716-4d34-8abc-b1bfbb220140" providerId="ADAL" clId="{CC3B6C0A-8599-E64C-A783-C59E5FFF78CB}" dt="2025-01-21T17:20:26.961" v="6" actId="1076"/>
          <ac:spMkLst>
            <pc:docMk/>
            <pc:sldMk cId="0" sldId="433"/>
            <ac:spMk id="11" creationId="{00000000-0000-0000-0000-000000000000}"/>
          </ac:spMkLst>
        </pc:spChg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2541726725" sldId="972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4178592487" sldId="1002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2735878848" sldId="1004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2757004025" sldId="1005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995263538" sldId="1035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55597197" sldId="1036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971265892" sldId="1038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1060552850" sldId="1040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329856497" sldId="1041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1314189185" sldId="1042"/>
        </pc:sldMkLst>
      </pc:sldChg>
      <pc:sldChg chg="add del setBg">
        <pc:chgData name="Lirong Xia" userId="13e9dfe0-4716-4d34-8abc-b1bfbb220140" providerId="ADAL" clId="{CC3B6C0A-8599-E64C-A783-C59E5FFF78CB}" dt="2025-01-23T19:09:11.466" v="559" actId="2696"/>
        <pc:sldMkLst>
          <pc:docMk/>
          <pc:sldMk cId="1283679463" sldId="1045"/>
        </pc:sldMkLst>
      </pc:sldChg>
      <pc:sldChg chg="modSp mod setBg">
        <pc:chgData name="Lirong Xia" userId="13e9dfe0-4716-4d34-8abc-b1bfbb220140" providerId="ADAL" clId="{CC3B6C0A-8599-E64C-A783-C59E5FFF78CB}" dt="2025-01-21T17:35:12.123" v="552" actId="20577"/>
        <pc:sldMkLst>
          <pc:docMk/>
          <pc:sldMk cId="1132131419" sldId="1046"/>
        </pc:sldMkLst>
        <pc:spChg chg="mod">
          <ac:chgData name="Lirong Xia" userId="13e9dfe0-4716-4d34-8abc-b1bfbb220140" providerId="ADAL" clId="{CC3B6C0A-8599-E64C-A783-C59E5FFF78CB}" dt="2025-01-21T17:35:12.123" v="552" actId="20577"/>
          <ac:spMkLst>
            <pc:docMk/>
            <pc:sldMk cId="1132131419" sldId="1046"/>
            <ac:spMk id="2" creationId="{00000000-0000-0000-0000-000000000000}"/>
          </ac:spMkLst>
        </pc:spChg>
        <pc:spChg chg="mod">
          <ac:chgData name="Lirong Xia" userId="13e9dfe0-4716-4d34-8abc-b1bfbb220140" providerId="ADAL" clId="{CC3B6C0A-8599-E64C-A783-C59E5FFF78CB}" dt="2025-01-21T17:26:41.039" v="22" actId="20577"/>
          <ac:spMkLst>
            <pc:docMk/>
            <pc:sldMk cId="1132131419" sldId="1046"/>
            <ac:spMk id="4" creationId="{00000000-0000-0000-0000-000000000000}"/>
          </ac:spMkLst>
        </pc:spChg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101376127" sldId="1047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874034418" sldId="1048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1082045329" sldId="1050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531082618" sldId="1052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1473327870" sldId="1055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1735061180" sldId="1056"/>
        </pc:sldMkLst>
      </pc:sldChg>
      <pc:sldChg chg="setBg">
        <pc:chgData name="Lirong Xia" userId="13e9dfe0-4716-4d34-8abc-b1bfbb220140" providerId="ADAL" clId="{CC3B6C0A-8599-E64C-A783-C59E5FFF78CB}" dt="2025-01-21T17:20:19.932" v="5"/>
        <pc:sldMkLst>
          <pc:docMk/>
          <pc:sldMk cId="283706649" sldId="1057"/>
        </pc:sldMkLst>
      </pc:sldChg>
      <pc:sldChg chg="modSp mod setBg">
        <pc:chgData name="Lirong Xia" userId="13e9dfe0-4716-4d34-8abc-b1bfbb220140" providerId="ADAL" clId="{CC3B6C0A-8599-E64C-A783-C59E5FFF78CB}" dt="2025-01-21T18:34:44.189" v="558" actId="20577"/>
        <pc:sldMkLst>
          <pc:docMk/>
          <pc:sldMk cId="1816209045" sldId="1058"/>
        </pc:sldMkLst>
        <pc:spChg chg="mod">
          <ac:chgData name="Lirong Xia" userId="13e9dfe0-4716-4d34-8abc-b1bfbb220140" providerId="ADAL" clId="{CC3B6C0A-8599-E64C-A783-C59E5FFF78CB}" dt="2025-01-21T18:34:44.189" v="558" actId="20577"/>
          <ac:spMkLst>
            <pc:docMk/>
            <pc:sldMk cId="1816209045" sldId="1058"/>
            <ac:spMk id="2" creationId="{00000000-0000-0000-0000-000000000000}"/>
          </ac:spMkLst>
        </pc:spChg>
        <pc:spChg chg="mod">
          <ac:chgData name="Lirong Xia" userId="13e9dfe0-4716-4d34-8abc-b1bfbb220140" providerId="ADAL" clId="{CC3B6C0A-8599-E64C-A783-C59E5FFF78CB}" dt="2025-01-21T17:29:01.481" v="145" actId="1076"/>
          <ac:spMkLst>
            <pc:docMk/>
            <pc:sldMk cId="1816209045" sldId="105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7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8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9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0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1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3" name="Text Box 14"/>
          <p:cNvSpPr txBox="1">
            <a:spLocks noChangeArrowheads="1"/>
          </p:cNvSpPr>
          <p:nvPr/>
        </p:nvSpPr>
        <p:spPr bwMode="auto">
          <a:xfrm>
            <a:off x="1320800" y="776288"/>
            <a:ext cx="4454525" cy="3836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algn="ctr" defTabSz="457200" eaLnBrk="0" fontAlgn="base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61025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7905" name="Rectangle 1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016038" y="-10053638"/>
            <a:ext cx="28033663" cy="2166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28589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303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14450" y="-10053638"/>
            <a:ext cx="28028900" cy="21659851"/>
          </a:xfrm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83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B16E-6C6C-734B-9F0F-0FEB9DEA8F15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315C-0337-48EF-94C7-EAF4FFA8D0F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4677857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7253-C133-1040-B84C-4B82D3539DD6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2DE7-D3BC-472F-ABFD-FB8CF7B81B1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223325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311150"/>
            <a:ext cx="2259012" cy="661828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26225" cy="661828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54B8-F5DF-9F49-BC8F-0F78697B3E2F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9171-234C-43B4-83F8-F804E99124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077594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8300" indent="-368300">
              <a:buFont typeface="Wingdings" charset="2"/>
              <a:buChar char="Ø"/>
              <a:defRPr/>
            </a:lvl1pPr>
            <a:lvl2pPr marL="812800" indent="-317500">
              <a:buFont typeface="Arial" charset="0"/>
              <a:buChar char="•"/>
              <a:defRPr/>
            </a:lvl2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0044776-C3EB-D04A-902B-5C5A9818B6ED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37637" cy="1282700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4287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A8B2C-6581-2549-8DDB-3A937D193613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FD31-B4D3-4E54-AE0B-CCD334815DC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315641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1825" cy="511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463" y="1812925"/>
            <a:ext cx="4443412" cy="511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6552-3300-CD4E-A8A5-D1A8C20C136A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F9A9D-3429-42CC-B4EA-5E26274111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718568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B20D-C587-374D-9108-3B1D1A9C4BA7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C95B-2D62-4860-89C4-D8597B42D99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078900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FBC4C-AF5C-C443-BBC0-A82880F5B6ED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1FF5-912A-45FB-8686-8312285608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829619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4910-A568-7D4D-8D66-D16B262686C2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73D5-993C-42EE-A002-59616C5DCFF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938509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54F0-7C36-7346-8003-F6B9898DE599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1E8E8-7CDA-4034-893A-802DEA802F0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71578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C151-1E54-6947-B9E7-8FDD32864BFC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43DA1-AC7B-41FE-B6A1-873AE1CDF23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9988822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376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3763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zh-CN" dirty="0"/>
              <a:t>Click to edit the outline text format</a:t>
            </a:r>
          </a:p>
          <a:p>
            <a:pPr lvl="1"/>
            <a:r>
              <a:rPr lang="en-GB" altLang="zh-CN" dirty="0"/>
              <a:t>Second Outline Level</a:t>
            </a:r>
          </a:p>
          <a:p>
            <a:pPr lvl="2"/>
            <a:r>
              <a:rPr lang="en-GB" altLang="zh-CN" dirty="0"/>
              <a:t>Third Outline Level</a:t>
            </a:r>
          </a:p>
          <a:p>
            <a:pPr lvl="3"/>
            <a:r>
              <a:rPr lang="en-GB" altLang="zh-CN" dirty="0"/>
              <a:t>Fourth Outline Level</a:t>
            </a:r>
          </a:p>
          <a:p>
            <a:pPr lvl="4"/>
            <a:r>
              <a:rPr lang="en-GB" altLang="zh-CN" dirty="0"/>
              <a:t>Fifth Outline Level</a:t>
            </a:r>
          </a:p>
          <a:p>
            <a:pPr lvl="4"/>
            <a:r>
              <a:rPr lang="en-GB" altLang="zh-CN" dirty="0"/>
              <a:t>Sixth Outline Level</a:t>
            </a:r>
          </a:p>
          <a:p>
            <a:pPr lvl="4"/>
            <a:r>
              <a:rPr lang="en-GB" altLang="zh-CN" dirty="0"/>
              <a:t>Seventh Outline Level</a:t>
            </a:r>
          </a:p>
          <a:p>
            <a:pPr lvl="4"/>
            <a:r>
              <a:rPr lang="en-GB" altLang="zh-CN" dirty="0"/>
              <a:t>Eighth Outline Level</a:t>
            </a:r>
          </a:p>
          <a:p>
            <a:pPr lvl="4"/>
            <a:r>
              <a:rPr lang="en-GB" altLang="zh-CN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78663"/>
            <a:ext cx="23320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 typeface="Arial" charset="0"/>
              <a:buNone/>
              <a:defRPr sz="16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54AB2953-9E82-5E42-A35B-C69DDE2F0CA1}" type="datetime1">
              <a:rPr lang="en-US" altLang="zh-CN" smtClean="0"/>
              <a:t>1/23/25</a:t>
            </a:fld>
            <a:endParaRPr lang="en-GB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36938" y="7078663"/>
            <a:ext cx="31702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defRPr sz="1600"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08838" y="7078663"/>
            <a:ext cx="2332037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1880" tIns="50760" rIns="101880" bIns="507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+mn-lt"/>
                <a:cs typeface="Lucida Sans Unicode" pitchFamily="34" charset="0"/>
              </a:defRPr>
            </a:lvl1pPr>
          </a:lstStyle>
          <a:p>
            <a:pPr>
              <a:defRPr/>
            </a:pPr>
            <a:fld id="{4839DC74-D4EA-41C6-BEE9-B3C98FC1C8FC}" type="slidenum">
              <a:rPr lang="zh-CN" altLang="en-GB"/>
              <a:pPr>
                <a:defRPr/>
              </a:pPr>
              <a:t>‹#›</a:t>
            </a:fld>
            <a:endParaRPr lang="en-GB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charset="0"/>
          <a:ea typeface="Arial" charset="0"/>
          <a:cs typeface="Arial" charset="0"/>
        </a:defRPr>
      </a:lvl1pPr>
      <a:lvl2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2pPr>
      <a:lvl3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3pPr>
      <a:lvl4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4pPr>
      <a:lvl5pPr algn="ctr" defTabSz="457200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900">
          <a:solidFill>
            <a:srgbClr val="3333CC"/>
          </a:solidFill>
          <a:latin typeface="Arial" pitchFamily="34" charset="0"/>
          <a:ea typeface="宋体" pitchFamily="2" charset="-122"/>
        </a:defRPr>
      </a:lvl5pPr>
      <a:lvl6pPr marL="4572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6pPr>
      <a:lvl7pPr marL="9144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7pPr>
      <a:lvl8pPr marL="13716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8pPr>
      <a:lvl9pPr marL="1828800" algn="ctr" defTabSz="457200" rtl="0" fontAlgn="base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900">
          <a:solidFill>
            <a:srgbClr val="000000"/>
          </a:solidFill>
          <a:latin typeface="Arial" pitchFamily="34" charset="0"/>
          <a:ea typeface="宋体" pitchFamily="2" charset="-122"/>
        </a:defRPr>
      </a:lvl9pPr>
    </p:titleStyle>
    <p:bodyStyle>
      <a:lvl1pPr marL="368300" indent="-368300" algn="l" defTabSz="457200" rtl="0" eaLnBrk="0" fontAlgn="base" hangingPunct="0">
        <a:lnSpc>
          <a:spcPct val="124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812800" indent="-317500" algn="l" defTabSz="457200" rtl="0" eaLnBrk="0" fontAlgn="base" hangingPunct="0">
        <a:lnSpc>
          <a:spcPct val="124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100">
          <a:solidFill>
            <a:srgbClr val="000000"/>
          </a:solidFill>
          <a:latin typeface="+mn-lt"/>
          <a:ea typeface="+mn-ea"/>
        </a:defRPr>
      </a:lvl2pPr>
      <a:lvl3pPr marL="1258888" indent="-239713" algn="l" defTabSz="457200" rtl="0" eaLnBrk="0" fontAlgn="base" hangingPunct="0">
        <a:lnSpc>
          <a:spcPct val="124000"/>
        </a:lnSpc>
        <a:spcBef>
          <a:spcPts val="675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700">
          <a:solidFill>
            <a:srgbClr val="000000"/>
          </a:solidFill>
          <a:latin typeface="+mn-lt"/>
          <a:ea typeface="+mn-ea"/>
        </a:defRPr>
      </a:lvl3pPr>
      <a:lvl4pPr marL="1768475" indent="-247650" algn="l" defTabSz="457200" rtl="0" eaLnBrk="0" fontAlgn="base" hangingPunct="0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200">
          <a:solidFill>
            <a:srgbClr val="000000"/>
          </a:solidFill>
          <a:latin typeface="+mn-lt"/>
          <a:ea typeface="+mn-ea"/>
        </a:defRPr>
      </a:lvl4pPr>
      <a:lvl5pPr marL="2286000" indent="-247650" algn="l" defTabSz="457200" rtl="0" eaLnBrk="0" fontAlgn="base" hangingPunct="0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200">
          <a:solidFill>
            <a:srgbClr val="000000"/>
          </a:solidFill>
          <a:latin typeface="+mn-lt"/>
          <a:ea typeface="+mn-ea"/>
        </a:defRPr>
      </a:lvl5pPr>
      <a:lvl6pPr marL="27432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6pPr>
      <a:lvl7pPr marL="32004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7pPr>
      <a:lvl8pPr marL="36576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8pPr>
      <a:lvl9pPr marL="4114800" indent="-247650" algn="l" defTabSz="457200" rtl="0" fontAlgn="base">
        <a:lnSpc>
          <a:spcPct val="124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49476" y="4851086"/>
            <a:ext cx="18466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3784" y="5260336"/>
            <a:ext cx="282283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4000"/>
              </a:lnSpc>
              <a:spcBef>
                <a:spcPts val="900"/>
              </a:spcBef>
              <a:buFont typeface="Arial" charset="0"/>
              <a:buNone/>
            </a:pPr>
            <a:r>
              <a:rPr lang="en-US" altLang="zh-CN" sz="3200" dirty="0" err="1">
                <a:solidFill>
                  <a:schemeClr val="accent2"/>
                </a:solidFill>
                <a:latin typeface="Arial" charset="0"/>
              </a:rPr>
              <a:t>Lirong</a:t>
            </a:r>
            <a:r>
              <a:rPr lang="en-US" altLang="zh-CN" sz="3200" dirty="0">
                <a:solidFill>
                  <a:schemeClr val="accent2"/>
                </a:solidFill>
                <a:latin typeface="Arial" charset="0"/>
              </a:rPr>
              <a:t> Xia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1483364"/>
            <a:ext cx="1005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1880" tIns="50760" rIns="101880" bIns="5076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Comic Sans MS"/>
                <a:ea typeface="+mj-ea"/>
                <a:cs typeface="Comic Sans MS"/>
              </a:defRPr>
            </a:lvl1pPr>
            <a:lvl2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2pPr>
            <a:lvl3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3pPr>
            <a:lvl4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4pPr>
            <a:lvl5pPr algn="ctr" defTabSz="457200" rtl="0" eaLnBrk="0" fontAlgn="base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900">
                <a:solidFill>
                  <a:srgbClr val="3333CC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defTabSz="457200" rtl="0" fontAlgn="base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sz="5200" dirty="0">
                <a:latin typeface="Arial" charset="0"/>
                <a:ea typeface="Arial" charset="0"/>
                <a:cs typeface="Arial" charset="0"/>
              </a:rPr>
              <a:t>Economics and Computation</a:t>
            </a:r>
            <a:endParaRPr lang="en-US" sz="52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5EA315C-0337-48EF-94C7-EAF4FFA8D0F6}" type="slidenum">
              <a:rPr lang="zh-CN" altLang="en-GB" smtClean="0"/>
              <a:pPr>
                <a:defRPr/>
              </a:pPr>
              <a:t>0</a:t>
            </a:fld>
            <a:endParaRPr lang="en-GB" altLang="zh-CN"/>
          </a:p>
        </p:txBody>
      </p:sp>
    </p:spTree>
  </p:cSld>
  <p:clrMapOvr>
    <a:masterClrMapping/>
  </p:clrMapOvr>
  <p:transition advTm="4365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766" y="5257800"/>
            <a:ext cx="9037637" cy="23018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price auction</a:t>
            </a:r>
          </a:p>
          <a:p>
            <a:pPr lvl="1"/>
            <a:r>
              <a:rPr lang="en-US" dirty="0"/>
              <a:t>highest bid wins</a:t>
            </a:r>
          </a:p>
          <a:p>
            <a:pPr lvl="1"/>
            <a:r>
              <a:rPr lang="en-US" dirty="0"/>
              <a:t>charged the 2</a:t>
            </a:r>
            <a:r>
              <a:rPr lang="en-US" baseline="30000" dirty="0"/>
              <a:t>nd</a:t>
            </a:r>
            <a:r>
              <a:rPr lang="en-US" dirty="0"/>
              <a:t> highest price</a:t>
            </a:r>
          </a:p>
          <a:p>
            <a:pPr lvl="1"/>
            <a:r>
              <a:rPr lang="en-US" dirty="0"/>
              <a:t>more in the “auctions” and “mechanism design”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Auctions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r="42800" b="51500"/>
          <a:stretch/>
        </p:blipFill>
        <p:spPr>
          <a:xfrm>
            <a:off x="635000" y="2613819"/>
            <a:ext cx="3632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r="15152"/>
          <a:stretch/>
        </p:blipFill>
        <p:spPr>
          <a:xfrm>
            <a:off x="3962400" y="1521823"/>
            <a:ext cx="5829110" cy="38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4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ight Arrow 38"/>
          <p:cNvSpPr/>
          <p:nvPr/>
        </p:nvSpPr>
        <p:spPr>
          <a:xfrm rot="916939">
            <a:off x="1326646" y="5467717"/>
            <a:ext cx="6858000" cy="45720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20644435">
            <a:off x="1364289" y="5504133"/>
            <a:ext cx="6858000" cy="45720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student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>
          <a:xfrm>
            <a:off x="152400" y="1898213"/>
            <a:ext cx="990600" cy="1098264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6997"/>
            <a:ext cx="9037637" cy="1282700"/>
          </a:xfrm>
        </p:spPr>
        <p:txBody>
          <a:bodyPr/>
          <a:lstStyle/>
          <a:p>
            <a:r>
              <a:rPr lang="en-US" dirty="0"/>
              <a:t>Example: School choice</a:t>
            </a:r>
          </a:p>
        </p:txBody>
      </p:sp>
      <p:pic>
        <p:nvPicPr>
          <p:cNvPr id="6" name="Picture 5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892508" cy="1212413"/>
          </a:xfrm>
          <a:prstGeom prst="rect">
            <a:avLst/>
          </a:prstGeom>
          <a:noFill/>
        </p:spPr>
      </p:pic>
      <p:pic>
        <p:nvPicPr>
          <p:cNvPr id="7" name="Picture 6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74187"/>
            <a:ext cx="1005955" cy="1060013"/>
          </a:xfrm>
          <a:prstGeom prst="rect">
            <a:avLst/>
          </a:prstGeom>
          <a:noFill/>
        </p:spPr>
      </p:pic>
      <p:pic>
        <p:nvPicPr>
          <p:cNvPr id="9" name="Picture 8" descr="school-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93" y="1974413"/>
            <a:ext cx="1981200" cy="1051334"/>
          </a:xfrm>
          <a:prstGeom prst="rect">
            <a:avLst/>
          </a:prstGeom>
        </p:spPr>
      </p:pic>
      <p:pic>
        <p:nvPicPr>
          <p:cNvPr id="10" name="Picture 9" descr="school-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5" y="4038600"/>
            <a:ext cx="1981625" cy="1051560"/>
          </a:xfrm>
          <a:prstGeom prst="rect">
            <a:avLst/>
          </a:prstGeom>
        </p:spPr>
      </p:pic>
      <p:pic>
        <p:nvPicPr>
          <p:cNvPr id="11" name="Picture 10" descr="school-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15000"/>
            <a:ext cx="1981624" cy="1051560"/>
          </a:xfrm>
          <a:prstGeom prst="rect">
            <a:avLst/>
          </a:prstGeom>
        </p:spPr>
      </p:pic>
      <p:pic>
        <p:nvPicPr>
          <p:cNvPr id="12" name="Picture 11" descr="school-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601145"/>
            <a:ext cx="990601" cy="525668"/>
          </a:xfrm>
          <a:prstGeom prst="rect">
            <a:avLst/>
          </a:prstGeom>
        </p:spPr>
      </p:pic>
      <p:pic>
        <p:nvPicPr>
          <p:cNvPr id="13" name="Picture 12" descr="school-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86" y="1593413"/>
            <a:ext cx="990814" cy="525781"/>
          </a:xfrm>
          <a:prstGeom prst="rect">
            <a:avLst/>
          </a:prstGeom>
        </p:spPr>
      </p:pic>
      <p:pic>
        <p:nvPicPr>
          <p:cNvPr id="14" name="Picture 13" descr="school-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87" y="1593413"/>
            <a:ext cx="990813" cy="525781"/>
          </a:xfrm>
          <a:prstGeom prst="rect">
            <a:avLst/>
          </a:prstGeom>
        </p:spPr>
      </p:pic>
      <p:pic>
        <p:nvPicPr>
          <p:cNvPr id="16" name="Picture 15" descr="school-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78231"/>
            <a:ext cx="990601" cy="525668"/>
          </a:xfrm>
          <a:prstGeom prst="rect">
            <a:avLst/>
          </a:prstGeom>
        </p:spPr>
      </p:pic>
      <p:pic>
        <p:nvPicPr>
          <p:cNvPr id="17" name="Picture 16" descr="school-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05200"/>
            <a:ext cx="990814" cy="525781"/>
          </a:xfrm>
          <a:prstGeom prst="rect">
            <a:avLst/>
          </a:prstGeom>
        </p:spPr>
      </p:pic>
      <p:pic>
        <p:nvPicPr>
          <p:cNvPr id="18" name="Picture 17" descr="school-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87" y="3505200"/>
            <a:ext cx="990813" cy="525781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flipH="1">
            <a:off x="5334000" y="1306067"/>
            <a:ext cx="2971800" cy="973146"/>
          </a:xfrm>
          <a:prstGeom prst="wedgeEllipseCallout">
            <a:avLst>
              <a:gd name="adj1" fmla="val -44863"/>
              <a:gd name="adj2" fmla="val 6380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&gt;       &gt;   </a:t>
            </a:r>
          </a:p>
        </p:txBody>
      </p:sp>
      <p:pic>
        <p:nvPicPr>
          <p:cNvPr id="25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5638800" y="1441013"/>
            <a:ext cx="609600" cy="6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25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80712"/>
            <a:ext cx="549236" cy="746101"/>
          </a:xfrm>
          <a:prstGeom prst="rect">
            <a:avLst/>
          </a:prstGeom>
          <a:noFill/>
        </p:spPr>
      </p:pic>
      <p:pic>
        <p:nvPicPr>
          <p:cNvPr id="27" name="Picture 26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41013"/>
            <a:ext cx="619050" cy="652316"/>
          </a:xfrm>
          <a:prstGeom prst="rect">
            <a:avLst/>
          </a:prstGeom>
          <a:noFill/>
        </p:spPr>
      </p:pic>
      <p:sp>
        <p:nvSpPr>
          <p:cNvPr id="28" name="Oval Callout 27"/>
          <p:cNvSpPr/>
          <p:nvPr/>
        </p:nvSpPr>
        <p:spPr>
          <a:xfrm flipH="1">
            <a:off x="5334000" y="3352800"/>
            <a:ext cx="2971800" cy="973146"/>
          </a:xfrm>
          <a:prstGeom prst="wedgeEllipseCallout">
            <a:avLst>
              <a:gd name="adj1" fmla="val -44863"/>
              <a:gd name="adj2" fmla="val 6380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&gt;       &gt;   </a:t>
            </a:r>
          </a:p>
        </p:txBody>
      </p:sp>
      <p:pic>
        <p:nvPicPr>
          <p:cNvPr id="29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5638800" y="3487746"/>
            <a:ext cx="609600" cy="6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29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64" y="3429000"/>
            <a:ext cx="549236" cy="746101"/>
          </a:xfrm>
          <a:prstGeom prst="rect">
            <a:avLst/>
          </a:prstGeom>
          <a:noFill/>
        </p:spPr>
      </p:pic>
      <p:pic>
        <p:nvPicPr>
          <p:cNvPr id="31" name="Picture 30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50" y="3487746"/>
            <a:ext cx="619050" cy="652316"/>
          </a:xfrm>
          <a:prstGeom prst="rect">
            <a:avLst/>
          </a:prstGeom>
          <a:noFill/>
        </p:spPr>
      </p:pic>
      <p:sp>
        <p:nvSpPr>
          <p:cNvPr id="32" name="Oval Callout 31"/>
          <p:cNvSpPr/>
          <p:nvPr/>
        </p:nvSpPr>
        <p:spPr>
          <a:xfrm flipH="1">
            <a:off x="5334000" y="5046654"/>
            <a:ext cx="2971800" cy="973146"/>
          </a:xfrm>
          <a:prstGeom prst="wedgeEllipseCallout">
            <a:avLst>
              <a:gd name="adj1" fmla="val -44863"/>
              <a:gd name="adj2" fmla="val 63808"/>
            </a:avLst>
          </a:prstGeom>
          <a:solidFill>
            <a:srgbClr val="F1F8FF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&gt;       &gt;   </a:t>
            </a:r>
          </a:p>
        </p:txBody>
      </p:sp>
      <p:pic>
        <p:nvPicPr>
          <p:cNvPr id="33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6553200" y="5181600"/>
            <a:ext cx="609600" cy="6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33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121299"/>
            <a:ext cx="549236" cy="746101"/>
          </a:xfrm>
          <a:prstGeom prst="rect">
            <a:avLst/>
          </a:prstGeom>
          <a:noFill/>
        </p:spPr>
      </p:pic>
      <p:pic>
        <p:nvPicPr>
          <p:cNvPr id="35" name="Picture 34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81600"/>
            <a:ext cx="619050" cy="652316"/>
          </a:xfrm>
          <a:prstGeom prst="rect">
            <a:avLst/>
          </a:prstGeom>
          <a:noFill/>
        </p:spPr>
      </p:pic>
      <p:sp>
        <p:nvSpPr>
          <p:cNvPr id="38" name="Right Arrow 37"/>
          <p:cNvSpPr/>
          <p:nvPr/>
        </p:nvSpPr>
        <p:spPr>
          <a:xfrm>
            <a:off x="1219200" y="2507813"/>
            <a:ext cx="6858000" cy="45720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2835735"/>
            <a:ext cx="783388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Kyle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8998" y="4740735"/>
            <a:ext cx="817802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Stan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2091" y="6781800"/>
            <a:ext cx="714709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Eric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036320" y="1390364"/>
            <a:ext cx="4023360" cy="819436"/>
          </a:xfrm>
          <a:prstGeom prst="wedgeRoundRectCallout">
            <a:avLst>
              <a:gd name="adj1" fmla="val -48031"/>
              <a:gd name="adj2" fmla="val 8926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&gt;           &gt;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1082040" y="3276600"/>
            <a:ext cx="4023360" cy="819436"/>
          </a:xfrm>
          <a:prstGeom prst="wedgeRoundRectCallout">
            <a:avLst>
              <a:gd name="adj1" fmla="val -48031"/>
              <a:gd name="adj2" fmla="val 8926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&gt;           &gt;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1158240" y="5276564"/>
            <a:ext cx="4023360" cy="819436"/>
          </a:xfrm>
          <a:prstGeom prst="wedgeRoundRectCallout">
            <a:avLst>
              <a:gd name="adj1" fmla="val -48031"/>
              <a:gd name="adj2" fmla="val 89261"/>
              <a:gd name="adj3" fmla="val 16667"/>
            </a:avLst>
          </a:prstGeom>
          <a:solidFill>
            <a:srgbClr val="F1F8FF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&gt;           &gt;</a:t>
            </a:r>
          </a:p>
        </p:txBody>
      </p:sp>
      <p:pic>
        <p:nvPicPr>
          <p:cNvPr id="20" name="Picture 19" descr="school-r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473837"/>
            <a:ext cx="990601" cy="525668"/>
          </a:xfrm>
          <a:prstGeom prst="rect">
            <a:avLst/>
          </a:prstGeom>
        </p:spPr>
      </p:pic>
      <p:pic>
        <p:nvPicPr>
          <p:cNvPr id="21" name="Picture 20" descr="school-gree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86" y="5494019"/>
            <a:ext cx="990814" cy="525781"/>
          </a:xfrm>
          <a:prstGeom prst="rect">
            <a:avLst/>
          </a:prstGeom>
        </p:spPr>
      </p:pic>
      <p:pic>
        <p:nvPicPr>
          <p:cNvPr id="22" name="Picture 21" descr="school-blu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94019"/>
            <a:ext cx="990813" cy="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4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171"/>
          <p:cNvSpPr txBox="1"/>
          <p:nvPr/>
        </p:nvSpPr>
        <p:spPr>
          <a:xfrm>
            <a:off x="2348532" y="5559386"/>
            <a:ext cx="62620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&gt;          &gt;          &gt;          &gt;          &gt;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10058400" cy="1282700"/>
          </a:xfrm>
        </p:spPr>
        <p:txBody>
          <a:bodyPr/>
          <a:lstStyle/>
          <a:p>
            <a:r>
              <a:rPr lang="en-US" dirty="0"/>
              <a:t>Example: Resource allocation</a:t>
            </a:r>
          </a:p>
        </p:txBody>
      </p:sp>
      <p:pic>
        <p:nvPicPr>
          <p:cNvPr id="5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152400" y="2102136"/>
            <a:ext cx="990600" cy="109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7787"/>
            <a:ext cx="892508" cy="1212413"/>
          </a:xfrm>
          <a:prstGeom prst="rect">
            <a:avLst/>
          </a:prstGeom>
          <a:noFill/>
        </p:spPr>
      </p:pic>
      <p:pic>
        <p:nvPicPr>
          <p:cNvPr id="7" name="Picture 6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331387"/>
            <a:ext cx="1005955" cy="1060013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1219200" y="1390364"/>
            <a:ext cx="7543800" cy="971836"/>
          </a:xfrm>
          <a:prstGeom prst="wedgeRoundRectCallout">
            <a:avLst>
              <a:gd name="adj1" fmla="val -46892"/>
              <a:gd name="adj2" fmla="val 1054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0200" y="1423123"/>
            <a:ext cx="599360" cy="871008"/>
            <a:chOff x="2133600" y="1295400"/>
            <a:chExt cx="599360" cy="871008"/>
          </a:xfrm>
        </p:grpSpPr>
        <p:pic>
          <p:nvPicPr>
            <p:cNvPr id="13" name="Picture 12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400" y="1447800"/>
            <a:ext cx="599360" cy="871008"/>
            <a:chOff x="2133600" y="1295400"/>
            <a:chExt cx="599360" cy="871008"/>
          </a:xfrm>
        </p:grpSpPr>
        <p:pic>
          <p:nvPicPr>
            <p:cNvPr id="18" name="Picture 17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5040" y="1423123"/>
            <a:ext cx="599360" cy="871008"/>
            <a:chOff x="2133600" y="1295400"/>
            <a:chExt cx="599360" cy="871008"/>
          </a:xfrm>
        </p:grpSpPr>
        <p:pic>
          <p:nvPicPr>
            <p:cNvPr id="21" name="Picture 20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44240" y="1423123"/>
            <a:ext cx="599360" cy="871008"/>
            <a:chOff x="2133600" y="1295400"/>
            <a:chExt cx="599360" cy="871008"/>
          </a:xfrm>
        </p:grpSpPr>
        <p:pic>
          <p:nvPicPr>
            <p:cNvPr id="24" name="Picture 23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77390" y="1423123"/>
            <a:ext cx="599360" cy="871008"/>
            <a:chOff x="2133600" y="1295400"/>
            <a:chExt cx="599360" cy="871008"/>
          </a:xfrm>
        </p:grpSpPr>
        <p:pic>
          <p:nvPicPr>
            <p:cNvPr id="27" name="Picture 26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82640" y="1423123"/>
            <a:ext cx="599360" cy="871008"/>
            <a:chOff x="2133600" y="1295400"/>
            <a:chExt cx="599360" cy="871008"/>
          </a:xfrm>
        </p:grpSpPr>
        <p:pic>
          <p:nvPicPr>
            <p:cNvPr id="30" name="Picture 2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348532" y="1474958"/>
            <a:ext cx="62620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&gt;          &gt;          &gt;          &gt;          &gt;</a:t>
            </a:r>
          </a:p>
        </p:txBody>
      </p:sp>
      <p:sp>
        <p:nvSpPr>
          <p:cNvPr id="74" name="Rounded Rectangular Callout 73"/>
          <p:cNvSpPr/>
          <p:nvPr/>
        </p:nvSpPr>
        <p:spPr>
          <a:xfrm>
            <a:off x="1219200" y="3523964"/>
            <a:ext cx="7620000" cy="971836"/>
          </a:xfrm>
          <a:prstGeom prst="wedgeRoundRectCallout">
            <a:avLst>
              <a:gd name="adj1" fmla="val -46892"/>
              <a:gd name="adj2" fmla="val 1054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600200" y="3545115"/>
            <a:ext cx="599360" cy="871008"/>
            <a:chOff x="2133600" y="1295400"/>
            <a:chExt cx="599360" cy="871008"/>
          </a:xfrm>
        </p:grpSpPr>
        <p:pic>
          <p:nvPicPr>
            <p:cNvPr id="115" name="Picture 114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819400" y="3569792"/>
            <a:ext cx="599360" cy="871008"/>
            <a:chOff x="2133600" y="1295400"/>
            <a:chExt cx="599360" cy="871008"/>
          </a:xfrm>
        </p:grpSpPr>
        <p:pic>
          <p:nvPicPr>
            <p:cNvPr id="118" name="Picture 117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125040" y="3545115"/>
            <a:ext cx="599360" cy="871008"/>
            <a:chOff x="2133600" y="1295400"/>
            <a:chExt cx="599360" cy="871008"/>
          </a:xfrm>
        </p:grpSpPr>
        <p:pic>
          <p:nvPicPr>
            <p:cNvPr id="121" name="Picture 120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22" name="Rectangle 121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44240" y="3545115"/>
            <a:ext cx="599360" cy="871008"/>
            <a:chOff x="2133600" y="1295400"/>
            <a:chExt cx="599360" cy="871008"/>
          </a:xfrm>
        </p:grpSpPr>
        <p:pic>
          <p:nvPicPr>
            <p:cNvPr id="124" name="Picture 123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25" name="Rectangle 12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577390" y="3545115"/>
            <a:ext cx="599360" cy="871008"/>
            <a:chOff x="2133600" y="1295400"/>
            <a:chExt cx="599360" cy="871008"/>
          </a:xfrm>
        </p:grpSpPr>
        <p:pic>
          <p:nvPicPr>
            <p:cNvPr id="127" name="Picture 126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28" name="Rectangle 127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82640" y="3545115"/>
            <a:ext cx="599360" cy="871008"/>
            <a:chOff x="2133600" y="1295400"/>
            <a:chExt cx="599360" cy="871008"/>
          </a:xfrm>
        </p:grpSpPr>
        <p:pic>
          <p:nvPicPr>
            <p:cNvPr id="130" name="Picture 12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348532" y="3596950"/>
            <a:ext cx="62620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&gt;          &gt;          &gt;          &gt;          &gt;</a:t>
            </a:r>
          </a:p>
        </p:txBody>
      </p:sp>
      <p:sp>
        <p:nvSpPr>
          <p:cNvPr id="153" name="Rounded Rectangular Callout 152"/>
          <p:cNvSpPr/>
          <p:nvPr/>
        </p:nvSpPr>
        <p:spPr>
          <a:xfrm>
            <a:off x="1219200" y="5486400"/>
            <a:ext cx="7620000" cy="971836"/>
          </a:xfrm>
          <a:prstGeom prst="wedgeRoundRectCallout">
            <a:avLst>
              <a:gd name="adj1" fmla="val -46892"/>
              <a:gd name="adj2" fmla="val 10549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600200" y="5507551"/>
            <a:ext cx="599360" cy="871008"/>
            <a:chOff x="2133600" y="1295400"/>
            <a:chExt cx="599360" cy="871008"/>
          </a:xfrm>
        </p:grpSpPr>
        <p:pic>
          <p:nvPicPr>
            <p:cNvPr id="155" name="Picture 154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56" name="Rectangle 155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819400" y="5532228"/>
            <a:ext cx="599360" cy="871008"/>
            <a:chOff x="2133600" y="1295400"/>
            <a:chExt cx="599360" cy="871008"/>
          </a:xfrm>
        </p:grpSpPr>
        <p:pic>
          <p:nvPicPr>
            <p:cNvPr id="158" name="Picture 157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59" name="Rectangle 158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125040" y="5507551"/>
            <a:ext cx="599360" cy="871008"/>
            <a:chOff x="2133600" y="1295400"/>
            <a:chExt cx="599360" cy="871008"/>
          </a:xfrm>
        </p:grpSpPr>
        <p:pic>
          <p:nvPicPr>
            <p:cNvPr id="161" name="Picture 160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62" name="Rectangle 161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344240" y="5507551"/>
            <a:ext cx="599360" cy="871008"/>
            <a:chOff x="2133600" y="1295400"/>
            <a:chExt cx="599360" cy="871008"/>
          </a:xfrm>
        </p:grpSpPr>
        <p:pic>
          <p:nvPicPr>
            <p:cNvPr id="164" name="Picture 163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65" name="Rectangle 16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6577390" y="5507551"/>
            <a:ext cx="599360" cy="871008"/>
            <a:chOff x="2133600" y="1295400"/>
            <a:chExt cx="599360" cy="871008"/>
          </a:xfrm>
        </p:grpSpPr>
        <p:pic>
          <p:nvPicPr>
            <p:cNvPr id="167" name="Picture 166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68" name="Rectangle 167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782640" y="5507551"/>
            <a:ext cx="599360" cy="871008"/>
            <a:chOff x="2133600" y="1295400"/>
            <a:chExt cx="599360" cy="871008"/>
          </a:xfrm>
        </p:grpSpPr>
        <p:pic>
          <p:nvPicPr>
            <p:cNvPr id="170" name="Picture 16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71" name="Rectangle 17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0826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573963" y="73977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12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76200"/>
            <a:ext cx="9037637" cy="1282700"/>
          </a:xfrm>
        </p:spPr>
        <p:txBody>
          <a:bodyPr/>
          <a:lstStyle/>
          <a:p>
            <a:r>
              <a:rPr lang="en-US" dirty="0"/>
              <a:t>Sequential allocation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532" y="4263986"/>
            <a:ext cx="62620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&gt;          &gt;          &gt;          &gt;          &gt;</a:t>
            </a:r>
          </a:p>
        </p:txBody>
      </p:sp>
      <p:pic>
        <p:nvPicPr>
          <p:cNvPr id="6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914400" y="1295400"/>
            <a:ext cx="990600" cy="109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2" y="2667000"/>
            <a:ext cx="892508" cy="1212413"/>
          </a:xfrm>
          <a:prstGeom prst="rect">
            <a:avLst/>
          </a:prstGeom>
          <a:noFill/>
        </p:spPr>
      </p:pic>
      <p:pic>
        <p:nvPicPr>
          <p:cNvPr id="8" name="Picture 7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1005955" cy="1060013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2362200" y="1390364"/>
            <a:ext cx="7543800" cy="971836"/>
          </a:xfrm>
          <a:prstGeom prst="wedgeRoundRectCallout">
            <a:avLst>
              <a:gd name="adj1" fmla="val -57794"/>
              <a:gd name="adj2" fmla="val 966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3200" y="1423123"/>
            <a:ext cx="599360" cy="871008"/>
            <a:chOff x="2133600" y="1295400"/>
            <a:chExt cx="599360" cy="871008"/>
          </a:xfrm>
        </p:grpSpPr>
        <p:pic>
          <p:nvPicPr>
            <p:cNvPr id="11" name="Picture 10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62400" y="1447800"/>
            <a:ext cx="599360" cy="871008"/>
            <a:chOff x="2133600" y="1295400"/>
            <a:chExt cx="599360" cy="871008"/>
          </a:xfrm>
        </p:grpSpPr>
        <p:pic>
          <p:nvPicPr>
            <p:cNvPr id="14" name="Picture 13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68040" y="1423123"/>
            <a:ext cx="599360" cy="871008"/>
            <a:chOff x="2133600" y="1295400"/>
            <a:chExt cx="599360" cy="871008"/>
          </a:xfrm>
        </p:grpSpPr>
        <p:pic>
          <p:nvPicPr>
            <p:cNvPr id="17" name="Picture 16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87240" y="1423123"/>
            <a:ext cx="599360" cy="871008"/>
            <a:chOff x="2133600" y="1295400"/>
            <a:chExt cx="599360" cy="871008"/>
          </a:xfrm>
        </p:grpSpPr>
        <p:pic>
          <p:nvPicPr>
            <p:cNvPr id="20" name="Picture 1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20390" y="1423123"/>
            <a:ext cx="599360" cy="871008"/>
            <a:chOff x="2133600" y="1295400"/>
            <a:chExt cx="599360" cy="871008"/>
          </a:xfrm>
        </p:grpSpPr>
        <p:pic>
          <p:nvPicPr>
            <p:cNvPr id="23" name="Picture 22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25640" y="1423123"/>
            <a:ext cx="599360" cy="871008"/>
            <a:chOff x="2133600" y="1295400"/>
            <a:chExt cx="599360" cy="871008"/>
          </a:xfrm>
        </p:grpSpPr>
        <p:pic>
          <p:nvPicPr>
            <p:cNvPr id="26" name="Picture 25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91532" y="1474958"/>
            <a:ext cx="62620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&gt;          &gt;          &gt;          &gt;          &gt;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362200" y="2745696"/>
            <a:ext cx="7620000" cy="971836"/>
          </a:xfrm>
          <a:prstGeom prst="wedgeRoundRectCallout">
            <a:avLst>
              <a:gd name="adj1" fmla="val -57685"/>
              <a:gd name="adj2" fmla="val 1340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43200" y="2785611"/>
            <a:ext cx="599360" cy="871008"/>
            <a:chOff x="2133600" y="1295400"/>
            <a:chExt cx="599360" cy="871008"/>
          </a:xfrm>
        </p:grpSpPr>
        <p:pic>
          <p:nvPicPr>
            <p:cNvPr id="31" name="Picture 30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62400" y="2810288"/>
            <a:ext cx="599360" cy="871008"/>
            <a:chOff x="2133600" y="1295400"/>
            <a:chExt cx="599360" cy="871008"/>
          </a:xfrm>
        </p:grpSpPr>
        <p:pic>
          <p:nvPicPr>
            <p:cNvPr id="34" name="Picture 33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68040" y="2785611"/>
            <a:ext cx="599360" cy="871008"/>
            <a:chOff x="2133600" y="1295400"/>
            <a:chExt cx="599360" cy="871008"/>
          </a:xfrm>
        </p:grpSpPr>
        <p:pic>
          <p:nvPicPr>
            <p:cNvPr id="37" name="Picture 36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87240" y="2785611"/>
            <a:ext cx="599360" cy="871008"/>
            <a:chOff x="2133600" y="1295400"/>
            <a:chExt cx="599360" cy="871008"/>
          </a:xfrm>
        </p:grpSpPr>
        <p:pic>
          <p:nvPicPr>
            <p:cNvPr id="40" name="Picture 3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20390" y="2785611"/>
            <a:ext cx="599360" cy="871008"/>
            <a:chOff x="2133600" y="1295400"/>
            <a:chExt cx="599360" cy="871008"/>
          </a:xfrm>
        </p:grpSpPr>
        <p:pic>
          <p:nvPicPr>
            <p:cNvPr id="43" name="Picture 42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925640" y="2785611"/>
            <a:ext cx="599360" cy="871008"/>
            <a:chOff x="2133600" y="1295400"/>
            <a:chExt cx="599360" cy="871008"/>
          </a:xfrm>
        </p:grpSpPr>
        <p:pic>
          <p:nvPicPr>
            <p:cNvPr id="46" name="Picture 45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491532" y="2837446"/>
            <a:ext cx="626206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tx1"/>
                </a:solidFill>
                <a:latin typeface="Times"/>
                <a:cs typeface="Times"/>
              </a:rPr>
              <a:t>&gt;          &gt;          &gt;          &gt;          &gt;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2362200" y="4191000"/>
            <a:ext cx="7620000" cy="971836"/>
          </a:xfrm>
          <a:prstGeom prst="wedgeRoundRectCallout">
            <a:avLst>
              <a:gd name="adj1" fmla="val -56892"/>
              <a:gd name="adj2" fmla="val 10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43200" y="4212151"/>
            <a:ext cx="599360" cy="871008"/>
            <a:chOff x="2133600" y="1295400"/>
            <a:chExt cx="599360" cy="871008"/>
          </a:xfrm>
        </p:grpSpPr>
        <p:pic>
          <p:nvPicPr>
            <p:cNvPr id="51" name="Picture 50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62400" y="4236828"/>
            <a:ext cx="599360" cy="871008"/>
            <a:chOff x="2133600" y="1295400"/>
            <a:chExt cx="599360" cy="871008"/>
          </a:xfrm>
        </p:grpSpPr>
        <p:pic>
          <p:nvPicPr>
            <p:cNvPr id="54" name="Picture 53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68040" y="4212151"/>
            <a:ext cx="599360" cy="871008"/>
            <a:chOff x="2133600" y="1295400"/>
            <a:chExt cx="599360" cy="871008"/>
          </a:xfrm>
        </p:grpSpPr>
        <p:pic>
          <p:nvPicPr>
            <p:cNvPr id="57" name="Picture 56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87240" y="4212151"/>
            <a:ext cx="599360" cy="871008"/>
            <a:chOff x="2133600" y="1295400"/>
            <a:chExt cx="599360" cy="871008"/>
          </a:xfrm>
        </p:grpSpPr>
        <p:pic>
          <p:nvPicPr>
            <p:cNvPr id="60" name="Picture 5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20390" y="4212151"/>
            <a:ext cx="599360" cy="871008"/>
            <a:chOff x="2133600" y="1295400"/>
            <a:chExt cx="599360" cy="871008"/>
          </a:xfrm>
        </p:grpSpPr>
        <p:pic>
          <p:nvPicPr>
            <p:cNvPr id="63" name="Picture 62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925640" y="4212151"/>
            <a:ext cx="599360" cy="871008"/>
            <a:chOff x="2133600" y="1295400"/>
            <a:chExt cx="599360" cy="871008"/>
          </a:xfrm>
        </p:grpSpPr>
        <p:pic>
          <p:nvPicPr>
            <p:cNvPr id="66" name="Picture 65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99356" y="381000"/>
            <a:ext cx="525166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Times"/>
                <a:cs typeface="Times"/>
              </a:rPr>
              <a:t>O</a:t>
            </a:r>
            <a:endParaRPr lang="en-US" sz="2800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72414" y="990671"/>
            <a:ext cx="680186" cy="32106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=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1066800" y="2438400"/>
            <a:ext cx="680186" cy="32106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1066800" y="3946132"/>
            <a:ext cx="680186" cy="32106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152400" y="1616535"/>
            <a:ext cx="783388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Kyle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2798" y="3048067"/>
            <a:ext cx="817802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Stan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8600" y="4664535"/>
            <a:ext cx="714709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Eric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381000" y="5562600"/>
          <a:ext cx="94488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31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Step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Step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Step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Step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Step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Step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4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457199" y="6477000"/>
            <a:ext cx="715679" cy="7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1219200" y="6400800"/>
            <a:ext cx="599360" cy="871008"/>
            <a:chOff x="2133600" y="1295400"/>
            <a:chExt cx="599360" cy="871008"/>
          </a:xfrm>
        </p:grpSpPr>
        <p:pic>
          <p:nvPicPr>
            <p:cNvPr id="78" name="Picture 77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</a:p>
          </p:txBody>
        </p:sp>
      </p:grpSp>
      <p:pic>
        <p:nvPicPr>
          <p:cNvPr id="80" name="Picture 79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400800"/>
            <a:ext cx="663908" cy="901875"/>
          </a:xfrm>
          <a:prstGeom prst="rect">
            <a:avLst/>
          </a:prstGeom>
          <a:noFill/>
        </p:spPr>
      </p:pic>
      <p:pic>
        <p:nvPicPr>
          <p:cNvPr id="81" name="Picture 80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477000"/>
            <a:ext cx="748298" cy="788510"/>
          </a:xfrm>
          <a:prstGeom prst="rect">
            <a:avLst/>
          </a:prstGeom>
          <a:noFill/>
        </p:spPr>
      </p:pic>
      <p:grpSp>
        <p:nvGrpSpPr>
          <p:cNvPr id="82" name="Group 81"/>
          <p:cNvGrpSpPr/>
          <p:nvPr/>
        </p:nvGrpSpPr>
        <p:grpSpPr>
          <a:xfrm>
            <a:off x="2743200" y="6400800"/>
            <a:ext cx="599360" cy="871008"/>
            <a:chOff x="2133600" y="1295400"/>
            <a:chExt cx="599360" cy="871008"/>
          </a:xfrm>
        </p:grpSpPr>
        <p:pic>
          <p:nvPicPr>
            <p:cNvPr id="83" name="Picture 82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84" name="Rectangle 83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6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3400" y="6367992"/>
            <a:ext cx="599360" cy="871008"/>
            <a:chOff x="2133600" y="1295400"/>
            <a:chExt cx="599360" cy="871008"/>
          </a:xfrm>
        </p:grpSpPr>
        <p:pic>
          <p:nvPicPr>
            <p:cNvPr id="86" name="Picture 85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</p:grpSp>
      <p:pic>
        <p:nvPicPr>
          <p:cNvPr id="88" name="Picture 87" descr="studen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477000"/>
            <a:ext cx="748298" cy="788510"/>
          </a:xfrm>
          <a:prstGeom prst="rect">
            <a:avLst/>
          </a:prstGeom>
          <a:noFill/>
        </p:spPr>
      </p:pic>
      <p:grpSp>
        <p:nvGrpSpPr>
          <p:cNvPr id="89" name="Group 88"/>
          <p:cNvGrpSpPr/>
          <p:nvPr/>
        </p:nvGrpSpPr>
        <p:grpSpPr>
          <a:xfrm>
            <a:off x="6030040" y="6367992"/>
            <a:ext cx="599360" cy="871008"/>
            <a:chOff x="2133600" y="1295400"/>
            <a:chExt cx="599360" cy="871008"/>
          </a:xfrm>
        </p:grpSpPr>
        <p:pic>
          <p:nvPicPr>
            <p:cNvPr id="90" name="Picture 89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91" name="Rectangle 90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4</a:t>
              </a:r>
            </a:p>
          </p:txBody>
        </p:sp>
      </p:grpSp>
      <p:pic>
        <p:nvPicPr>
          <p:cNvPr id="92" name="Content Placeholder 4" descr="studen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t="2741" r="-1558" b="5725"/>
          <a:stretch/>
        </p:blipFill>
        <p:spPr bwMode="auto">
          <a:xfrm>
            <a:off x="8352121" y="6477000"/>
            <a:ext cx="715679" cy="7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" name="Picture 92" descr="stude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00800"/>
            <a:ext cx="663908" cy="901875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7467600" y="6367992"/>
            <a:ext cx="599360" cy="871008"/>
            <a:chOff x="2133600" y="1295400"/>
            <a:chExt cx="599360" cy="871008"/>
          </a:xfrm>
        </p:grpSpPr>
        <p:pic>
          <p:nvPicPr>
            <p:cNvPr id="95" name="Picture 94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9067800" y="6367992"/>
            <a:ext cx="599360" cy="871008"/>
            <a:chOff x="2133600" y="1295400"/>
            <a:chExt cx="599360" cy="871008"/>
          </a:xfrm>
        </p:grpSpPr>
        <p:pic>
          <p:nvPicPr>
            <p:cNvPr id="98" name="Picture 97" descr="pap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71600"/>
              <a:ext cx="599360" cy="762000"/>
            </a:xfrm>
            <a:prstGeom prst="rect">
              <a:avLst/>
            </a:prstGeom>
          </p:spPr>
        </p:pic>
        <p:sp>
          <p:nvSpPr>
            <p:cNvPr id="99" name="Rectangle 98"/>
            <p:cNvSpPr/>
            <p:nvPr/>
          </p:nvSpPr>
          <p:spPr>
            <a:xfrm>
              <a:off x="2200206" y="1295400"/>
              <a:ext cx="466794" cy="8710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400" b="1" cap="none" spc="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3278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524000"/>
            <a:ext cx="9037637" cy="5638799"/>
          </a:xfrm>
        </p:spPr>
        <p:txBody>
          <a:bodyPr>
            <a:normAutofit/>
          </a:bodyPr>
          <a:lstStyle/>
          <a:p>
            <a:r>
              <a:rPr lang="en-US" dirty="0"/>
              <a:t>Sounds good</a:t>
            </a:r>
          </a:p>
          <a:p>
            <a:pPr lvl="1"/>
            <a:r>
              <a:rPr lang="en-US" dirty="0"/>
              <a:t>Efficient: if we have different preferences, then we will all (almost) get what we want</a:t>
            </a:r>
          </a:p>
          <a:p>
            <a:pPr lvl="1"/>
            <a:r>
              <a:rPr lang="en-US" dirty="0"/>
              <a:t>Fair: (</a:t>
            </a:r>
            <a:r>
              <a:rPr lang="en-US" dirty="0">
                <a:latin typeface="Times"/>
                <a:cs typeface="Times"/>
              </a:rPr>
              <a:t>1</a:t>
            </a:r>
            <a:r>
              <a:rPr lang="en-US" baseline="30000" dirty="0"/>
              <a:t>st</a:t>
            </a:r>
            <a:r>
              <a:rPr lang="en-US" dirty="0"/>
              <a:t> pick, last pick), (</a:t>
            </a:r>
            <a:r>
              <a:rPr lang="en-US" dirty="0">
                <a:latin typeface="Times"/>
                <a:cs typeface="Times"/>
              </a:rPr>
              <a:t>2</a:t>
            </a:r>
            <a:r>
              <a:rPr lang="en-US" baseline="30000" dirty="0"/>
              <a:t>nd</a:t>
            </a:r>
            <a:r>
              <a:rPr lang="en-US" dirty="0"/>
              <a:t> pick, </a:t>
            </a:r>
            <a:r>
              <a:rPr lang="en-US" dirty="0">
                <a:latin typeface="Times"/>
                <a:cs typeface="Times"/>
              </a:rPr>
              <a:t>2</a:t>
            </a:r>
            <a:r>
              <a:rPr lang="en-US" baseline="30000" dirty="0"/>
              <a:t>nd</a:t>
            </a:r>
            <a:r>
              <a:rPr lang="en-US" dirty="0"/>
              <a:t> to last pick)…</a:t>
            </a:r>
          </a:p>
          <a:p>
            <a:r>
              <a:rPr lang="en-US" dirty="0"/>
              <a:t>How can we formalize these ideas?</a:t>
            </a:r>
          </a:p>
          <a:p>
            <a:pPr lvl="1"/>
            <a:r>
              <a:rPr lang="en-US" dirty="0"/>
              <a:t>more in “matching and resource allocation”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mechanism?</a:t>
            </a:r>
          </a:p>
        </p:txBody>
      </p:sp>
    </p:spTree>
    <p:extLst>
      <p:ext uri="{BB962C8B-B14F-4D97-AF65-F5344CB8AC3E}">
        <p14:creationId xmlns:p14="http://schemas.microsoft.com/office/powerpoint/2010/main" val="17350611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9037638" cy="1282700"/>
          </a:xfrm>
        </p:spPr>
        <p:txBody>
          <a:bodyPr/>
          <a:lstStyle/>
          <a:p>
            <a:pPr eaLnBrk="1" hangingPunct="1"/>
            <a:r>
              <a:rPr lang="en-US" altLang="zh-CN" sz="4400" dirty="0">
                <a:solidFill>
                  <a:schemeClr val="accent2"/>
                </a:solidFill>
              </a:rPr>
              <a:t>Example 3: Political elections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2225675" y="20574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   &gt;</a:t>
            </a:r>
            <a:r>
              <a:rPr lang="en-US" altLang="zh-CN" dirty="0"/>
              <a:t>   </a:t>
            </a:r>
          </a:p>
        </p:txBody>
      </p: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6721475" y="2971800"/>
            <a:ext cx="1400175" cy="134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7026275" y="4495800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 flipV="1">
            <a:off x="6873875" y="4648200"/>
            <a:ext cx="1219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AutoShape 14"/>
          <p:cNvSpPr>
            <a:spLocks noChangeArrowheads="1"/>
          </p:cNvSpPr>
          <p:nvPr/>
        </p:nvSpPr>
        <p:spPr bwMode="auto">
          <a:xfrm>
            <a:off x="2301875" y="38862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  &gt;</a:t>
            </a:r>
            <a:r>
              <a:rPr lang="en-US" altLang="zh-CN"/>
              <a:t>   </a:t>
            </a:r>
          </a:p>
        </p:txBody>
      </p:sp>
      <p:sp>
        <p:nvSpPr>
          <p:cNvPr id="4105" name="AutoShape 18"/>
          <p:cNvSpPr>
            <a:spLocks noChangeArrowheads="1"/>
          </p:cNvSpPr>
          <p:nvPr/>
        </p:nvSpPr>
        <p:spPr bwMode="auto">
          <a:xfrm>
            <a:off x="2301875" y="55626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  &gt;</a:t>
            </a:r>
            <a:r>
              <a:rPr lang="en-US" altLang="zh-CN"/>
              <a:t>  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52EF9-9C9E-48E4-A5B8-18E2200990D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1295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Carol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8765" y="4359735"/>
            <a:ext cx="82356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Bob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9" name="Picture 55" descr="mccaincartoon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590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6" descr="mccaincartoon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97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7" descr="mccaincartoon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388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2" descr="obama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5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3" descr="obama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259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4" descr="obama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82800"/>
            <a:ext cx="540572" cy="10033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49700"/>
            <a:ext cx="540572" cy="10033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626100"/>
            <a:ext cx="540572" cy="10033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783145" y="2514600"/>
            <a:ext cx="96294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Alice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733800"/>
            <a:ext cx="1066800" cy="1581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189185"/>
      </p:ext>
    </p:extLst>
  </p:cSld>
  <p:clrMapOvr>
    <a:masterClrMapping/>
  </p:clrMapOvr>
  <p:transition advTm="85964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12925"/>
            <a:ext cx="9037637" cy="512127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altLang="zh-CN" dirty="0"/>
              <a:t>Input: profile of rankings over alternatives</a:t>
            </a:r>
          </a:p>
          <a:p>
            <a:pPr>
              <a:lnSpc>
                <a:spcPct val="114000"/>
              </a:lnSpc>
            </a:pPr>
            <a:r>
              <a:rPr lang="en-US" altLang="zh-CN" dirty="0"/>
              <a:t>Output: a single winner</a:t>
            </a:r>
          </a:p>
          <a:p>
            <a:pPr lvl="1">
              <a:lnSpc>
                <a:spcPct val="114000"/>
              </a:lnSpc>
            </a:pPr>
            <a:r>
              <a:rPr lang="en-US" altLang="zh-CN" sz="3200" dirty="0"/>
              <a:t>For each vote </a:t>
            </a:r>
            <a:r>
              <a:rPr lang="en-US" altLang="zh-CN" sz="3200" i="1" dirty="0">
                <a:latin typeface="Times New Roman" pitchFamily="18" charset="0"/>
              </a:rPr>
              <a:t>R</a:t>
            </a:r>
            <a:r>
              <a:rPr lang="en-US" altLang="zh-CN" sz="3200" dirty="0"/>
              <a:t>, the alternative ranked in the </a:t>
            </a:r>
            <a:r>
              <a:rPr lang="en-US" altLang="zh-CN" sz="3200" i="1" dirty="0" err="1">
                <a:latin typeface="Times New Roman" pitchFamily="18" charset="0"/>
              </a:rPr>
              <a:t>i</a:t>
            </a:r>
            <a:r>
              <a:rPr lang="en-US" altLang="zh-CN" sz="3200" dirty="0" err="1"/>
              <a:t>-th</a:t>
            </a:r>
            <a:r>
              <a:rPr lang="en-US" altLang="zh-CN" sz="3200" dirty="0"/>
              <a:t> position gets </a:t>
            </a:r>
            <a:r>
              <a:rPr lang="en-US" altLang="zh-CN" sz="3200" i="1" dirty="0">
                <a:latin typeface="Times"/>
                <a:cs typeface="Times"/>
              </a:rPr>
              <a:t>m</a:t>
            </a:r>
            <a:r>
              <a:rPr lang="en-US" altLang="zh-CN" sz="3200" dirty="0"/>
              <a:t>-</a:t>
            </a:r>
            <a:r>
              <a:rPr lang="en-US" altLang="zh-CN" sz="3200" i="1" dirty="0" err="1">
                <a:latin typeface="Times"/>
                <a:cs typeface="Times"/>
              </a:rPr>
              <a:t>i</a:t>
            </a:r>
            <a:r>
              <a:rPr lang="en-US" altLang="zh-CN" sz="3200" dirty="0"/>
              <a:t> points</a:t>
            </a:r>
          </a:p>
          <a:p>
            <a:pPr lvl="1">
              <a:lnSpc>
                <a:spcPct val="114000"/>
              </a:lnSpc>
            </a:pPr>
            <a:r>
              <a:rPr lang="en-US" altLang="zh-CN" sz="3200" dirty="0"/>
              <a:t>The alternative with most total points is the winner</a:t>
            </a:r>
            <a:endParaRPr lang="en-US" altLang="zh-CN" sz="2800" dirty="0"/>
          </a:p>
          <a:p>
            <a:pPr lvl="2">
              <a:lnSpc>
                <a:spcPct val="114000"/>
              </a:lnSpc>
            </a:pPr>
            <a:r>
              <a:rPr lang="en-US" dirty="0"/>
              <a:t>Use some tie-breaking mechanism whenever there is a tie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33400" y="311150"/>
            <a:ext cx="9037637" cy="12827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Borda</a:t>
            </a:r>
            <a:r>
              <a:rPr lang="en-US" dirty="0"/>
              <a:t> voting rule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15" y="451904"/>
            <a:ext cx="1114882" cy="1300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8524" y="1703017"/>
            <a:ext cx="1371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+mj-lt"/>
              </a:rPr>
              <a:t>BORDA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1193592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1600" y="1687324"/>
            <a:ext cx="78829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  <a:latin typeface="Arial"/>
                <a:cs typeface="Arial"/>
              </a:rPr>
              <a:t>LULL</a:t>
            </a:r>
          </a:p>
        </p:txBody>
      </p:sp>
    </p:spTree>
    <p:extLst>
      <p:ext uri="{BB962C8B-B14F-4D97-AF65-F5344CB8AC3E}">
        <p14:creationId xmlns:p14="http://schemas.microsoft.com/office/powerpoint/2010/main" val="41785924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-55563"/>
            <a:ext cx="9037637" cy="1282700"/>
          </a:xfrm>
        </p:spPr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Borda</a:t>
            </a:r>
            <a:endParaRPr 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73275" y="13716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&gt;           &gt;</a:t>
            </a:r>
            <a:r>
              <a:rPr lang="en-US" altLang="zh-CN" dirty="0"/>
              <a:t>   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569075" y="2286000"/>
            <a:ext cx="1400175" cy="1343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873875" y="3810000"/>
            <a:ext cx="1143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6721475" y="3962400"/>
            <a:ext cx="1219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149475" y="32004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  &gt;</a:t>
            </a:r>
            <a:r>
              <a:rPr lang="en-US" altLang="zh-CN"/>
              <a:t>   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2149475" y="4876800"/>
            <a:ext cx="4724400" cy="1295400"/>
          </a:xfrm>
          <a:prstGeom prst="wedgeEllipseCallout">
            <a:avLst>
              <a:gd name="adj1" fmla="val -58065"/>
              <a:gd name="adj2" fmla="val 12866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3200" b="1">
                <a:solidFill>
                  <a:schemeClr val="tx1"/>
                </a:solidFill>
              </a:rPr>
              <a:t>&gt;           &gt;</a:t>
            </a:r>
            <a:r>
              <a:rPr lang="en-US" altLang="zh-CN"/>
              <a:t>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410200"/>
            <a:ext cx="129540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Carol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365" y="3673935"/>
            <a:ext cx="82356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Bob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Picture 55" descr="mccaincartoon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732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6" descr="mccaincartoon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639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 descr="mccaincartoon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30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2" descr="obama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7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3" descr="obama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401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4" descr="obama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97000"/>
            <a:ext cx="540572" cy="1003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63900"/>
            <a:ext cx="540572" cy="1003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40300"/>
            <a:ext cx="540572" cy="10033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0745" y="1828800"/>
            <a:ext cx="96294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Alice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7083" y="2362200"/>
            <a:ext cx="1279717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rial"/>
                <a:cs typeface="Arial"/>
              </a:rPr>
              <a:t>Borda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7" name="Picture 62" descr="obama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629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763821" y="7039155"/>
            <a:ext cx="1579579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2+2+0=4</a:t>
            </a:r>
          </a:p>
        </p:txBody>
      </p:sp>
      <p:pic>
        <p:nvPicPr>
          <p:cNvPr id="29" name="Picture 55" descr="mccaincartoon副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21" y="65532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477000"/>
            <a:ext cx="540572" cy="10033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78421" y="7026735"/>
            <a:ext cx="1579579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1+1+1=3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16821" y="7010400"/>
            <a:ext cx="1579579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0+0+2=2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00" y="6879747"/>
            <a:ext cx="2100480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Total scores</a:t>
            </a:r>
          </a:p>
        </p:txBody>
      </p:sp>
      <p:pic>
        <p:nvPicPr>
          <p:cNvPr id="34" name="Picture 62" descr="obama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71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50163" y="7204075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358788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356" y="2362200"/>
            <a:ext cx="9941401" cy="4343400"/>
          </a:xfrm>
        </p:spPr>
        <p:txBody>
          <a:bodyPr>
            <a:normAutofit/>
          </a:bodyPr>
          <a:lstStyle/>
          <a:p>
            <a:r>
              <a:rPr lang="en-US" dirty="0"/>
              <a:t>Many other voting rules beyond </a:t>
            </a:r>
            <a:r>
              <a:rPr lang="en-US" dirty="0" err="1"/>
              <a:t>Borda</a:t>
            </a:r>
            <a:r>
              <a:rPr lang="en-US" dirty="0"/>
              <a:t> will be discussed in the social choice class</a:t>
            </a:r>
          </a:p>
          <a:p>
            <a:r>
              <a:rPr lang="en-US" dirty="0"/>
              <a:t>Which one is the best?</a:t>
            </a:r>
          </a:p>
          <a:p>
            <a:pPr lvl="1"/>
            <a:r>
              <a:rPr lang="en-US" dirty="0"/>
              <a:t>Hard to compare. </a:t>
            </a:r>
          </a:p>
          <a:p>
            <a:pPr lvl="1"/>
            <a:r>
              <a:rPr lang="en-US" dirty="0"/>
              <a:t>Criteria will be discussed in the social choice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615949"/>
            <a:ext cx="9037637" cy="1282700"/>
          </a:xfrm>
        </p:spPr>
        <p:txBody>
          <a:bodyPr/>
          <a:lstStyle/>
          <a:p>
            <a:r>
              <a:rPr lang="en-US" dirty="0"/>
              <a:t>Other voting rules?</a:t>
            </a:r>
          </a:p>
        </p:txBody>
      </p:sp>
    </p:spTree>
    <p:extLst>
      <p:ext uri="{BB962C8B-B14F-4D97-AF65-F5344CB8AC3E}">
        <p14:creationId xmlns:p14="http://schemas.microsoft.com/office/powerpoint/2010/main" val="27570040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609600" y="5576111"/>
            <a:ext cx="457200" cy="457200"/>
          </a:xfrm>
          <a:prstGeom prst="rect">
            <a:avLst/>
          </a:prstGeom>
          <a:solidFill>
            <a:srgbClr val="00FF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447800" y="5562600"/>
            <a:ext cx="457200" cy="4572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724400" y="5562600"/>
            <a:ext cx="457200" cy="457200"/>
          </a:xfrm>
          <a:prstGeom prst="rect">
            <a:avLst/>
          </a:prstGeom>
          <a:solidFill>
            <a:srgbClr val="00FF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810000" y="5562600"/>
            <a:ext cx="457200" cy="4572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153400" y="5562600"/>
            <a:ext cx="457200" cy="4572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991600" y="5562600"/>
            <a:ext cx="457200" cy="457200"/>
          </a:xfrm>
          <a:prstGeom prst="rect">
            <a:avLst/>
          </a:prstGeom>
          <a:solidFill>
            <a:srgbClr val="0000FF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7620000" y="7397750"/>
            <a:ext cx="2332037" cy="527050"/>
          </a:xfrm>
        </p:spPr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18</a:t>
            </a:fld>
            <a:endParaRPr lang="en-GB" altLang="zh-CN" dirty="0"/>
          </a:p>
        </p:txBody>
      </p:sp>
      <p:pic>
        <p:nvPicPr>
          <p:cNvPr id="7" name="Content Placeholder 6" descr="useric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58" r="-49358"/>
          <a:stretch>
            <a:fillRect/>
          </a:stretch>
        </p:blipFill>
        <p:spPr>
          <a:xfrm>
            <a:off x="0" y="6325031"/>
            <a:ext cx="1102406" cy="624109"/>
          </a:xfrm>
        </p:spPr>
      </p:pic>
      <p:sp>
        <p:nvSpPr>
          <p:cNvPr id="10" name="TextBox 9"/>
          <p:cNvSpPr txBox="1"/>
          <p:nvPr/>
        </p:nvSpPr>
        <p:spPr>
          <a:xfrm>
            <a:off x="646757" y="5502304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7478" y="5502304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93631" y="2835735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0652" y="2911935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8846" y="2911935"/>
            <a:ext cx="42226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7606" y="6401231"/>
            <a:ext cx="1905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Turker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5257799"/>
            <a:ext cx="2430780" cy="19054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318164" y="5257799"/>
            <a:ext cx="2355273" cy="19054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50727" y="5257799"/>
            <a:ext cx="2355273" cy="19054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21806" y="6462922"/>
            <a:ext cx="1905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Turker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53400" y="6477431"/>
            <a:ext cx="1905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Turker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2200" y="5563031"/>
            <a:ext cx="685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Arial"/>
                <a:cs typeface="Arial"/>
              </a:rPr>
              <a:t>…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30752" y="2209800"/>
            <a:ext cx="45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59552" y="2209800"/>
            <a:ext cx="45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524000" y="3429000"/>
            <a:ext cx="2057400" cy="152400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95800" y="3429000"/>
            <a:ext cx="0" cy="167640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6553200" y="3429000"/>
            <a:ext cx="1828800" cy="159976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Rectangle 53"/>
          <p:cNvSpPr/>
          <p:nvPr/>
        </p:nvSpPr>
        <p:spPr>
          <a:xfrm>
            <a:off x="2435352" y="1921335"/>
            <a:ext cx="1069848" cy="1066800"/>
          </a:xfrm>
          <a:prstGeom prst="rect">
            <a:avLst/>
          </a:prstGeom>
          <a:solidFill>
            <a:srgbClr val="00FF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1921335"/>
            <a:ext cx="1069848" cy="10668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23" y="304800"/>
            <a:ext cx="10210800" cy="1282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/>
              <a:t>Example: </a:t>
            </a:r>
            <a:r>
              <a:rPr lang="en-US" sz="4400" dirty="0"/>
              <a:t>Crowdsourcing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6352" y="1768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11552" y="19213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11552" y="224247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16352" y="182880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44952" y="23023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44952" y="2530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79576" y="1768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63952" y="1768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97352" y="20737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16352" y="213360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511552" y="2530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97352" y="23785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11552" y="236220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4400" y="193767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19600" y="19213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19600" y="224247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24400" y="2149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53000" y="23023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87624" y="1768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72000" y="1768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9200" y="182880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24400" y="247107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105400" y="23785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43400" y="1768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092952" y="1921335"/>
            <a:ext cx="1069848" cy="1066800"/>
          </a:xfrm>
          <a:prstGeom prst="rect">
            <a:avLst/>
          </a:prstGeom>
          <a:solidFill>
            <a:srgbClr val="0000FF">
              <a:alpha val="43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73952" y="1937670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5352" y="20737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473952" y="21499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78752" y="2302335"/>
            <a:ext cx="270176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039780" y="5512318"/>
            <a:ext cx="45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42056" y="5486400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39678" y="5486400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267200" y="5496414"/>
            <a:ext cx="45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183078" y="5486400"/>
            <a:ext cx="439544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026539" y="5470496"/>
            <a:ext cx="422261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560320" y="5486831"/>
            <a:ext cx="4572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&gt;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8" name="Picture 107" descr="mtur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22" y="4062064"/>
            <a:ext cx="3645478" cy="586136"/>
          </a:xfrm>
          <a:prstGeom prst="rect">
            <a:avLst/>
          </a:prstGeom>
        </p:spPr>
      </p:pic>
      <p:pic>
        <p:nvPicPr>
          <p:cNvPr id="4" name="Picture 3" descr="user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386513"/>
            <a:ext cx="554567" cy="623887"/>
          </a:xfrm>
          <a:prstGeom prst="rect">
            <a:avLst/>
          </a:prstGeom>
        </p:spPr>
      </p:pic>
      <p:pic>
        <p:nvPicPr>
          <p:cNvPr id="8" name="Picture 7" descr="usericon gree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400800"/>
            <a:ext cx="553156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26725"/>
      </p:ext>
    </p:extLst>
  </p:cSld>
  <p:clrMapOvr>
    <a:masterClrMapping/>
  </p:clrMapOvr>
  <p:transition advTm="8987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812925"/>
            <a:ext cx="9037637" cy="550227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A800"/>
                </a:solidFill>
              </a:rPr>
              <a:t>Economics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decision making</a:t>
            </a:r>
            <a:r>
              <a:rPr lang="en-US" dirty="0"/>
              <a:t> by multiple </a:t>
            </a:r>
            <a:r>
              <a:rPr lang="en-US" dirty="0">
                <a:solidFill>
                  <a:srgbClr val="FF0000"/>
                </a:solidFill>
              </a:rPr>
              <a:t>actors</a:t>
            </a:r>
            <a:r>
              <a:rPr lang="en-US" dirty="0"/>
              <a:t>, each with individual </a:t>
            </a:r>
            <a:r>
              <a:rPr lang="en-US" dirty="0">
                <a:solidFill>
                  <a:srgbClr val="FF0000"/>
                </a:solidFill>
              </a:rPr>
              <a:t>preferences</a:t>
            </a:r>
            <a:r>
              <a:rPr lang="en-US" dirty="0"/>
              <a:t>, capabilities, and information, and </a:t>
            </a:r>
            <a:r>
              <a:rPr lang="en-US" dirty="0">
                <a:solidFill>
                  <a:srgbClr val="FF0000"/>
                </a:solidFill>
              </a:rPr>
              <a:t>motivated</a:t>
            </a:r>
            <a:r>
              <a:rPr lang="en-US" dirty="0"/>
              <a:t> to act in regard to these preferences.</a:t>
            </a:r>
          </a:p>
          <a:p>
            <a:r>
              <a:rPr lang="en-US" dirty="0">
                <a:solidFill>
                  <a:srgbClr val="00A800"/>
                </a:solidFill>
              </a:rPr>
              <a:t>Computer science</a:t>
            </a:r>
            <a:r>
              <a:rPr lang="en-US" dirty="0"/>
              <a:t>: study of </a:t>
            </a:r>
            <a:r>
              <a:rPr lang="en-US" dirty="0">
                <a:solidFill>
                  <a:srgbClr val="FF0000"/>
                </a:solidFill>
              </a:rPr>
              <a:t>representation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processing</a:t>
            </a:r>
            <a:r>
              <a:rPr lang="en-US" dirty="0"/>
              <a:t> of information for the purpose of specific </a:t>
            </a:r>
            <a:r>
              <a:rPr lang="en-US" dirty="0">
                <a:solidFill>
                  <a:srgbClr val="FF0000"/>
                </a:solidFill>
              </a:rPr>
              <a:t>calculation</a:t>
            </a:r>
            <a:r>
              <a:rPr lang="en-US" dirty="0"/>
              <a:t> tasks.</a:t>
            </a:r>
          </a:p>
          <a:p>
            <a:r>
              <a:rPr lang="en-US" dirty="0"/>
              <a:t>Breadth over depth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</p:spTree>
    <p:extLst>
      <p:ext uri="{BB962C8B-B14F-4D97-AF65-F5344CB8AC3E}">
        <p14:creationId xmlns:p14="http://schemas.microsoft.com/office/powerpoint/2010/main" val="99526353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How can we make an optimal decision by aggregating noisy answers from strategic agents?</a:t>
            </a:r>
          </a:p>
          <a:p>
            <a:pPr lvl="1"/>
            <a:r>
              <a:rPr lang="en-US" dirty="0"/>
              <a:t>more in “Wisdom of the crowd”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19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way to make a decision</a:t>
            </a:r>
          </a:p>
        </p:txBody>
      </p:sp>
    </p:spTree>
    <p:extLst>
      <p:ext uri="{BB962C8B-B14F-4D97-AF65-F5344CB8AC3E}">
        <p14:creationId xmlns:p14="http://schemas.microsoft.com/office/powerpoint/2010/main" val="2837066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2046287"/>
            <a:ext cx="9037637" cy="5116513"/>
          </a:xfrm>
        </p:spPr>
        <p:txBody>
          <a:bodyPr/>
          <a:lstStyle/>
          <a:p>
            <a:r>
              <a:rPr lang="en-US" dirty="0"/>
              <a:t> a.k.a. </a:t>
            </a:r>
            <a:r>
              <a:rPr lang="en-US"/>
              <a:t>doing a </a:t>
            </a:r>
            <a:r>
              <a:rPr lang="en-US" dirty="0"/>
              <a:t>mini PhD with Lirong</a:t>
            </a:r>
          </a:p>
          <a:p>
            <a:pPr lvl="1"/>
            <a:r>
              <a:rPr lang="en-US" dirty="0"/>
              <a:t>Learn in classes</a:t>
            </a:r>
          </a:p>
          <a:p>
            <a:pPr lvl="1"/>
            <a:r>
              <a:rPr lang="en-US" dirty="0"/>
              <a:t>Find a research topic (by yourself)</a:t>
            </a:r>
          </a:p>
          <a:p>
            <a:pPr lvl="1"/>
            <a:r>
              <a:rPr lang="en-US" dirty="0"/>
              <a:t>Read papers, identify research problems</a:t>
            </a:r>
          </a:p>
          <a:p>
            <a:pPr lvl="1"/>
            <a:r>
              <a:rPr lang="en-US" dirty="0"/>
              <a:t>Work them out</a:t>
            </a:r>
          </a:p>
          <a:p>
            <a:pPr lvl="1"/>
            <a:r>
              <a:rPr lang="en-US" dirty="0"/>
              <a:t>Present your findings and progresses</a:t>
            </a:r>
          </a:p>
          <a:p>
            <a:pPr lvl="1"/>
            <a:r>
              <a:rPr lang="en-US" dirty="0"/>
              <a:t>Write a paper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9037637" cy="1282700"/>
          </a:xfrm>
        </p:spPr>
        <p:txBody>
          <a:bodyPr/>
          <a:lstStyle/>
          <a:p>
            <a:r>
              <a:rPr lang="en-US" dirty="0"/>
              <a:t>Mostly a math course</a:t>
            </a:r>
          </a:p>
        </p:txBody>
      </p:sp>
    </p:spTree>
    <p:extLst>
      <p:ext uri="{BB962C8B-B14F-4D97-AF65-F5344CB8AC3E}">
        <p14:creationId xmlns:p14="http://schemas.microsoft.com/office/powerpoint/2010/main" val="18162090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30" y="1812925"/>
            <a:ext cx="10091578" cy="5502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Grading</a:t>
            </a:r>
          </a:p>
          <a:p>
            <a:pPr lvl="1"/>
            <a:r>
              <a:rPr lang="en-US" dirty="0"/>
              <a:t>70% </a:t>
            </a:r>
            <a:r>
              <a:rPr lang="en-US" dirty="0" err="1"/>
              <a:t>project&amp;presentations</a:t>
            </a:r>
            <a:r>
              <a:rPr lang="en-US" dirty="0"/>
              <a:t> + 30% in-class polls (correctness does not matter)</a:t>
            </a:r>
          </a:p>
          <a:p>
            <a:pPr lvl="1"/>
            <a:r>
              <a:rPr lang="en-US" dirty="0"/>
              <a:t>Up to 2 students per group</a:t>
            </a:r>
          </a:p>
          <a:p>
            <a:pPr lvl="1"/>
            <a:r>
              <a:rPr lang="en-US" dirty="0"/>
              <a:t>Proposal (must discuss with Lirong)</a:t>
            </a:r>
          </a:p>
          <a:p>
            <a:pPr lvl="1"/>
            <a:r>
              <a:rPr lang="en-US" dirty="0"/>
              <a:t>Presentations (2-3 times)</a:t>
            </a:r>
          </a:p>
          <a:p>
            <a:pPr lvl="1"/>
            <a:r>
              <a:rPr lang="en-US" dirty="0"/>
              <a:t>Final report </a:t>
            </a:r>
          </a:p>
          <a:p>
            <a:r>
              <a:rPr lang="en-US" dirty="0"/>
              <a:t>Questions are very welcome</a:t>
            </a:r>
          </a:p>
          <a:p>
            <a:pPr lvl="1"/>
            <a:r>
              <a:rPr lang="en-US" dirty="0"/>
              <a:t>If you don’t ask me, I may ask you (random quiz)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1132131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219198"/>
            <a:ext cx="9037637" cy="65532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2000 travelers from 1 to 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Centralized goal: minimize max delay</a:t>
            </a:r>
          </a:p>
          <a:p>
            <a:pPr lvl="1"/>
            <a:r>
              <a:rPr lang="en-US" dirty="0"/>
              <a:t>1000 1</a:t>
            </a:r>
            <a:r>
              <a:rPr lang="en-US" dirty="0">
                <a:sym typeface="Wingdings"/>
              </a:rPr>
              <a:t> 24;</a:t>
            </a:r>
            <a:r>
              <a:rPr lang="en-US" dirty="0"/>
              <a:t> 1000 1</a:t>
            </a:r>
            <a:r>
              <a:rPr lang="en-US" dirty="0">
                <a:sym typeface="Wingdings"/>
              </a:rPr>
              <a:t> 34; </a:t>
            </a:r>
          </a:p>
          <a:p>
            <a:pPr lvl="1"/>
            <a:r>
              <a:rPr lang="en-US" dirty="0" err="1">
                <a:sym typeface="Wingdings"/>
              </a:rPr>
              <a:t>minimax</a:t>
            </a:r>
            <a:r>
              <a:rPr lang="en-US" dirty="0">
                <a:sym typeface="Wingdings"/>
              </a:rPr>
              <a:t> delay: 35min</a:t>
            </a:r>
          </a:p>
          <a:p>
            <a:r>
              <a:rPr lang="en-US" dirty="0"/>
              <a:t>No one wants to deviate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76200"/>
            <a:ext cx="9037637" cy="1282700"/>
          </a:xfrm>
        </p:spPr>
        <p:txBody>
          <a:bodyPr/>
          <a:lstStyle/>
          <a:p>
            <a:r>
              <a:rPr lang="en-US" dirty="0"/>
              <a:t>Tragedy of the commons:</a:t>
            </a:r>
            <a:br>
              <a:rPr lang="en-US" dirty="0"/>
            </a:br>
            <a:r>
              <a:rPr lang="en-US" dirty="0" err="1"/>
              <a:t>Braess</a:t>
            </a:r>
            <a:r>
              <a:rPr lang="en-US" dirty="0"/>
              <a:t>’ Paradox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974" y="3377638"/>
            <a:ext cx="35618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59891"/>
            <a:ext cx="1676400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906" y="4667796"/>
            <a:ext cx="35618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2559" y="3462883"/>
            <a:ext cx="580430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72162" y="2362691"/>
            <a:ext cx="2623638" cy="101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250918" y="3905796"/>
            <a:ext cx="2623638" cy="101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69356" y="2408534"/>
            <a:ext cx="2455444" cy="10543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49921" y="3811290"/>
            <a:ext cx="2455444" cy="10543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53003" y="4446755"/>
            <a:ext cx="1024640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25min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7307" y="2211881"/>
            <a:ext cx="1024640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25min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9619" y="1905000"/>
                <a:ext cx="779381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9" y="1905000"/>
                <a:ext cx="779381" cy="838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6603" y="4212650"/>
                <a:ext cx="779381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03" y="4212650"/>
                <a:ext cx="779381" cy="838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219199"/>
            <a:ext cx="9037637" cy="6386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2000 travelers from 1 to 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Centralized goal: minimize </a:t>
            </a:r>
            <a:r>
              <a:rPr lang="en-US" altLang="zh-CN" dirty="0"/>
              <a:t>max</a:t>
            </a:r>
            <a:r>
              <a:rPr lang="en-US" dirty="0"/>
              <a:t> delay</a:t>
            </a:r>
          </a:p>
          <a:p>
            <a:pPr lvl="1"/>
            <a:r>
              <a:rPr lang="en-US" dirty="0"/>
              <a:t>1000 1</a:t>
            </a:r>
            <a:r>
              <a:rPr lang="en-US" dirty="0">
                <a:sym typeface="Wingdings"/>
              </a:rPr>
              <a:t> 24;</a:t>
            </a:r>
            <a:r>
              <a:rPr lang="en-US" dirty="0"/>
              <a:t> 1000 1</a:t>
            </a:r>
            <a:r>
              <a:rPr lang="en-US" dirty="0">
                <a:sym typeface="Wingdings"/>
              </a:rPr>
              <a:t> 34;</a:t>
            </a:r>
          </a:p>
          <a:p>
            <a:pPr lvl="1"/>
            <a:r>
              <a:rPr lang="en-US" dirty="0" err="1">
                <a:sym typeface="Wingdings"/>
              </a:rPr>
              <a:t>minimax</a:t>
            </a:r>
            <a:r>
              <a:rPr lang="en-US" dirty="0">
                <a:sym typeface="Wingdings"/>
              </a:rPr>
              <a:t> delay: 35min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5</a:t>
            </a:fld>
            <a:endParaRPr lang="en-GB" alt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76200"/>
            <a:ext cx="9037637" cy="1282700"/>
          </a:xfrm>
        </p:spPr>
        <p:txBody>
          <a:bodyPr/>
          <a:lstStyle/>
          <a:p>
            <a:r>
              <a:rPr lang="en-US" dirty="0"/>
              <a:t>Tragedy of the commons:</a:t>
            </a:r>
            <a:br>
              <a:rPr lang="en-US" dirty="0"/>
            </a:br>
            <a:r>
              <a:rPr lang="en-US" dirty="0" err="1"/>
              <a:t>Braess</a:t>
            </a:r>
            <a:r>
              <a:rPr lang="en-US" dirty="0"/>
              <a:t>’ Paradox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974" y="3377638"/>
            <a:ext cx="35618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959891"/>
            <a:ext cx="1676400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906" y="4667796"/>
            <a:ext cx="35618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2559" y="3462883"/>
            <a:ext cx="580430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72162" y="2362691"/>
            <a:ext cx="2623638" cy="101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250918" y="3905796"/>
            <a:ext cx="2623638" cy="101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69356" y="2408534"/>
            <a:ext cx="2455444" cy="10543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49921" y="3811290"/>
            <a:ext cx="2455444" cy="10543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53003" y="4446755"/>
            <a:ext cx="1024640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25min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7307" y="2211881"/>
            <a:ext cx="1024640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25min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9619" y="1905000"/>
                <a:ext cx="779381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9" y="1905000"/>
                <a:ext cx="779381" cy="838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6603" y="4212650"/>
                <a:ext cx="779381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03" y="4212650"/>
                <a:ext cx="779381" cy="838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>
            <a:off x="4953000" y="2488049"/>
            <a:ext cx="0" cy="20839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30760" y="3339322"/>
            <a:ext cx="85311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0min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265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219199"/>
            <a:ext cx="9037637" cy="65532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2000 travelers from 1 to 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one wants 1</a:t>
            </a:r>
            <a:r>
              <a:rPr lang="en-US" dirty="0">
                <a:sym typeface="Wingdings"/>
              </a:rPr>
              <a:t> 34</a:t>
            </a:r>
          </a:p>
          <a:p>
            <a:pPr lvl="1"/>
            <a:r>
              <a:rPr lang="en-US" dirty="0"/>
              <a:t>1</a:t>
            </a:r>
            <a:r>
              <a:rPr lang="en-US" dirty="0">
                <a:sym typeface="Wingdings"/>
              </a:rPr>
              <a:t> 234 is always better</a:t>
            </a:r>
          </a:p>
          <a:p>
            <a:r>
              <a:rPr lang="en-US" dirty="0"/>
              <a:t>No one wants 1</a:t>
            </a:r>
            <a:r>
              <a:rPr lang="en-US" dirty="0">
                <a:sym typeface="Wingdings"/>
              </a:rPr>
              <a:t> 24</a:t>
            </a:r>
          </a:p>
          <a:p>
            <a:pPr lvl="1"/>
            <a:r>
              <a:rPr lang="en-US" dirty="0"/>
              <a:t>1</a:t>
            </a:r>
            <a:r>
              <a:rPr lang="en-US" dirty="0">
                <a:sym typeface="Wingdings"/>
              </a:rPr>
              <a:t> 234 is always better</a:t>
            </a:r>
          </a:p>
          <a:p>
            <a:r>
              <a:rPr lang="en-US" dirty="0">
                <a:sym typeface="Wingdings"/>
              </a:rPr>
              <a:t>Everyone goes </a:t>
            </a:r>
            <a:r>
              <a:rPr lang="en-US" dirty="0"/>
              <a:t>1</a:t>
            </a:r>
            <a:r>
              <a:rPr lang="en-US" dirty="0">
                <a:sym typeface="Wingdings"/>
              </a:rPr>
              <a:t> 234, delay is 40min each</a:t>
            </a: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Paradox</a:t>
            </a:r>
            <a:r>
              <a:rPr lang="en-US" dirty="0">
                <a:sym typeface="Wingdings"/>
              </a:rPr>
              <a:t>: worse than the system without 23</a:t>
            </a:r>
          </a:p>
          <a:p>
            <a:r>
              <a:rPr lang="en-US" dirty="0">
                <a:sym typeface="Wingdings"/>
              </a:rPr>
              <a:t>More in the “game theory”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76200"/>
            <a:ext cx="9037637" cy="1282700"/>
          </a:xfrm>
        </p:spPr>
        <p:txBody>
          <a:bodyPr/>
          <a:lstStyle/>
          <a:p>
            <a:r>
              <a:rPr lang="en-US" dirty="0"/>
              <a:t>Tragedy of the commons:</a:t>
            </a:r>
            <a:br>
              <a:rPr lang="en-US" dirty="0"/>
            </a:br>
            <a:r>
              <a:rPr lang="en-US" dirty="0" err="1"/>
              <a:t>Braess</a:t>
            </a:r>
            <a:r>
              <a:rPr lang="en-US" dirty="0"/>
              <a:t>’ Paradox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974" y="3072838"/>
            <a:ext cx="35618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1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655091"/>
            <a:ext cx="1676400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4906" y="4362996"/>
            <a:ext cx="35618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2559" y="3158083"/>
            <a:ext cx="580430" cy="52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1872162" y="2057891"/>
            <a:ext cx="2623638" cy="101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250918" y="3600996"/>
            <a:ext cx="2623638" cy="10149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69356" y="2103734"/>
            <a:ext cx="2455444" cy="10543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49921" y="3506490"/>
            <a:ext cx="2455444" cy="10543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53003" y="4141955"/>
            <a:ext cx="1024640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25min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7307" y="1907081"/>
            <a:ext cx="1024640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latin typeface="Arial"/>
                <a:cs typeface="Arial"/>
              </a:rPr>
              <a:t>25min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49619" y="1600200"/>
                <a:ext cx="779381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619" y="1600200"/>
                <a:ext cx="779381" cy="838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6603" y="3907850"/>
                <a:ext cx="779381" cy="838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cs typeface="Arial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03" y="3907850"/>
                <a:ext cx="779381" cy="838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 bwMode="auto">
          <a:xfrm>
            <a:off x="4953000" y="2183249"/>
            <a:ext cx="0" cy="20839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30760" y="3034522"/>
            <a:ext cx="853118" cy="528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0min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552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analyze the outcome?</a:t>
            </a:r>
          </a:p>
          <a:p>
            <a:pPr lvl="1"/>
            <a:r>
              <a:rPr lang="en-US" dirty="0"/>
              <a:t>Social choice, game theory</a:t>
            </a:r>
          </a:p>
          <a:p>
            <a:r>
              <a:rPr lang="en-US" dirty="0"/>
              <a:t>How to incentivize people?</a:t>
            </a:r>
          </a:p>
          <a:p>
            <a:pPr lvl="1"/>
            <a:r>
              <a:rPr lang="en-US" dirty="0"/>
              <a:t>Mechanism design</a:t>
            </a:r>
          </a:p>
          <a:p>
            <a:r>
              <a:rPr lang="en-US" dirty="0"/>
              <a:t>Economics + Computation</a:t>
            </a:r>
          </a:p>
          <a:p>
            <a:pPr lvl="1"/>
            <a:r>
              <a:rPr lang="en-US" dirty="0"/>
              <a:t>Incentives + computational thinking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course</a:t>
            </a:r>
          </a:p>
        </p:txBody>
      </p:sp>
    </p:spTree>
    <p:extLst>
      <p:ext uri="{BB962C8B-B14F-4D97-AF65-F5344CB8AC3E}">
        <p14:creationId xmlns:p14="http://schemas.microsoft.com/office/powerpoint/2010/main" val="101376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238" y="1143000"/>
            <a:ext cx="9174162" cy="646271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(Algorithmic) Game theory</a:t>
            </a:r>
          </a:p>
          <a:p>
            <a:endParaRPr lang="en-US" dirty="0"/>
          </a:p>
          <a:p>
            <a:r>
              <a:rPr lang="en-US" dirty="0"/>
              <a:t>Auctions</a:t>
            </a:r>
          </a:p>
          <a:p>
            <a:endParaRPr lang="en-US" dirty="0"/>
          </a:p>
          <a:p>
            <a:r>
              <a:rPr lang="en-US" dirty="0"/>
              <a:t>Mechanism design</a:t>
            </a:r>
          </a:p>
          <a:p>
            <a:endParaRPr lang="en-US" dirty="0"/>
          </a:p>
          <a:p>
            <a:r>
              <a:rPr lang="en-US" dirty="0"/>
              <a:t>(Computational) Social choice</a:t>
            </a:r>
          </a:p>
          <a:p>
            <a:endParaRPr lang="en-US" dirty="0"/>
          </a:p>
          <a:p>
            <a:r>
              <a:rPr lang="en-US" dirty="0"/>
              <a:t>Wisdom of the crowd</a:t>
            </a:r>
          </a:p>
          <a:p>
            <a:endParaRPr lang="en-US" dirty="0"/>
          </a:p>
          <a:p>
            <a:r>
              <a:rPr lang="en-US" dirty="0"/>
              <a:t>Preference modeling</a:t>
            </a:r>
          </a:p>
          <a:p>
            <a:endParaRPr lang="en-US" dirty="0"/>
          </a:p>
          <a:p>
            <a:r>
              <a:rPr lang="en-US" dirty="0"/>
              <a:t>Bitcoin and blockchain</a:t>
            </a:r>
          </a:p>
          <a:p>
            <a:pPr marL="4953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4839DC74-D4EA-41C6-BEE9-B3C98FC1C8FC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-152400"/>
            <a:ext cx="9037637" cy="1282700"/>
          </a:xfrm>
        </p:spPr>
        <p:txBody>
          <a:bodyPr/>
          <a:lstStyle/>
          <a:p>
            <a:r>
              <a:rPr lang="en-US" dirty="0"/>
              <a:t>Brief schedule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873086" cy="113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826938"/>
            <a:ext cx="1483035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Von Neumann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13" y="762000"/>
            <a:ext cx="822315" cy="1121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31" y="653488"/>
            <a:ext cx="719663" cy="117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72" y="762000"/>
            <a:ext cx="819440" cy="1126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4003" r="23882" b="53922"/>
          <a:stretch/>
        </p:blipFill>
        <p:spPr>
          <a:xfrm>
            <a:off x="5791200" y="770522"/>
            <a:ext cx="922109" cy="1146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600" y="1828800"/>
            <a:ext cx="662361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Nash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6344" y="1828800"/>
            <a:ext cx="764953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Selten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3430" y="1828800"/>
            <a:ext cx="947696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Aumann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9663" y="1828800"/>
            <a:ext cx="992580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Harsanyi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5" name="Picture 14" descr="myers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73" y="1676400"/>
            <a:ext cx="646627" cy="9699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1217" y="2644479"/>
            <a:ext cx="971741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Myerson</a:t>
            </a:r>
          </a:p>
        </p:txBody>
      </p:sp>
      <p:pic>
        <p:nvPicPr>
          <p:cNvPr id="18" name="Picture 17" descr="William Vickre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60564"/>
            <a:ext cx="755703" cy="1133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66994" y="3548923"/>
            <a:ext cx="852606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Vickrey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0" name="Picture 19" descr="Alvin_E._Roth_3_201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32337"/>
            <a:ext cx="1091626" cy="1091626"/>
          </a:xfrm>
          <a:prstGeom prst="rect">
            <a:avLst/>
          </a:prstGeom>
        </p:spPr>
      </p:pic>
      <p:pic>
        <p:nvPicPr>
          <p:cNvPr id="21" name="Picture 20" descr="Lloyd_Shapley_2_2012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423471"/>
            <a:ext cx="1100492" cy="11004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2600" y="4524894"/>
            <a:ext cx="720069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Arrow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11239" y="4572000"/>
            <a:ext cx="617477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Roth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7721" y="4572000"/>
            <a:ext cx="923651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Shapley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84" y="3429000"/>
            <a:ext cx="892516" cy="11156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5758" r="26876" b="45470"/>
          <a:stretch/>
        </p:blipFill>
        <p:spPr>
          <a:xfrm>
            <a:off x="4179304" y="5298627"/>
            <a:ext cx="745614" cy="10079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962400" y="6246538"/>
            <a:ext cx="1175322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Kahneman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65" y="5329599"/>
            <a:ext cx="703535" cy="9950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269023" y="6248400"/>
            <a:ext cx="1152880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McFadden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67" y="5237830"/>
            <a:ext cx="1081584" cy="10815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837047" y="6248400"/>
            <a:ext cx="889988" cy="382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Hansen</a:t>
            </a:r>
          </a:p>
        </p:txBody>
      </p:sp>
    </p:spTree>
    <p:extLst>
      <p:ext uri="{BB962C8B-B14F-4D97-AF65-F5344CB8AC3E}">
        <p14:creationId xmlns:p14="http://schemas.microsoft.com/office/powerpoint/2010/main" val="87403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23" grpId="0"/>
      <p:bldP spid="24" grpId="0"/>
      <p:bldP spid="28" grpId="0"/>
      <p:bldP spid="3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LIRONG@UCMFCCNFUVWXY5ML" val="3106"/>
  <p:tag name="TEXPOINTINIT" val=""/>
  <p:tag name="USEAMSFONTS" val="True"/>
  <p:tag name="EMBEDFONTS" val="False"/>
  <p:tag name="USEBOLDAMS" val="False"/>
  <p:tag name="DEFAULTDISPLAYSOURCE" val="\documentclass{slides}\pagestyle{empty}&#10;\usepackage{amssymb}&#10;\usepackage{times}&#10;\usepackage{helvet}&#10;\usepackage{courier}&#10;\usepackage{graphicx}&#10;\usepackage{ifthen}&#10;\usepackage{amsmath, amssymb}&#10;\usepackage{eufrak}&#10;\usepackage {float}&#10;\usepackage[amsmath,thmmarks]{ntheorem}&#10;\usepackage{mathrsfs}&#10;\usepackage{verbatim}&#10;\usepackage{array,color}&#10;\usepackage[table]{xcolor}&#10;\usepackage{multirow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625"/>
  <p:tag name="DEFAULTHEIGHT" val="5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7F7F"/>
        </a:solidFill>
        <a:ln>
          <a:noFill/>
        </a:ln>
      </a:spPr>
      <a:bodyPr wrap="none" rtlCol="0" anchor="ctr">
        <a:spAutoFit/>
      </a:bodyPr>
      <a:lstStyle>
        <a:defPPr algn="ctr">
          <a:defRPr dirty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1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31301</TotalTime>
  <Words>845</Words>
  <Application>Microsoft Macintosh PowerPoint</Application>
  <PresentationFormat>Custom</PresentationFormat>
  <Paragraphs>307</Paragraphs>
  <Slides>20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Times</vt:lpstr>
      <vt:lpstr>Arial</vt:lpstr>
      <vt:lpstr>Cambria Math</vt:lpstr>
      <vt:lpstr>Times New Roman</vt:lpstr>
      <vt:lpstr>Wingdings</vt:lpstr>
      <vt:lpstr>Default Design</vt:lpstr>
      <vt:lpstr>PowerPoint Presentation</vt:lpstr>
      <vt:lpstr>This Course</vt:lpstr>
      <vt:lpstr>Mostly a math course</vt:lpstr>
      <vt:lpstr>Policies and Suggestions</vt:lpstr>
      <vt:lpstr>Tragedy of the commons: Braess’ Paradox</vt:lpstr>
      <vt:lpstr>Tragedy of the commons: Braess’ Paradox</vt:lpstr>
      <vt:lpstr>Tragedy of the commons: Braess’ Paradox</vt:lpstr>
      <vt:lpstr>Goal of the course</vt:lpstr>
      <vt:lpstr>Brief schedule</vt:lpstr>
      <vt:lpstr>Example: Auctions</vt:lpstr>
      <vt:lpstr>Example: School choice</vt:lpstr>
      <vt:lpstr>Example: Resource allocation</vt:lpstr>
      <vt:lpstr>Sequential allocation</vt:lpstr>
      <vt:lpstr>Is it a good mechanism?</vt:lpstr>
      <vt:lpstr>Example 3: Political elections</vt:lpstr>
      <vt:lpstr>The Borda voting rule </vt:lpstr>
      <vt:lpstr>Example of Borda</vt:lpstr>
      <vt:lpstr>Other voting rules?</vt:lpstr>
      <vt:lpstr>Example: Crowdsourcing</vt:lpstr>
      <vt:lpstr>Optimal way to make a decision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Social Choice:  Algorithmic, Strategic, and Combinatorial Aspects</dc:title>
  <cp:lastModifiedBy>Xia, Lirong</cp:lastModifiedBy>
  <cp:revision>7634</cp:revision>
  <cp:lastPrinted>2018-07-14T00:42:10Z</cp:lastPrinted>
  <dcterms:modified xsi:type="dcterms:W3CDTF">2025-01-23T19:09:11Z</dcterms:modified>
</cp:coreProperties>
</file>