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1137" r:id="rId3"/>
    <p:sldId id="1136" r:id="rId4"/>
    <p:sldId id="1138" r:id="rId5"/>
    <p:sldId id="1147" r:id="rId6"/>
    <p:sldId id="1118" r:id="rId7"/>
    <p:sldId id="1130" r:id="rId8"/>
    <p:sldId id="1134" r:id="rId9"/>
    <p:sldId id="1135" r:id="rId10"/>
    <p:sldId id="1140" r:id="rId11"/>
    <p:sldId id="1141" r:id="rId12"/>
    <p:sldId id="1133" r:id="rId13"/>
    <p:sldId id="1154" r:id="rId14"/>
    <p:sldId id="1156" r:id="rId15"/>
    <p:sldId id="1155" r:id="rId16"/>
    <p:sldId id="507" r:id="rId17"/>
    <p:sldId id="112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E79"/>
    <a:srgbClr val="FF9300"/>
    <a:srgbClr val="941100"/>
    <a:srgbClr val="FF00A7"/>
    <a:srgbClr val="282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9"/>
    <p:restoredTop sz="74762"/>
  </p:normalViewPr>
  <p:slideViewPr>
    <p:cSldViewPr snapToGrid="0" snapToObjects="1">
      <p:cViewPr varScale="1">
        <p:scale>
          <a:sx n="94" d="100"/>
          <a:sy n="94" d="100"/>
        </p:scale>
        <p:origin x="165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1C9D9-6A9D-1047-A888-CB8B2A05B04F}" type="datetimeFigureOut">
              <a:rPr lang="en-US" smtClean="0"/>
              <a:t>5/27/19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22DDC-2A95-CE41-A0B5-C981183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6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2DDC-2A95-CE41-A0B5-C981183BD5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49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96BA-AD92-B64E-AD6F-0B274C7FCA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5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>
              <a:solidFill>
                <a:srgbClr val="FF0000"/>
              </a:solidFill>
              <a:latin typeface="+mn-lt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96BA-AD92-B64E-AD6F-0B274C7FCA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30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96BA-AD92-B64E-AD6F-0B274C7FCA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18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2DDC-2A95-CE41-A0B5-C981183BD5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75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10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2DDC-2A95-CE41-A0B5-C981183BD5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1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96BA-AD92-B64E-AD6F-0B274C7FCA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02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2DDC-2A95-CE41-A0B5-C981183BD5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71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2DDC-2A95-CE41-A0B5-C981183BD5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94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96BA-AD92-B64E-AD6F-0B274C7FCA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56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96BA-AD92-B64E-AD6F-0B274C7FCA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2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96BA-AD92-B64E-AD6F-0B274C7FCA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77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2DDC-2A95-CE41-A0B5-C981183BD5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C2E0-547C-EF46-A86F-DBC8F5DAF0DE}" type="datetime1">
              <a:rPr lang="en-US" smtClean="0"/>
              <a:t>5/27/19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683D-A699-824A-9DDE-66AB7B6F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61BC-DC6B-6A44-AA34-C755A4CDCC74}" type="datetime1">
              <a:rPr lang="en-US" smtClean="0"/>
              <a:t>5/27/19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683D-A699-824A-9DDE-66AB7B6F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4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DD6F-D07B-6C4A-AFCF-095BF9FE1B28}" type="datetime1">
              <a:rPr lang="en-US" smtClean="0"/>
              <a:t>5/27/19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683D-A699-824A-9DDE-66AB7B6F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7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B5B0-2EBB-FD47-865C-2C1DAE26D2B6}" type="datetime1">
              <a:rPr lang="en-US" smtClean="0"/>
              <a:t>5/27/19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683D-A699-824A-9DDE-66AB7B6F12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E4CD-16CB-3940-862A-AE831D188E95}" type="datetime1">
              <a:rPr lang="en-US" smtClean="0"/>
              <a:t>5/27/19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683D-A699-824A-9DDE-66AB7B6F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0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429D-B284-D841-9E12-5AFEE5BBA914}" type="datetime1">
              <a:rPr lang="en-US" smtClean="0"/>
              <a:t>5/27/19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683D-A699-824A-9DDE-66AB7B6F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7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F74E-0499-0543-804B-C74E11AEBC03}" type="datetime1">
              <a:rPr lang="en-US" smtClean="0"/>
              <a:t>5/27/19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683D-A699-824A-9DDE-66AB7B6F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1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9E02-1EE1-AE44-8A76-E07412B9DB70}" type="datetime1">
              <a:rPr lang="en-US" smtClean="0"/>
              <a:t>5/27/19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683D-A699-824A-9DDE-66AB7B6F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9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5BA4-E27A-4C41-A58B-D4BA85A7BA44}" type="datetime1">
              <a:rPr lang="en-US" smtClean="0"/>
              <a:t>5/27/19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683D-A699-824A-9DDE-66AB7B6F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6D436-296D-C943-BFB5-47C94CBA1B8B}" type="datetime1">
              <a:rPr lang="en-US" smtClean="0"/>
              <a:t>5/27/19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683D-A699-824A-9DDE-66AB7B6F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2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B66D-9C25-F448-B41F-5CCA9EB9D3DB}" type="datetime1">
              <a:rPr lang="en-US" smtClean="0"/>
              <a:t>5/27/19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683D-A699-824A-9DDE-66AB7B6F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7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C03D4-DB30-CF41-BEFD-11164836B2DC}" type="datetime1">
              <a:rPr lang="en-US" smtClean="0"/>
              <a:t>5/27/19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5683D-A699-824A-9DDE-66AB7B6F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428" y="1382571"/>
            <a:ext cx="11362544" cy="179313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Overlap Set Similarity Join with Theoretical Guarantee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3"/>
          <a:stretch/>
        </p:blipFill>
        <p:spPr>
          <a:xfrm>
            <a:off x="768820" y="4879730"/>
            <a:ext cx="3437421" cy="9724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683D-A699-824A-9DDE-66AB7B6F1263}" type="slidenum">
              <a:rPr lang="en-US" smtClean="0"/>
              <a:t>1</a:t>
            </a:fld>
            <a:endParaRPr lang="en-US"/>
          </a:p>
        </p:txBody>
      </p:sp>
      <p:sp>
        <p:nvSpPr>
          <p:cNvPr id="7" name="副标题 2"/>
          <p:cNvSpPr txBox="1">
            <a:spLocks/>
          </p:cNvSpPr>
          <p:nvPr/>
        </p:nvSpPr>
        <p:spPr>
          <a:xfrm>
            <a:off x="2599296" y="3656500"/>
            <a:ext cx="7272808" cy="599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/>
              <a:t>Dong Deng,    </a:t>
            </a:r>
            <a:r>
              <a:rPr lang="en-US" altLang="zh-CN" sz="3200" dirty="0" err="1"/>
              <a:t>Yufei</a:t>
            </a:r>
            <a:r>
              <a:rPr lang="en-US" altLang="zh-CN" sz="3200" dirty="0"/>
              <a:t> Tao,    </a:t>
            </a:r>
            <a:r>
              <a:rPr lang="en-US" altLang="zh-CN" sz="3200" dirty="0" err="1"/>
              <a:t>Guoliang</a:t>
            </a:r>
            <a:r>
              <a:rPr lang="en-US" altLang="zh-CN" sz="3200" dirty="0"/>
              <a:t> Li</a:t>
            </a:r>
          </a:p>
        </p:txBody>
      </p:sp>
      <p:pic>
        <p:nvPicPr>
          <p:cNvPr id="1026" name="Picture 2" descr="¦æ¸¯ä¸­æå¤§å­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43" y="4994653"/>
            <a:ext cx="4128757" cy="74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ttp://www.tsinghua.edu.cn/publish/thu2018en/images/logo.svg"/>
          <p:cNvSpPr>
            <a:spLocks noChangeAspect="1" noChangeArrowheads="1"/>
          </p:cNvSpPr>
          <p:nvPr/>
        </p:nvSpPr>
        <p:spPr bwMode="auto">
          <a:xfrm>
            <a:off x="0" y="108818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mage result for tsinghua university logo  transpar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059" y="4996037"/>
            <a:ext cx="2373322" cy="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7" y="3355941"/>
            <a:ext cx="10058400" cy="2829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8529" y="6308079"/>
            <a:ext cx="751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C++,  Ubuntu Server, Single Thread, CPU E5-2620  2.10 GHz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10" y="1277895"/>
            <a:ext cx="7890790" cy="190725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7B0D-7623-C241-BB5B-694FCE52A2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98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Evaluating the Size Boundary Selection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6221" y="4797853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00000"/>
                </a:solidFill>
              </a:rPr>
              <a:t>first goes down </a:t>
            </a:r>
            <a:r>
              <a:rPr lang="en-US" sz="2800" i="1">
                <a:solidFill>
                  <a:srgbClr val="C00000"/>
                </a:solidFill>
              </a:rPr>
              <a:t>rapidly and then </a:t>
            </a:r>
            <a:r>
              <a:rPr lang="en-US" sz="2800" i="1" dirty="0">
                <a:solidFill>
                  <a:srgbClr val="C00000"/>
                </a:solidFill>
              </a:rPr>
              <a:t>goes down smoothly</a:t>
            </a:r>
            <a:endParaRPr lang="en-US" sz="28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7B0D-7623-C241-BB5B-694FCE52A242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70" y="1461508"/>
            <a:ext cx="45720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21" y="1461508"/>
            <a:ext cx="4572000" cy="3200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37604" y="4797853"/>
            <a:ext cx="4452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00000"/>
                </a:solidFill>
              </a:rPr>
              <a:t>first goes up smoothly and then </a:t>
            </a:r>
            <a:r>
              <a:rPr lang="en-US" sz="2800" i="1">
                <a:solidFill>
                  <a:srgbClr val="C00000"/>
                </a:solidFill>
              </a:rPr>
              <a:t>goes up rapidly</a:t>
            </a:r>
            <a:endParaRPr lang="en-US" sz="2800" i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8200" y="505358"/>
            <a:ext cx="112039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33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r="2384"/>
          <a:stretch/>
        </p:blipFill>
        <p:spPr>
          <a:xfrm>
            <a:off x="4849368" y="2270619"/>
            <a:ext cx="7029402" cy="2552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02" y="2387"/>
            <a:ext cx="1120398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Evaluating the Size Boundary Selection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85042" y="5438460"/>
            <a:ext cx="1728652" cy="36559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605410" y="3403157"/>
            <a:ext cx="1368000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lg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605410" y="3123450"/>
            <a:ext cx="1368000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lg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9605410" y="3686841"/>
            <a:ext cx="1368000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lg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590420" y="3952383"/>
            <a:ext cx="1368000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lg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9590420" y="4225878"/>
            <a:ext cx="1368000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lg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015194" y="4722535"/>
            <a:ext cx="1397000" cy="36559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9" y="2185664"/>
            <a:ext cx="4475687" cy="353343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456710" y="5137902"/>
            <a:ext cx="7557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00000"/>
                </a:solidFill>
              </a:rPr>
              <a:t>the boundaries we selected has roughly the same performance than that of the optimal one 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1462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Heap-based Methods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7564" y="6015692"/>
            <a:ext cx="9223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00000"/>
                </a:solidFill>
              </a:rPr>
              <a:t>reduced the # of </a:t>
            </a:r>
            <a:r>
              <a:rPr lang="en-US" sz="2800" i="1">
                <a:solidFill>
                  <a:srgbClr val="C00000"/>
                </a:solidFill>
              </a:rPr>
              <a:t>enumerated c-subsets by up </a:t>
            </a:r>
            <a:r>
              <a:rPr lang="en-US" sz="2800" i="1" dirty="0">
                <a:solidFill>
                  <a:srgbClr val="C00000"/>
                </a:solidFill>
              </a:rPr>
              <a:t>to 4 orders</a:t>
            </a:r>
            <a:endParaRPr lang="en-US" sz="28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7B0D-7623-C241-BB5B-694FCE52A242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13" y="1369876"/>
            <a:ext cx="6312773" cy="441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2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92" y="25369"/>
            <a:ext cx="10726156" cy="1325563"/>
          </a:xfrm>
        </p:spPr>
        <p:txBody>
          <a:bodyPr/>
          <a:lstStyle/>
          <a:p>
            <a:pPr algn="ctr"/>
            <a:r>
              <a:rPr lang="en-US" dirty="0">
                <a:latin typeface="Calibri" charset="0"/>
                <a:ea typeface="Calibri" charset="0"/>
                <a:cs typeface="Calibri" charset="0"/>
              </a:rPr>
              <a:t>Comparing with 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Existing Methods - Scalability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31287" y="1812669"/>
                <a:ext cx="4608574" cy="1304199"/>
              </a:xfrm>
            </p:spPr>
            <p:txBody>
              <a:bodyPr/>
              <a:lstStyle/>
              <a:p>
                <a:r>
                  <a:rPr lang="en-US" i="1" dirty="0">
                    <a:latin typeface="Times New Roman" charset="0"/>
                    <a:ea typeface="Times New Roman" charset="0"/>
                    <a:cs typeface="Times New Roman" charset="0"/>
                  </a:rPr>
                  <a:t>Time Complexity: </a:t>
                </a:r>
                <a:endParaRPr lang="en-US" b="0" i="1" dirty="0">
                  <a:solidFill>
                    <a:srgbClr val="C00000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  <a:ea typeface="Times New Roman" charset="0"/>
                    <a:cs typeface="Times New Roman" charset="0"/>
                  </a:rPr>
                  <a:t>Our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>
                  <a:solidFill>
                    <a:srgbClr val="C00000"/>
                  </a:solidFill>
                  <a:ea typeface="Times New Roman" charset="0"/>
                  <a:cs typeface="Times New Roman" charset="0"/>
                </a:endParaRPr>
              </a:p>
              <a:p>
                <a:pPr lvl="1"/>
                <a:r>
                  <a:rPr lang="en-US" dirty="0">
                    <a:latin typeface="Cambria Math" charset="0"/>
                    <a:ea typeface="Cambria Math" charset="0"/>
                    <a:cs typeface="Cambria Math" charset="0"/>
                  </a:rPr>
                  <a:t>E</a:t>
                </a:r>
                <a:r>
                  <a:rPr lang="en-US" dirty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xisting methods: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lvl="1"/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1287" y="1812669"/>
                <a:ext cx="4608574" cy="1304199"/>
              </a:xfrm>
              <a:blipFill rotWithShape="0">
                <a:blip r:embed="rId3"/>
                <a:stretch>
                  <a:fillRect l="-2381" t="-7944" b="-7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610529" y="1600265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400" i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035667" y="5287935"/>
            <a:ext cx="1125070" cy="1169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035667" y="4952033"/>
            <a:ext cx="1125070" cy="1169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999808" y="3319936"/>
            <a:ext cx="1125070" cy="1169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035667" y="3961674"/>
            <a:ext cx="1125070" cy="1169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42807" y="5097409"/>
            <a:ext cx="378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x 5.34 times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24878" y="3099785"/>
            <a:ext cx="2961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 9.82 times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42808" y="3747869"/>
            <a:ext cx="2961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 13.27 times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42807" y="4438604"/>
            <a:ext cx="2961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 9.15 times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42807" y="4756800"/>
            <a:ext cx="2961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x</a:t>
            </a:r>
            <a:r>
              <a:rPr lang="en-US" sz="2000" dirty="0"/>
              <a:t> 11.68 times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09733" y="6006538"/>
            <a:ext cx="545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when </a:t>
            </a:r>
            <a:r>
              <a:rPr lang="en-US" sz="2400" i="1" dirty="0"/>
              <a:t>dataset size increases by 3 times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91" y="2501903"/>
            <a:ext cx="5097288" cy="3568101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H="1" flipV="1">
            <a:off x="5040027" y="4643927"/>
            <a:ext cx="1125070" cy="1169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594102" y="2382598"/>
            <a:ext cx="33821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000" dirty="0"/>
              <a:t>DBLP (c=6)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989001" y="3961676"/>
            <a:ext cx="1387656" cy="1561834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5181" y="5524714"/>
            <a:ext cx="175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</a:rPr>
              <a:t>Our </a:t>
            </a:r>
            <a:r>
              <a:rPr lang="en-US" sz="2000" dirty="0">
                <a:solidFill>
                  <a:srgbClr val="C00000"/>
                </a:solidFill>
              </a:rPr>
              <a:t>algorithm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499109" y="3235301"/>
            <a:ext cx="18245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n: input size </a:t>
            </a:r>
          </a:p>
          <a:p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k: output size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81362" y="1812669"/>
            <a:ext cx="3903820" cy="498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Practical Performance</a:t>
            </a:r>
            <a:endParaRPr lang="en-US" sz="32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8286" y="2878064"/>
            <a:ext cx="95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6.6 </a:t>
            </a:r>
            <a:r>
              <a:rPr lang="en-US" sz="2000" b="1" dirty="0" err="1"/>
              <a:t>hrs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38286" y="3463948"/>
            <a:ext cx="95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4.5 </a:t>
            </a:r>
            <a:r>
              <a:rPr lang="en-US" sz="2000" b="1" dirty="0" err="1"/>
              <a:t>hrs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438286" y="4173922"/>
            <a:ext cx="95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2.3 </a:t>
            </a:r>
            <a:r>
              <a:rPr lang="en-US" sz="2000" b="1" dirty="0" err="1"/>
              <a:t>hrs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432327" y="4602718"/>
            <a:ext cx="95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1.3 </a:t>
            </a:r>
            <a:r>
              <a:rPr lang="en-US" sz="2000" b="1" dirty="0" err="1"/>
              <a:t>hrs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432327" y="4905874"/>
            <a:ext cx="95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9 </a:t>
            </a:r>
            <a:r>
              <a:rPr lang="en-US" sz="2000" b="1" dirty="0" err="1">
                <a:solidFill>
                  <a:srgbClr val="C00000"/>
                </a:solidFill>
              </a:rPr>
              <a:t>mins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0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" grpId="0"/>
      <p:bldP spid="31" grpId="0"/>
      <p:bldP spid="32" grpId="0"/>
      <p:bldP spid="33" grpId="0"/>
      <p:bldP spid="34" grpId="0"/>
      <p:bldP spid="35" grpId="0"/>
      <p:bldP spid="38" grpId="0"/>
      <p:bldP spid="40" grpId="0"/>
      <p:bldP spid="20" grpId="0" animBg="1"/>
      <p:bldP spid="25" grpId="0"/>
      <p:bldP spid="26" grpId="0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225"/>
            <a:ext cx="11203983" cy="1325563"/>
          </a:xfrm>
        </p:spPr>
        <p:txBody>
          <a:bodyPr/>
          <a:lstStyle/>
          <a:p>
            <a:r>
              <a:rPr lang="en-US" dirty="0"/>
              <a:t>Comparing with Existing Methods - Thresholds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4418" y="5928448"/>
            <a:ext cx="4904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00000"/>
                </a:solidFill>
              </a:rPr>
              <a:t>i</a:t>
            </a:r>
            <a:r>
              <a:rPr lang="en-US" sz="2800" i="1">
                <a:solidFill>
                  <a:srgbClr val="C00000"/>
                </a:solidFill>
              </a:rPr>
              <a:t>mproves </a:t>
            </a:r>
            <a:r>
              <a:rPr lang="en-US" sz="2800" i="1" dirty="0">
                <a:solidFill>
                  <a:srgbClr val="C00000"/>
                </a:solidFill>
              </a:rPr>
              <a:t>by up to 1 order</a:t>
            </a:r>
            <a:endParaRPr lang="en-US" sz="2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7B0D-7623-C241-BB5B-694FCE52A242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1772964"/>
            <a:ext cx="5334000" cy="3733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0293" y="5506764"/>
            <a:ext cx="33821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000" dirty="0"/>
              <a:t>DBLP (1 million sets)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26" y="1772963"/>
            <a:ext cx="5384873" cy="37694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70308" y="5528338"/>
            <a:ext cx="33821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000" dirty="0"/>
              <a:t>Address (1 million sets)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68926" y="5928448"/>
            <a:ext cx="5666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i="1">
                <a:solidFill>
                  <a:srgbClr val="C00000"/>
                </a:solidFill>
              </a:rPr>
              <a:t>even if all sets have the same size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0135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288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Calibri" charset="0"/>
                <a:ea typeface="Calibri" charset="0"/>
                <a:cs typeface="Calibri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78004"/>
            <a:ext cx="10319658" cy="44375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Overlap set similarity join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The first sub-quadratic algorithm whenever that is possible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Practical size boundary selection method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Heap-based methods to skip many unnecessary </a:t>
            </a:r>
            <a:r>
              <a:rPr lang="en-US" sz="3200" i="1" dirty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-subsets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Support both self-join and two-relation-join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683D-A699-824A-9DDE-66AB7B6F12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23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37237" y="2145613"/>
            <a:ext cx="5371004" cy="2483108"/>
          </a:xfrm>
          <a:prstGeom prst="cloudCallou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Thanks!</a:t>
            </a:r>
          </a:p>
          <a:p>
            <a:pPr algn="ctr"/>
            <a:r>
              <a:rPr lang="en-US" altLang="zh-CN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Q&amp;A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595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 Set Similarity Join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6" b="36975"/>
          <a:stretch/>
        </p:blipFill>
        <p:spPr>
          <a:xfrm>
            <a:off x="10903" y="4077612"/>
            <a:ext cx="3129756" cy="2304900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64257" y="1325563"/>
            <a:ext cx="10589543" cy="489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000" dirty="0"/>
              <a:t>Find all the user pairs sharing at least </a:t>
            </a:r>
            <a:r>
              <a:rPr lang="en-US" sz="3000" i="1" dirty="0"/>
              <a:t>c</a:t>
            </a:r>
            <a:r>
              <a:rPr lang="en-US" sz="3000" dirty="0"/>
              <a:t> friends 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Find all the word pairs co-</a:t>
            </a:r>
            <a:r>
              <a:rPr lang="en-US" sz="3000" dirty="0" err="1"/>
              <a:t>occurrent</a:t>
            </a:r>
            <a:r>
              <a:rPr lang="en-US" sz="3000" dirty="0"/>
              <a:t> in at least </a:t>
            </a:r>
            <a:r>
              <a:rPr lang="en-US" sz="3000" i="1" dirty="0"/>
              <a:t>c</a:t>
            </a:r>
            <a:r>
              <a:rPr lang="en-US" sz="3000" dirty="0"/>
              <a:t> documents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Find all the item pairs co-purchased in at least </a:t>
            </a:r>
            <a:r>
              <a:rPr lang="en-US" sz="3000" i="1" dirty="0"/>
              <a:t>c</a:t>
            </a:r>
            <a:r>
              <a:rPr lang="en-US" sz="3000" dirty="0"/>
              <a:t> transactions</a:t>
            </a:r>
          </a:p>
        </p:txBody>
      </p:sp>
      <p:pic>
        <p:nvPicPr>
          <p:cNvPr id="1026" name="Picture 2" descr="mage result for word co-occurrenc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8"/>
          <a:stretch/>
        </p:blipFill>
        <p:spPr bwMode="auto">
          <a:xfrm>
            <a:off x="3262328" y="4041036"/>
            <a:ext cx="4234477" cy="19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item purchased by also purchased b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2"/>
          <a:stretch/>
        </p:blipFill>
        <p:spPr bwMode="auto">
          <a:xfrm>
            <a:off x="7496805" y="4014505"/>
            <a:ext cx="4621252" cy="275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04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059" y="1325563"/>
            <a:ext cx="6167733" cy="5441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2"/>
              <p:cNvSpPr/>
              <p:nvPr/>
            </p:nvSpPr>
            <p:spPr>
              <a:xfrm>
                <a:off x="1088538" y="2365555"/>
                <a:ext cx="312542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altLang="zh-CN" sz="4400" b="0" i="1" baseline="3000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2</m:t>
                      </m:r>
                      <m:r>
                        <a:rPr lang="en-US" altLang="zh-CN" sz="4400" b="0" i="1" baseline="30000" smtClean="0">
                          <a:latin typeface="Cambria Math" charset="0"/>
                        </a:rPr>
                        <m:t>  </m:t>
                      </m:r>
                      <m:r>
                        <a:rPr lang="en-US" altLang="zh-CN" sz="4400" i="1">
                          <a:latin typeface="Cambria Math"/>
                        </a:rPr>
                        <m:t>𝑝𝑎𝑖𝑟𝑠</m:t>
                      </m:r>
                      <m:r>
                        <a:rPr lang="en-US" altLang="zh-CN" sz="4400" i="1">
                          <a:latin typeface="Cambria Math"/>
                        </a:rPr>
                        <m:t>‼!</m:t>
                      </m:r>
                    </m:oMath>
                  </m:oMathPara>
                </a14:m>
                <a:endParaRPr lang="en-US" altLang="zh-CN" sz="4400" dirty="0"/>
              </a:p>
            </p:txBody>
          </p:sp>
        </mc:Choice>
        <mc:Fallback xmlns="">
          <p:sp>
            <p:nvSpPr>
              <p:cNvPr id="7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38" y="2365555"/>
                <a:ext cx="3125421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4"/>
              <p:cNvSpPr/>
              <p:nvPr/>
            </p:nvSpPr>
            <p:spPr>
              <a:xfrm>
                <a:off x="0" y="4583342"/>
                <a:ext cx="566928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i="1" dirty="0">
                    <a:latin typeface="Cambria Math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32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altLang="zh-CN" sz="3200" i="1" dirty="0">
                    <a:solidFill>
                      <a:schemeClr val="tx1"/>
                    </a:solidFill>
                  </a:rPr>
                  <a:t> = 1 million,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altLang="zh-CN" sz="3200" i="1" baseline="30000">
                        <a:solidFill>
                          <a:schemeClr val="tx1"/>
                        </a:solidFill>
                        <a:latin typeface="Cambria Math" charset="0"/>
                      </a:rPr>
                      <m:t>2</m:t>
                    </m:r>
                  </m:oMath>
                </a14:m>
                <a:r>
                  <a:rPr lang="en-US" altLang="zh-CN" sz="3200" i="1" dirty="0">
                    <a:solidFill>
                      <a:schemeClr val="tx1"/>
                    </a:solidFill>
                  </a:rPr>
                  <a:t> = 1</a:t>
                </a:r>
                <a:r>
                  <a:rPr lang="en-US" altLang="zh-CN" sz="3200" i="1" dirty="0"/>
                  <a:t> trillion!!</a:t>
                </a:r>
                <a:endParaRPr lang="en-US" altLang="zh-CN" sz="2000" i="1" dirty="0"/>
              </a:p>
            </p:txBody>
          </p:sp>
        </mc:Choice>
        <mc:Fallback xmlns="">
          <p:sp>
            <p:nvSpPr>
              <p:cNvPr id="8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83342"/>
                <a:ext cx="5669280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2688" t="-156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9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8159496" cy="5166678"/>
          </a:xfrm>
        </p:spPr>
        <p:txBody>
          <a:bodyPr>
            <a:normAutofit/>
          </a:bodyPr>
          <a:lstStyle/>
          <a:p>
            <a:r>
              <a:rPr lang="en-US" sz="3200" dirty="0"/>
              <a:t>Data Mining and Data Management</a:t>
            </a:r>
          </a:p>
          <a:p>
            <a:pPr lvl="1"/>
            <a:r>
              <a:rPr lang="en-US" sz="2800" dirty="0"/>
              <a:t>Data Integration </a:t>
            </a:r>
          </a:p>
          <a:p>
            <a:pPr lvl="1"/>
            <a:r>
              <a:rPr lang="en-US" sz="2800" dirty="0"/>
              <a:t>Data Cleaning</a:t>
            </a:r>
          </a:p>
          <a:p>
            <a:pPr lvl="1"/>
            <a:r>
              <a:rPr lang="en-US" sz="2800" dirty="0"/>
              <a:t>Frequent Pattern Mining</a:t>
            </a:r>
          </a:p>
          <a:p>
            <a:pPr lvl="1"/>
            <a:r>
              <a:rPr lang="en-US" sz="2800" dirty="0"/>
              <a:t>Recommendation</a:t>
            </a:r>
          </a:p>
          <a:p>
            <a:r>
              <a:rPr lang="en-US" sz="3200" dirty="0"/>
              <a:t>Machine Learning</a:t>
            </a:r>
          </a:p>
          <a:p>
            <a:pPr lvl="1"/>
            <a:r>
              <a:rPr lang="en-US" sz="2800" dirty="0"/>
              <a:t>Large Entries Retrieval on Matrix Productions</a:t>
            </a:r>
          </a:p>
          <a:p>
            <a:pPr lvl="1"/>
            <a:r>
              <a:rPr lang="en-US" sz="2800" dirty="0"/>
              <a:t>Non-negative Matrix Factorization </a:t>
            </a:r>
          </a:p>
          <a:p>
            <a:pPr lvl="1"/>
            <a:r>
              <a:rPr lang="en-US" sz="2800" dirty="0"/>
              <a:t>Singular Value Decomposition </a:t>
            </a:r>
          </a:p>
          <a:p>
            <a:pPr lvl="1"/>
            <a:r>
              <a:rPr lang="en-US" sz="2800" dirty="0"/>
              <a:t>Word Embedding</a:t>
            </a:r>
          </a:p>
          <a:p>
            <a:pPr lvl="1"/>
            <a:r>
              <a:rPr lang="en-US" sz="2800" dirty="0"/>
              <a:t>Scene Reconstruction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7B0D-7623-C241-BB5B-694FCE52A2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5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Calibri" charset="0"/>
                <a:ea typeface="Calibri" charset="0"/>
                <a:cs typeface="Calibri" charset="0"/>
              </a:rPr>
              <a:t>Overlap Set Similarity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4641"/>
            <a:ext cx="10515600" cy="1959233"/>
          </a:xfrm>
        </p:spPr>
        <p:txBody>
          <a:bodyPr>
            <a:normAutofit/>
          </a:bodyPr>
          <a:lstStyle/>
          <a:p>
            <a:r>
              <a:rPr lang="en-US" sz="3000" i="1" dirty="0">
                <a:solidFill>
                  <a:srgbClr val="0070C0"/>
                </a:solidFill>
              </a:rPr>
              <a:t>Input</a:t>
            </a:r>
            <a:r>
              <a:rPr lang="en-US" sz="3000" dirty="0"/>
              <a:t>:  </a:t>
            </a:r>
          </a:p>
          <a:p>
            <a:pPr marL="457200" lvl="1" indent="0">
              <a:buNone/>
            </a:pPr>
            <a:r>
              <a:rPr lang="en-US" sz="2600" i="1" dirty="0"/>
              <a:t> </a:t>
            </a:r>
            <a:r>
              <a:rPr lang="en-US" sz="2600" dirty="0"/>
              <a:t>(</a:t>
            </a:r>
            <a:r>
              <a:rPr lang="en-US" sz="2600" dirty="0" err="1"/>
              <a:t>i</a:t>
            </a:r>
            <a:r>
              <a:rPr lang="en-US" sz="2600" dirty="0"/>
              <a:t>) a collection of sets; (ii) a constant threshold </a:t>
            </a:r>
            <a:r>
              <a:rPr lang="en-US" sz="2600" b="1" i="1" dirty="0">
                <a:latin typeface="Cambria Math" charset="0"/>
                <a:ea typeface="Cambria Math" charset="0"/>
                <a:cs typeface="Cambria Math" charset="0"/>
              </a:rPr>
              <a:t>c</a:t>
            </a:r>
          </a:p>
          <a:p>
            <a:r>
              <a:rPr lang="en-US" sz="3000" i="1" dirty="0">
                <a:solidFill>
                  <a:srgbClr val="0070C0"/>
                </a:solidFill>
              </a:rPr>
              <a:t>Output</a:t>
            </a:r>
            <a:r>
              <a:rPr lang="en-US" sz="3000" dirty="0"/>
              <a:t>:  </a:t>
            </a:r>
          </a:p>
          <a:p>
            <a:pPr marL="457200" lvl="1" indent="0">
              <a:buNone/>
            </a:pPr>
            <a:r>
              <a:rPr lang="en-US" sz="2600" dirty="0"/>
              <a:t>    all set pairs with overlap size no smaller than </a:t>
            </a:r>
            <a:r>
              <a:rPr lang="en-US" sz="2600" b="1" i="1" dirty="0">
                <a:latin typeface="Cambria Math" charset="0"/>
                <a:ea typeface="Cambria Math" charset="0"/>
                <a:cs typeface="Cambria Math" charset="0"/>
              </a:rPr>
              <a:t>c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2233" y="5407771"/>
            <a:ext cx="2774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Times New Roman" charset="0"/>
                <a:ea typeface="Times New Roman" charset="0"/>
                <a:cs typeface="Times New Roman" charset="0"/>
              </a:rPr>
              <a:t>threshold </a:t>
            </a:r>
            <a:r>
              <a:rPr lang="en-US" sz="3600" b="1" i="1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3600" i="1" dirty="0">
                <a:latin typeface="Times New Roman" charset="0"/>
                <a:ea typeface="Times New Roman" charset="0"/>
                <a:cs typeface="Times New Roman" charset="0"/>
              </a:rPr>
              <a:t>=2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5659" y="6052643"/>
            <a:ext cx="116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Input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66874" y="6052643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Output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151" y="3106615"/>
            <a:ext cx="2192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Bag-of-Words:</a:t>
            </a:r>
          </a:p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{9th, Street, WI}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19644" y="3770027"/>
            <a:ext cx="15839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(R</a:t>
            </a: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>1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>2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(R</a:t>
            </a: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>3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, R</a:t>
            </a: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>4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(R</a:t>
            </a: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>4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, R</a:t>
            </a: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>5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40986" y="3428029"/>
          <a:ext cx="4266717" cy="19812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4266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48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= {e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= {e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4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7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= {e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4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5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6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4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= {e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4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5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6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8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</a:t>
                      </a:r>
                      <a:r>
                        <a:rPr lang="en-US" sz="20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9</a:t>
                      </a:r>
                      <a:r>
                        <a:rPr lang="en-US" sz="20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10</a:t>
                      </a:r>
                      <a:r>
                        <a:rPr lang="en-US" sz="20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11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5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= {e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</a:t>
                      </a:r>
                      <a:r>
                        <a:rPr lang="en-US" sz="20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7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</a:t>
                      </a:r>
                      <a:r>
                        <a:rPr lang="en-US" sz="20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8</a:t>
                      </a:r>
                      <a:r>
                        <a:rPr lang="en-US" sz="20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9</a:t>
                      </a:r>
                      <a:r>
                        <a:rPr lang="en-US" sz="20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10</a:t>
                      </a:r>
                      <a:r>
                        <a:rPr lang="en-US" sz="20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11</a:t>
                      </a:r>
                      <a:r>
                        <a:rPr lang="en-US" sz="20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12</a:t>
                      </a:r>
                      <a:r>
                        <a:rPr lang="en-US" sz="20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13</a:t>
                      </a:r>
                      <a:r>
                        <a:rPr lang="en-US" sz="20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14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H="1">
            <a:off x="1917032" y="3632652"/>
            <a:ext cx="1299578" cy="885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949116" y="3714895"/>
            <a:ext cx="1275385" cy="664600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274162" y="1825399"/>
            <a:ext cx="377859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Contribution: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first sub-quadratic algorithm 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whenever possible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23204" y="3769741"/>
            <a:ext cx="190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|R</a:t>
            </a: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∩R</a:t>
            </a: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| ≥ </a:t>
            </a:r>
            <a:r>
              <a:rPr lang="en-US" sz="2800" i="1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endParaRPr lang="en-US" sz="2800" i="1" baseline="-25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|R</a:t>
            </a: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∩R</a:t>
            </a: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| ≥ </a:t>
            </a:r>
            <a:r>
              <a:rPr lang="en-US" sz="2800" i="1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endParaRPr lang="en-US" sz="2800" i="1" baseline="-25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|R</a:t>
            </a: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∩R</a:t>
            </a: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| ≥ </a:t>
            </a:r>
            <a:r>
              <a:rPr lang="en-US" sz="2800" i="1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endParaRPr lang="en-US" sz="2800" i="1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151" y="4108295"/>
            <a:ext cx="2616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Keywords:</a:t>
            </a:r>
          </a:p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{4b2b, house, garage}</a:t>
            </a:r>
          </a:p>
        </p:txBody>
      </p:sp>
      <p:sp>
        <p:nvSpPr>
          <p:cNvPr id="28" name="Rectangle 27"/>
          <p:cNvSpPr/>
          <p:nvPr/>
        </p:nvSpPr>
        <p:spPr>
          <a:xfrm rot="5400000">
            <a:off x="606248" y="5175056"/>
            <a:ext cx="821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3200" dirty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779" y="5667922"/>
            <a:ext cx="246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any data type that can be abstracted as sets</a:t>
            </a:r>
          </a:p>
        </p:txBody>
      </p:sp>
    </p:spTree>
    <p:extLst>
      <p:ext uri="{BB962C8B-B14F-4D97-AF65-F5344CB8AC3E}">
        <p14:creationId xmlns:p14="http://schemas.microsoft.com/office/powerpoint/2010/main" val="202951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  <p:bldP spid="10" grpId="0"/>
      <p:bldP spid="18" grpId="0"/>
      <p:bldP spid="15" grpId="0" animBg="1"/>
      <p:bldP spid="16" grpId="0"/>
      <p:bldP spid="24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8271267" y="1981961"/>
            <a:ext cx="3752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1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3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   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1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4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   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1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7 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  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3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4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   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3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7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   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4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7</a:t>
            </a:r>
            <a:endParaRPr lang="en-US" sz="20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97" y="-5703"/>
            <a:ext cx="10924309" cy="1325563"/>
          </a:xfrm>
        </p:spPr>
        <p:txBody>
          <a:bodyPr/>
          <a:lstStyle/>
          <a:p>
            <a:pPr algn="ctr"/>
            <a:r>
              <a:rPr lang="en-US" dirty="0">
                <a:latin typeface="Calibri" charset="0"/>
                <a:ea typeface="Calibri" charset="0"/>
                <a:cs typeface="Calibri" charset="0"/>
              </a:rPr>
              <a:t>Size-Aware Algorithm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8732" y="1949487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Small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252" y="5106004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Large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14835" y="6342025"/>
            <a:ext cx="8943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Build a hash table for each large set, probe it with every other set to get all the results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063871" y="4054503"/>
            <a:ext cx="1086367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5497" y="3609072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Times New Roman" charset="0"/>
                <a:ea typeface="Times New Roman" charset="0"/>
                <a:cs typeface="Times New Roman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325679" y="2822191"/>
                <a:ext cx="14945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0" dirty="0">
                    <a:solidFill>
                      <a:srgbClr val="C00000"/>
                    </a:solidFill>
                  </a:rPr>
                  <a:t>size ≤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400" i="1" dirty="0">
                    <a:solidFill>
                      <a:srgbClr val="C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679" y="2822191"/>
                <a:ext cx="1494512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061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>
          <a:xfrm rot="5400000">
            <a:off x="2967960" y="2194926"/>
            <a:ext cx="230418" cy="1383323"/>
          </a:xfrm>
          <a:prstGeom prst="rightBrace">
            <a:avLst>
              <a:gd name="adj1" fmla="val 38063"/>
              <a:gd name="adj2" fmla="val 50856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251439" y="4857616"/>
                <a:ext cx="1006686" cy="668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#</a:t>
                </a:r>
                <a:r>
                  <a:rPr lang="en-US" sz="2800" dirty="0">
                    <a:solidFill>
                      <a:srgbClr val="C00000"/>
                    </a:solidFill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𝑥</m:t>
                        </m:r>
                      </m:den>
                    </m:f>
                  </m:oMath>
                </a14:m>
                <a:endParaRPr lang="en-US" i="1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439" y="4857616"/>
                <a:ext cx="1006686" cy="668837"/>
              </a:xfrm>
              <a:prstGeom prst="rect">
                <a:avLst/>
              </a:prstGeom>
              <a:blipFill rotWithShape="0">
                <a:blip r:embed="rId4"/>
                <a:stretch>
                  <a:fillRect l="-4242" t="-3636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Brace 32"/>
          <p:cNvSpPr/>
          <p:nvPr/>
        </p:nvSpPr>
        <p:spPr>
          <a:xfrm rot="10800000">
            <a:off x="2204915" y="4821195"/>
            <a:ext cx="234950" cy="728853"/>
          </a:xfrm>
          <a:prstGeom prst="rightBrace">
            <a:avLst>
              <a:gd name="adj1" fmla="val 60416"/>
              <a:gd name="adj2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294475"/>
              </p:ext>
            </p:extLst>
          </p:nvPr>
        </p:nvGraphicFramePr>
        <p:xfrm>
          <a:off x="1743229" y="1572992"/>
          <a:ext cx="2211641" cy="118872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211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= {e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= {e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4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7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= {e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4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5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6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262549"/>
              </p:ext>
            </p:extLst>
          </p:nvPr>
        </p:nvGraphicFramePr>
        <p:xfrm>
          <a:off x="2468245" y="4821196"/>
          <a:ext cx="3920831" cy="74168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920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4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= {e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4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5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6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8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</a:t>
                      </a:r>
                      <a:r>
                        <a:rPr lang="en-US" sz="18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9</a:t>
                      </a:r>
                      <a:r>
                        <a:rPr lang="en-US" sz="18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10</a:t>
                      </a:r>
                      <a:r>
                        <a:rPr lang="en-US" sz="18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11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5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= {e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</a:t>
                      </a:r>
                      <a:r>
                        <a:rPr lang="en-US" sz="18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7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</a:t>
                      </a:r>
                      <a:r>
                        <a:rPr lang="en-US" sz="18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8</a:t>
                      </a:r>
                      <a:r>
                        <a:rPr lang="en-US" sz="18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9</a:t>
                      </a:r>
                      <a:r>
                        <a:rPr lang="en-US" sz="18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10</a:t>
                      </a:r>
                      <a:r>
                        <a:rPr lang="en-US" sz="18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11</a:t>
                      </a:r>
                      <a:r>
                        <a:rPr lang="en-US" sz="18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12</a:t>
                      </a:r>
                      <a:r>
                        <a:rPr lang="en-US" sz="18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13</a:t>
                      </a:r>
                      <a:r>
                        <a:rPr lang="en-US" sz="18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14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956428"/>
              </p:ext>
            </p:extLst>
          </p:nvPr>
        </p:nvGraphicFramePr>
        <p:xfrm>
          <a:off x="8070512" y="4248421"/>
          <a:ext cx="3981368" cy="184912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981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= {e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= {e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4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7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= {e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4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5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6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4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= {e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4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5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6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8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</a:t>
                      </a:r>
                      <a:r>
                        <a:rPr lang="en-US" sz="18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9</a:t>
                      </a:r>
                      <a:r>
                        <a:rPr lang="en-US" sz="18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10</a:t>
                      </a:r>
                      <a:r>
                        <a:rPr lang="en-US" sz="18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11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5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= {e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</a:t>
                      </a:r>
                      <a:r>
                        <a:rPr lang="en-US" sz="18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7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</a:t>
                      </a:r>
                      <a:r>
                        <a:rPr lang="en-US" sz="18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8</a:t>
                      </a:r>
                      <a:r>
                        <a:rPr lang="en-US" sz="18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9</a:t>
                      </a:r>
                      <a:r>
                        <a:rPr lang="en-US" sz="18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10</a:t>
                      </a:r>
                      <a:r>
                        <a:rPr lang="en-US" sz="18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11</a:t>
                      </a:r>
                      <a:r>
                        <a:rPr lang="en-US" sz="18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12</a:t>
                      </a:r>
                      <a:r>
                        <a:rPr lang="en-US" sz="18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13</a:t>
                      </a:r>
                      <a:r>
                        <a:rPr lang="en-US" sz="18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18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14</a:t>
                      </a:r>
                      <a:r>
                        <a:rPr lang="en-US" sz="18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825599"/>
              </p:ext>
            </p:extLst>
          </p:nvPr>
        </p:nvGraphicFramePr>
        <p:xfrm>
          <a:off x="5527004" y="1572992"/>
          <a:ext cx="2169485" cy="118872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169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= {e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= {e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4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7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= {e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4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5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, e</a:t>
                      </a:r>
                      <a:r>
                        <a:rPr lang="en-US" sz="2000" baseline="-25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6</a:t>
                      </a:r>
                      <a:r>
                        <a:rPr lang="en-US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Multiply 2"/>
          <p:cNvSpPr/>
          <p:nvPr/>
        </p:nvSpPr>
        <p:spPr>
          <a:xfrm>
            <a:off x="4215670" y="1745206"/>
            <a:ext cx="914400" cy="914400"/>
          </a:xfrm>
          <a:prstGeom prst="mathMultiply">
            <a:avLst>
              <a:gd name="adj1" fmla="val 637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y 34"/>
          <p:cNvSpPr/>
          <p:nvPr/>
        </p:nvSpPr>
        <p:spPr>
          <a:xfrm>
            <a:off x="6707544" y="4746431"/>
            <a:ext cx="914400" cy="914400"/>
          </a:xfrm>
          <a:prstGeom prst="mathMultiply">
            <a:avLst>
              <a:gd name="adj1" fmla="val 637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696489" y="1802801"/>
            <a:ext cx="613339" cy="1782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696489" y="2206919"/>
            <a:ext cx="585907" cy="1311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8309828" y="2009638"/>
            <a:ext cx="582462" cy="408397"/>
          </a:xfrm>
          <a:prstGeom prst="ellipse">
            <a:avLst/>
          </a:prstGeom>
          <a:noFill/>
          <a:ln w="412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78727" y="2827852"/>
            <a:ext cx="1472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(R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1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,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R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2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82396" y="1550391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1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2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   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1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3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   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2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3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 </a:t>
            </a:r>
          </a:p>
        </p:txBody>
      </p:sp>
      <p:sp>
        <p:nvSpPr>
          <p:cNvPr id="44" name="Oval 43"/>
          <p:cNvSpPr/>
          <p:nvPr/>
        </p:nvSpPr>
        <p:spPr>
          <a:xfrm>
            <a:off x="8921040" y="1571808"/>
            <a:ext cx="557235" cy="418184"/>
          </a:xfrm>
          <a:prstGeom prst="ellipse">
            <a:avLst/>
          </a:prstGeom>
          <a:noFill/>
          <a:ln w="412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7696489" y="2596227"/>
            <a:ext cx="585907" cy="1311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271267" y="2371269"/>
            <a:ext cx="3752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2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4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   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2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5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   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2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6 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  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4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5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   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4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6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   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5</a:t>
            </a:r>
            <a:r>
              <a:rPr lang="en-US" sz="2000" dirty="0">
                <a:latin typeface="Cambria Math" charset="0"/>
                <a:ea typeface="Cambria Math" charset="0"/>
                <a:cs typeface="Cambria Math" charset="0"/>
              </a:rPr>
              <a:t>e</a:t>
            </a:r>
            <a:r>
              <a:rPr lang="en-US" sz="2000" baseline="-25000" dirty="0">
                <a:latin typeface="Cambria Math" charset="0"/>
                <a:ea typeface="Cambria Math" charset="0"/>
                <a:cs typeface="Cambria Math" charset="0"/>
              </a:rPr>
              <a:t>6</a:t>
            </a:r>
            <a:endParaRPr lang="en-US" sz="20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79500" y="5593249"/>
            <a:ext cx="3642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charset="0"/>
                <a:ea typeface="Times New Roman" charset="0"/>
                <a:cs typeface="Times New Roman" charset="0"/>
              </a:rPr>
              <a:t>where </a:t>
            </a:r>
            <a:r>
              <a:rPr lang="en-US" sz="20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2000" i="1" dirty="0">
                <a:latin typeface="Times New Roman" charset="0"/>
                <a:ea typeface="Times New Roman" charset="0"/>
                <a:cs typeface="Times New Roman" charset="0"/>
              </a:rPr>
              <a:t> is the total size of all sets</a:t>
            </a:r>
            <a:endParaRPr lang="en-US" sz="2000" i="1" dirty="0"/>
          </a:p>
        </p:txBody>
      </p:sp>
      <p:sp>
        <p:nvSpPr>
          <p:cNvPr id="50" name="Rectangle 49"/>
          <p:cNvSpPr/>
          <p:nvPr/>
        </p:nvSpPr>
        <p:spPr>
          <a:xfrm>
            <a:off x="6592793" y="4048073"/>
            <a:ext cx="14725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(R</a:t>
            </a:r>
            <a:r>
              <a:rPr lang="en-US" sz="2200" baseline="-25000" dirty="0">
                <a:solidFill>
                  <a:schemeClr val="accent5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4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,</a:t>
            </a:r>
            <a:r>
              <a:rPr lang="en-US" sz="2200" baseline="-25000" dirty="0">
                <a:solidFill>
                  <a:schemeClr val="accent5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R</a:t>
            </a:r>
            <a:r>
              <a:rPr lang="en-US" sz="2200" baseline="-25000" dirty="0">
                <a:solidFill>
                  <a:schemeClr val="accent5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3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600395" y="4392280"/>
            <a:ext cx="14725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(R</a:t>
            </a:r>
            <a:r>
              <a:rPr lang="en-US" sz="2200" baseline="-25000" dirty="0">
                <a:solidFill>
                  <a:schemeClr val="accent5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4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,</a:t>
            </a:r>
            <a:r>
              <a:rPr lang="en-US" sz="2200" baseline="-25000" dirty="0">
                <a:solidFill>
                  <a:schemeClr val="accent5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R</a:t>
            </a:r>
            <a:r>
              <a:rPr lang="en-US" sz="2200" baseline="-25000" dirty="0">
                <a:solidFill>
                  <a:schemeClr val="accent5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5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655429" y="3507347"/>
            <a:ext cx="6822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Output all set pairs sharing a common subset of size </a:t>
            </a:r>
            <a:r>
              <a:rPr lang="en-US" sz="2000" b="1" i="1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683D-A699-824A-9DDE-66AB7B6F1263}" type="slidenum">
              <a:rPr lang="en-US" smtClean="0"/>
              <a:t>6</a:t>
            </a:fld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6798801" y="4838103"/>
            <a:ext cx="836225" cy="7515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Hash Table 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7631066" y="4482844"/>
            <a:ext cx="439446" cy="374772"/>
          </a:xfrm>
          <a:prstGeom prst="straightConnector1">
            <a:avLst/>
          </a:prstGeom>
          <a:ln w="28575">
            <a:solidFill>
              <a:srgbClr val="C0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7644148" y="4857616"/>
            <a:ext cx="415262" cy="178631"/>
          </a:xfrm>
          <a:prstGeom prst="straightConnector1">
            <a:avLst/>
          </a:prstGeom>
          <a:ln w="28575">
            <a:solidFill>
              <a:srgbClr val="C0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4" idx="3"/>
          </p:cNvCxnSpPr>
          <p:nvPr/>
        </p:nvCxnSpPr>
        <p:spPr>
          <a:xfrm flipV="1">
            <a:off x="7635026" y="5196842"/>
            <a:ext cx="479780" cy="17035"/>
          </a:xfrm>
          <a:prstGeom prst="straightConnector1">
            <a:avLst/>
          </a:prstGeom>
          <a:ln w="28575">
            <a:solidFill>
              <a:srgbClr val="C0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645226" y="5428055"/>
            <a:ext cx="469580" cy="448301"/>
          </a:xfrm>
          <a:prstGeom prst="straightConnector1">
            <a:avLst/>
          </a:prstGeom>
          <a:ln w="28575">
            <a:solidFill>
              <a:srgbClr val="C0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eft Arrow 58"/>
          <p:cNvSpPr/>
          <p:nvPr/>
        </p:nvSpPr>
        <p:spPr>
          <a:xfrm rot="10800000">
            <a:off x="5737860" y="4800615"/>
            <a:ext cx="1049300" cy="47126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58732" y="976818"/>
            <a:ext cx="2064796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threshold c = 2</a:t>
            </a:r>
          </a:p>
        </p:txBody>
      </p:sp>
    </p:spTree>
    <p:extLst>
      <p:ext uri="{BB962C8B-B14F-4D97-AF65-F5344CB8AC3E}">
        <p14:creationId xmlns:p14="http://schemas.microsoft.com/office/powerpoint/2010/main" val="55540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1" grpId="0"/>
      <p:bldP spid="18" grpId="0"/>
      <p:bldP spid="28" grpId="0" animBg="1"/>
      <p:bldP spid="29" grpId="0"/>
      <p:bldP spid="33" grpId="0" animBg="1"/>
      <p:bldP spid="40" grpId="0" animBg="1"/>
      <p:bldP spid="43" grpId="0"/>
      <p:bldP spid="36" grpId="0"/>
      <p:bldP spid="44" grpId="0" animBg="1"/>
      <p:bldP spid="47" grpId="0"/>
      <p:bldP spid="49" grpId="0"/>
      <p:bldP spid="50" grpId="0"/>
      <p:bldP spid="51" grpId="0"/>
      <p:bldP spid="42" grpId="0"/>
      <p:bldP spid="54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charset="0"/>
                <a:ea typeface="Calibri" charset="0"/>
                <a:cs typeface="Calibri" charset="0"/>
              </a:rPr>
              <a:t>Size Boundary Selection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053" y="1414717"/>
            <a:ext cx="5311547" cy="32761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18505" y="1563737"/>
            <a:ext cx="1403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small </a:t>
            </a:r>
            <a:r>
              <a:rPr lang="en-US" sz="2400" dirty="0">
                <a:solidFill>
                  <a:srgbClr val="0070C0"/>
                </a:solidFill>
              </a:rPr>
              <a:t>sets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888" y="4028527"/>
            <a:ext cx="1366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large sets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2487971" y="2701498"/>
            <a:ext cx="1390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time  cost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34516" y="4609071"/>
            <a:ext cx="2120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size boundary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791329" y="3895158"/>
                <a:ext cx="611899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~</m:t>
                      </m:r>
                      <m:f>
                        <m:fPr>
                          <m:ctrlPr>
                            <a:rPr lang="bg-BG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329" y="3895158"/>
                <a:ext cx="611899" cy="6705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42984" y="1563736"/>
                <a:ext cx="11478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~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984" y="1563736"/>
                <a:ext cx="1147878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333" b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667056" y="5554674"/>
            <a:ext cx="701034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Benefit</a:t>
            </a:r>
            <a:r>
              <a:rPr lang="en-US" sz="24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: the decrease of the time spend on large sets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7056" y="6172692"/>
            <a:ext cx="701034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Cost</a:t>
            </a:r>
            <a:r>
              <a:rPr lang="en-US" sz="24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: the increase of the time spend on small sets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32377" y="1426592"/>
            <a:ext cx="3201334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400" b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oes </a:t>
            </a:r>
            <a:r>
              <a:rPr lang="en-US" sz="24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up smoothly first, </a:t>
            </a:r>
            <a:r>
              <a:rPr lang="en-US" sz="2400" b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and then rapidly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32538" y="3795336"/>
            <a:ext cx="3297166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goes down rapidly first, and then smoothly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749" y="5001439"/>
            <a:ext cx="3195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Increase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x </a:t>
            </a:r>
            <a:r>
              <a:rPr lang="en-US" sz="2400" i="1" dirty="0"/>
              <a:t>little by little: 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32314" y="2137084"/>
            <a:ext cx="1941557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c: threshold</a:t>
            </a:r>
          </a:p>
          <a:p>
            <a:r>
              <a:rPr lang="en-US" sz="2000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x: size boundary </a:t>
            </a:r>
          </a:p>
        </p:txBody>
      </p:sp>
    </p:spTree>
    <p:extLst>
      <p:ext uri="{BB962C8B-B14F-4D97-AF65-F5344CB8AC3E}">
        <p14:creationId xmlns:p14="http://schemas.microsoft.com/office/powerpoint/2010/main" val="142771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Calibri" charset="0"/>
              </a:rPr>
              <a:t>Skip</a:t>
            </a:r>
            <a:r>
              <a:rPr lang="en-US" dirty="0">
                <a:ea typeface="Alegreya" charset="0"/>
                <a:cs typeface="Alegreya" charset="0"/>
              </a:rPr>
              <a:t> Unique </a:t>
            </a:r>
            <a:r>
              <a:rPr lang="en-US" i="1" dirty="0">
                <a:ea typeface="Alegreya" charset="0"/>
                <a:cs typeface="Alegreya" charset="0"/>
              </a:rPr>
              <a:t>c</a:t>
            </a:r>
            <a:r>
              <a:rPr lang="en-US" dirty="0">
                <a:ea typeface="Alegreya" charset="0"/>
                <a:cs typeface="Alegreya" charset="0"/>
              </a:rPr>
              <a:t>-subsets (i.e., </a:t>
            </a:r>
            <a:r>
              <a:rPr lang="en-US" dirty="0">
                <a:ea typeface="Times New Roman" charset="0"/>
                <a:cs typeface="Times New Roman" charset="0"/>
              </a:rPr>
              <a:t>subset of size </a:t>
            </a:r>
            <a:r>
              <a:rPr lang="en-US" i="1" dirty="0">
                <a:ea typeface="Alegreya" charset="0"/>
                <a:cs typeface="Alegreya" charset="0"/>
              </a:rPr>
              <a:t>c</a:t>
            </a:r>
            <a:r>
              <a:rPr lang="en-US" dirty="0">
                <a:ea typeface="Alegreya" charset="0"/>
                <a:cs typeface="Alegreya" charset="0"/>
              </a:rPr>
              <a:t>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315957" y="3703570"/>
            <a:ext cx="605" cy="578064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668092" y="3718872"/>
            <a:ext cx="605" cy="578064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907471" y="3701982"/>
            <a:ext cx="605" cy="578064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498985" y="3701982"/>
            <a:ext cx="605" cy="578064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090499" y="3718872"/>
            <a:ext cx="605" cy="578064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211497" y="3718872"/>
            <a:ext cx="605" cy="578064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28715" y="4553934"/>
            <a:ext cx="10280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Observation 1: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Unique c-subsets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cannot generate any result and we can skip them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7B0D-7623-C241-BB5B-694FCE52A242}" type="slidenum">
              <a:rPr lang="en-US" smtClean="0"/>
              <a:t>8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622299" y="2188932"/>
            <a:ext cx="10377885" cy="1446467"/>
            <a:chOff x="694438" y="3997709"/>
            <a:chExt cx="10571323" cy="150627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438" y="3997709"/>
              <a:ext cx="10571323" cy="1506276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6096000" y="4424070"/>
              <a:ext cx="350293" cy="99402"/>
            </a:xfrm>
            <a:prstGeom prst="rect">
              <a:avLst/>
            </a:prstGeom>
            <a:solidFill>
              <a:srgbClr val="EAE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7201475" y="4380851"/>
              <a:ext cx="350293" cy="152400"/>
            </a:xfrm>
            <a:prstGeom prst="rect">
              <a:avLst/>
            </a:prstGeom>
            <a:solidFill>
              <a:srgbClr val="EAE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2378898" y="3364674"/>
            <a:ext cx="550812" cy="214489"/>
          </a:xfrm>
          <a:prstGeom prst="rect">
            <a:avLst/>
          </a:prstGeom>
          <a:solidFill>
            <a:srgbClr val="EA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8" name="Rectangle 47"/>
          <p:cNvSpPr/>
          <p:nvPr/>
        </p:nvSpPr>
        <p:spPr>
          <a:xfrm>
            <a:off x="2953006" y="3379605"/>
            <a:ext cx="551587" cy="214489"/>
          </a:xfrm>
          <a:prstGeom prst="rect">
            <a:avLst/>
          </a:prstGeom>
          <a:solidFill>
            <a:srgbClr val="EA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9" name="Rectangle 48"/>
          <p:cNvSpPr/>
          <p:nvPr/>
        </p:nvSpPr>
        <p:spPr>
          <a:xfrm>
            <a:off x="3531534" y="3379605"/>
            <a:ext cx="545014" cy="214489"/>
          </a:xfrm>
          <a:prstGeom prst="rect">
            <a:avLst/>
          </a:prstGeom>
          <a:solidFill>
            <a:srgbClr val="EA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0" name="Rectangle 49"/>
          <p:cNvSpPr/>
          <p:nvPr/>
        </p:nvSpPr>
        <p:spPr>
          <a:xfrm>
            <a:off x="4103490" y="3379605"/>
            <a:ext cx="541372" cy="214489"/>
          </a:xfrm>
          <a:prstGeom prst="rect">
            <a:avLst/>
          </a:prstGeom>
          <a:solidFill>
            <a:srgbClr val="EA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834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Alegreya" charset="0"/>
                <a:cs typeface="Alegreya" charset="0"/>
              </a:rPr>
              <a:t>Skip Redundant c-subsets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22299" y="2188932"/>
            <a:ext cx="10377885" cy="1446467"/>
            <a:chOff x="694438" y="3997709"/>
            <a:chExt cx="10571323" cy="150627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438" y="3997709"/>
              <a:ext cx="10571323" cy="1506276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096000" y="4424070"/>
              <a:ext cx="350293" cy="99402"/>
            </a:xfrm>
            <a:prstGeom prst="rect">
              <a:avLst/>
            </a:prstGeom>
            <a:solidFill>
              <a:srgbClr val="EAE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Rectangle 41"/>
            <p:cNvSpPr/>
            <p:nvPr/>
          </p:nvSpPr>
          <p:spPr>
            <a:xfrm flipV="1">
              <a:off x="7201475" y="4380851"/>
              <a:ext cx="350293" cy="152400"/>
            </a:xfrm>
            <a:prstGeom prst="rect">
              <a:avLst/>
            </a:prstGeom>
            <a:solidFill>
              <a:srgbClr val="EAE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V="1">
            <a:off x="3806358" y="3721428"/>
            <a:ext cx="605" cy="578064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370221" y="3723016"/>
            <a:ext cx="605" cy="578064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655132" y="3726286"/>
            <a:ext cx="605" cy="578064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246041" y="3723804"/>
            <a:ext cx="605" cy="578064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642" y="4586827"/>
            <a:ext cx="11271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Observation 2: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Redundant c-subsets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only generate duplicate results and we can skip them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7B0D-7623-C241-BB5B-694FCE52A2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14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49467</TotalTime>
  <Words>890</Words>
  <Application>Microsoft Macintosh PowerPoint</Application>
  <PresentationFormat>Widescreen</PresentationFormat>
  <Paragraphs>164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Gungsuh</vt:lpstr>
      <vt:lpstr>Arial</vt:lpstr>
      <vt:lpstr>Calibri</vt:lpstr>
      <vt:lpstr>Calibri Light</vt:lpstr>
      <vt:lpstr>Cambria Math</vt:lpstr>
      <vt:lpstr>Times New Roman</vt:lpstr>
      <vt:lpstr>Office Theme</vt:lpstr>
      <vt:lpstr>Overlap Set Similarity Join with Theoretical Guarantee</vt:lpstr>
      <vt:lpstr>Overlap Set Similarity Join Examples</vt:lpstr>
      <vt:lpstr>Challenge</vt:lpstr>
      <vt:lpstr>Many Applications</vt:lpstr>
      <vt:lpstr>Overlap Set Similarity Join</vt:lpstr>
      <vt:lpstr>Size-Aware Algorithm</vt:lpstr>
      <vt:lpstr>Size Boundary Selection</vt:lpstr>
      <vt:lpstr>Skip Unique c-subsets (i.e., subset of size c)</vt:lpstr>
      <vt:lpstr>Skip Redundant c-subsets</vt:lpstr>
      <vt:lpstr>Experiments</vt:lpstr>
      <vt:lpstr>Evaluating the Size Boundary Selection</vt:lpstr>
      <vt:lpstr>Evaluating the Size Boundary Selection</vt:lpstr>
      <vt:lpstr>Evaluating the Heap-based Methods</vt:lpstr>
      <vt:lpstr>Comparing with Existing Methods - Scalability</vt:lpstr>
      <vt:lpstr>Comparing with Existing Methods - Thresholds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Integration Essentials: The Entity Matching and Consolidation Problems</dc:title>
  <dc:creator>Microsoft Office User</dc:creator>
  <cp:lastModifiedBy>Dong Deng</cp:lastModifiedBy>
  <cp:revision>1875</cp:revision>
  <cp:lastPrinted>2018-02-11T22:20:43Z</cp:lastPrinted>
  <dcterms:created xsi:type="dcterms:W3CDTF">2017-12-16T20:30:46Z</dcterms:created>
  <dcterms:modified xsi:type="dcterms:W3CDTF">2019-05-27T16:34:47Z</dcterms:modified>
</cp:coreProperties>
</file>