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1"/>
  </p:notesMasterIdLst>
  <p:sldIdLst>
    <p:sldId id="256" r:id="rId2"/>
    <p:sldId id="294" r:id="rId3"/>
    <p:sldId id="330" r:id="rId4"/>
    <p:sldId id="331" r:id="rId5"/>
    <p:sldId id="260" r:id="rId6"/>
    <p:sldId id="261" r:id="rId7"/>
    <p:sldId id="334" r:id="rId8"/>
    <p:sldId id="335" r:id="rId9"/>
    <p:sldId id="336" r:id="rId10"/>
    <p:sldId id="337" r:id="rId11"/>
    <p:sldId id="357" r:id="rId12"/>
    <p:sldId id="346" r:id="rId13"/>
    <p:sldId id="349" r:id="rId14"/>
    <p:sldId id="350" r:id="rId15"/>
    <p:sldId id="351" r:id="rId16"/>
    <p:sldId id="352" r:id="rId17"/>
    <p:sldId id="353" r:id="rId18"/>
    <p:sldId id="323" r:id="rId19"/>
    <p:sldId id="324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5BB4"/>
    <a:srgbClr val="32BF72"/>
    <a:srgbClr val="2F5597"/>
    <a:srgbClr val="FF0000"/>
    <a:srgbClr val="00B050"/>
    <a:srgbClr val="B4C7E7"/>
    <a:srgbClr val="002060"/>
    <a:srgbClr val="FF5D28"/>
    <a:srgbClr val="405888"/>
    <a:srgbClr val="3BB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33"/>
    <p:restoredTop sz="72109" autoAdjust="0"/>
  </p:normalViewPr>
  <p:slideViewPr>
    <p:cSldViewPr snapToGrid="0">
      <p:cViewPr varScale="1">
        <p:scale>
          <a:sx n="90" d="100"/>
          <a:sy n="90" d="100"/>
        </p:scale>
        <p:origin x="187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3EE3E1-48E0-494E-B176-9E931B75450E}" type="datetimeFigureOut">
              <a:rPr lang="zh-CN" altLang="en-US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34833A-C7A7-41A9-99A1-9209980AC1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924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AA602CC-A180-4F84-8AB3-F6BA0444A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382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b="1" dirty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BF46E11-C1A9-4510-BB6D-0872796A07C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89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480E853-4D42-4802-9DDC-A677B6CDDCA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910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480E853-4D42-4802-9DDC-A677B6CDDCA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77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480E853-4D42-4802-9DDC-A677B6CDDCA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243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E1D8AA6-604F-405C-A4FD-5FB6703442D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580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2AD8D0D-DAF2-4CFD-BD37-6E3022CE1BA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611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2AD8D0D-DAF2-4CFD-BD37-6E3022CE1BA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91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2AD8D0D-DAF2-4CFD-BD37-6E3022CE1BA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503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B9964E3-0D58-4667-9735-8E8B2F4E2C8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884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D0836DF-046C-4866-BDF2-D5A0F0F00A3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5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A38AFE6-4B68-464A-B1E4-FDA55F27E4C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42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7BFB014-40C1-4602-BD5B-6E1D6F80F9B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17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7BFB014-40C1-4602-BD5B-6E1D6F80F9B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6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7BFB014-40C1-4602-BD5B-6E1D6F80F9B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38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3946FA8-A6EB-464A-8758-16C0000B17A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5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b="1" dirty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BF46E11-C1A9-4510-BB6D-0872796A07C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268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b="1" dirty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BF46E11-C1A9-4510-BB6D-0872796A07C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55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CN" altLang="en-US" b="1" dirty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BF46E11-C1A9-4510-BB6D-0872796A07C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23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F7796-B899-4B25-876D-6AC247182DA4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36665-D89F-47F8-8F78-003959FDEF9C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31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D726B-4CAC-487C-BCD9-A884FCB89DE6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0F03A-7224-42A9-8659-90365BD33F9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57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A6DFB-CD95-43C0-AF06-95FAC6EFE9F1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EE190-B35B-42BC-AA1F-D0DACA04E3F5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7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0CABB-F100-4482-9A32-1FE61A9A85DE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FAF4B-959B-4A0F-8BA5-8487CE46E1E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14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0866B-F26C-4A1C-86CE-0E8AA77D9591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AD6A6-2DDE-4B6C-AD68-514C10D81F8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2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13D0BE-52A9-4CF6-AA07-9E1BDAD0F864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CB3A2-174E-464A-B7D2-27C7FF47FF81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01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55281-C621-4C1C-BD3B-FE66619DA52E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9EF25-1CF5-4D20-BBCC-1EDBF73D4A7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2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497FB-3864-4D9D-9F2B-36CCEB84AF19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ED9F2-08FC-4995-ADD5-13D1EB71EE70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50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9F205-811F-4E16-8266-4A8086116866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A8EF9-F68A-4F99-88CB-F56963DEC42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21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67F09-4225-49D9-B818-1C0B1D97BA8C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4A75F-E3CA-4BCD-8255-B03785CA192E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49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F4AFE-EA69-4EC4-9647-FF624789629A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21B4C-758F-43FE-983F-6911D983EAF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71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4586C-05D4-4DD8-9BD3-FF11F8454B79}" type="datetimeFigureOut">
              <a:rPr lang="zh-CN" altLang="en-US" smtClean="0"/>
              <a:pPr>
                <a:defRPr/>
              </a:pPr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0D61E5-7EC9-4D56-846B-978CC2FEBA19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98.png"/><Relationship Id="rId34" Type="http://schemas.openxmlformats.org/officeDocument/2006/relationships/image" Target="../media/image111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1" Type="http://schemas.openxmlformats.org/officeDocument/2006/relationships/tags" Target="../tags/tag9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8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60.png"/><Relationship Id="rId39" Type="http://schemas.openxmlformats.org/officeDocument/2006/relationships/image" Target="../media/image173.png"/><Relationship Id="rId21" Type="http://schemas.openxmlformats.org/officeDocument/2006/relationships/image" Target="../media/image155.png"/><Relationship Id="rId34" Type="http://schemas.openxmlformats.org/officeDocument/2006/relationships/image" Target="../media/image168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33" Type="http://schemas.openxmlformats.org/officeDocument/2006/relationships/image" Target="../media/image167.png"/><Relationship Id="rId38" Type="http://schemas.openxmlformats.org/officeDocument/2006/relationships/image" Target="../media/image17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29" Type="http://schemas.openxmlformats.org/officeDocument/2006/relationships/image" Target="../media/image163.png"/><Relationship Id="rId1" Type="http://schemas.openxmlformats.org/officeDocument/2006/relationships/tags" Target="../tags/tag10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32" Type="http://schemas.openxmlformats.org/officeDocument/2006/relationships/image" Target="../media/image166.png"/><Relationship Id="rId37" Type="http://schemas.openxmlformats.org/officeDocument/2006/relationships/image" Target="../media/image171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28" Type="http://schemas.openxmlformats.org/officeDocument/2006/relationships/image" Target="../media/image162.png"/><Relationship Id="rId36" Type="http://schemas.openxmlformats.org/officeDocument/2006/relationships/image" Target="../media/image170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31" Type="http://schemas.openxmlformats.org/officeDocument/2006/relationships/image" Target="../media/image165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Relationship Id="rId27" Type="http://schemas.openxmlformats.org/officeDocument/2006/relationships/image" Target="../media/image161.png"/><Relationship Id="rId30" Type="http://schemas.openxmlformats.org/officeDocument/2006/relationships/image" Target="../media/image164.png"/><Relationship Id="rId35" Type="http://schemas.openxmlformats.org/officeDocument/2006/relationships/image" Target="../media/image169.png"/><Relationship Id="rId8" Type="http://schemas.openxmlformats.org/officeDocument/2006/relationships/image" Target="../media/image142.png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26" Type="http://schemas.openxmlformats.org/officeDocument/2006/relationships/image" Target="../media/image160.pn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29" Type="http://schemas.openxmlformats.org/officeDocument/2006/relationships/image" Target="../media/image114.png"/><Relationship Id="rId1" Type="http://schemas.openxmlformats.org/officeDocument/2006/relationships/tags" Target="../tags/tag1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28" Type="http://schemas.openxmlformats.org/officeDocument/2006/relationships/image" Target="../media/image162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Relationship Id="rId27" Type="http://schemas.openxmlformats.org/officeDocument/2006/relationships/image" Target="../media/image1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330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8.jpg"/><Relationship Id="rId4" Type="http://schemas.openxmlformats.org/officeDocument/2006/relationships/image" Target="../media/image1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740.png"/><Relationship Id="rId5" Type="http://schemas.openxmlformats.org/officeDocument/2006/relationships/image" Target="../media/image120.jpg"/><Relationship Id="rId4" Type="http://schemas.openxmlformats.org/officeDocument/2006/relationships/image" Target="../media/image1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8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tags" Target="../tags/tag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3.png"/><Relationship Id="rId10" Type="http://schemas.openxmlformats.org/officeDocument/2006/relationships/image" Target="../media/image69.png"/><Relationship Id="rId4" Type="http://schemas.openxmlformats.org/officeDocument/2006/relationships/image" Target="../media/image38.pn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64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40369" y="3987800"/>
            <a:ext cx="4944819" cy="8699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Dong Deng, </a:t>
            </a:r>
            <a:r>
              <a:rPr lang="en-US" altLang="zh-CN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Chengcheng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 Yang, </a:t>
            </a:r>
            <a:r>
              <a:rPr lang="en-US" altLang="zh-CN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Shuo</a:t>
            </a: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 Shang,</a:t>
            </a:r>
          </a:p>
          <a:p>
            <a:pPr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Fan Zhu, Li Liu, Ling Shao</a:t>
            </a:r>
          </a:p>
        </p:txBody>
      </p:sp>
      <p:sp>
        <p:nvSpPr>
          <p:cNvPr id="4099" name="文本框 4"/>
          <p:cNvSpPr txBox="1">
            <a:spLocks noChangeArrowheads="1"/>
          </p:cNvSpPr>
          <p:nvPr/>
        </p:nvSpPr>
        <p:spPr bwMode="auto">
          <a:xfrm>
            <a:off x="254000" y="2240667"/>
            <a:ext cx="863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LCJoin</a:t>
            </a:r>
            <a:r>
              <a:rPr lang="en-US" altLang="zh-CN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Set Containment Join via List Crosscutting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2489812" y="4857750"/>
            <a:ext cx="6094528" cy="434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nception </a:t>
            </a:r>
            <a:r>
              <a:rPr lang="en-US" altLang="zh-CN" sz="2800" b="1" dirty="0"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nstitute of </a:t>
            </a:r>
            <a:r>
              <a:rPr lang="en-US" altLang="zh-CN" sz="2800" b="1" dirty="0"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rtificial </a:t>
            </a:r>
            <a:r>
              <a:rPr lang="en-US" altLang="zh-CN" sz="2800" b="1" dirty="0"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I</a:t>
            </a:r>
            <a:r>
              <a:rPr lang="en-US" altLang="zh-CN" sz="2000" b="1" dirty="0"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ntelligence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" y="5165973"/>
            <a:ext cx="1764974" cy="1351085"/>
          </a:xfrm>
          <a:prstGeom prst="rect">
            <a:avLst/>
          </a:prstGeom>
        </p:spPr>
      </p:pic>
    </p:spTree>
  </p:cSld>
  <p:clrMapOvr>
    <a:masterClrMapping/>
  </p:clrMapOvr>
  <p:transition spd="slow" advTm="3065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92D050"/>
          </a:solidFill>
          <a:ln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888" y="0"/>
            <a:ext cx="2170112" cy="793750"/>
          </a:xfrm>
          <a:prstGeom prst="rect">
            <a:avLst/>
          </a:prstGeom>
          <a:solidFill>
            <a:srgbClr val="8CC63F"/>
          </a:solidFill>
          <a:ln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84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LCJoin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文本框 14"/>
          <p:cNvSpPr txBox="1">
            <a:spLocks noChangeArrowheads="1"/>
          </p:cNvSpPr>
          <p:nvPr/>
        </p:nvSpPr>
        <p:spPr bwMode="auto">
          <a:xfrm>
            <a:off x="2551112" y="315913"/>
            <a:ext cx="608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B050"/>
                </a:solidFill>
              </a:rPr>
              <a:t>List Cross-Cutting Based Set Containment Join 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887" y="969108"/>
            <a:ext cx="271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8E5BB4"/>
                </a:solidFill>
              </a:rPr>
              <a:t>Two Optimizations</a:t>
            </a:r>
            <a:endParaRPr lang="zh-CN" altLang="en-US" sz="2400" b="1" dirty="0">
              <a:solidFill>
                <a:srgbClr val="8E5BB4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83" y="4362949"/>
            <a:ext cx="3032613" cy="216326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7898" y="1729476"/>
            <a:ext cx="8227630" cy="830997"/>
            <a:chOff x="607898" y="1729476"/>
            <a:chExt cx="8227630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14"/>
                <p:cNvSpPr txBox="1">
                  <a:spLocks noChangeArrowheads="1"/>
                </p:cNvSpPr>
                <p:nvPr/>
              </p:nvSpPr>
              <p:spPr bwMode="auto">
                <a:xfrm>
                  <a:off x="992073" y="1729476"/>
                  <a:ext cx="7843455" cy="830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400" b="1" dirty="0">
                      <a:solidFill>
                        <a:srgbClr val="00B050"/>
                      </a:solidFill>
                    </a:rPr>
                    <a:t>Design a 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</a:rPr>
                    <a:t>prefix-tree</a:t>
                  </a:r>
                  <a:r>
                    <a:rPr lang="en-US" altLang="zh-CN" sz="2400" b="1" dirty="0">
                      <a:solidFill>
                        <a:srgbClr val="00B050"/>
                      </a:solidFill>
                    </a:rPr>
                    <a:t>-based method to share the computation between sets in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altLang="zh-CN" sz="2400" b="1" dirty="0">
                      <a:solidFill>
                        <a:srgbClr val="00B050"/>
                      </a:solidFill>
                    </a:rPr>
                    <a:t> </a:t>
                  </a:r>
                  <a:endParaRPr lang="zh-CN" altLang="en-US" sz="24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2073" y="1729476"/>
                  <a:ext cx="7843455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1131" t="-4478" b="-134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7" descr="8-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8" y="1778688"/>
              <a:ext cx="396875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607898" y="2703640"/>
            <a:ext cx="8227630" cy="515937"/>
            <a:chOff x="607898" y="2703640"/>
            <a:chExt cx="8227630" cy="515937"/>
          </a:xfrm>
        </p:grpSpPr>
        <p:sp>
          <p:nvSpPr>
            <p:cNvPr id="10" name="文本框 14"/>
            <p:cNvSpPr txBox="1">
              <a:spLocks noChangeArrowheads="1"/>
            </p:cNvSpPr>
            <p:nvPr/>
          </p:nvSpPr>
          <p:spPr bwMode="auto">
            <a:xfrm>
              <a:off x="992073" y="2703640"/>
              <a:ext cx="78434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rgbClr val="FF0000"/>
                  </a:solidFill>
                </a:rPr>
                <a:t>Partition the data </a:t>
              </a:r>
              <a:r>
                <a:rPr lang="en-US" altLang="zh-CN" sz="2400" b="1" dirty="0">
                  <a:solidFill>
                    <a:srgbClr val="00B050"/>
                  </a:solidFill>
                </a:rPr>
                <a:t>to further improve efficiency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7" descr="8-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98" y="2752852"/>
              <a:ext cx="396875" cy="46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83498320"/>
      </p:ext>
    </p:extLst>
  </p:cSld>
  <p:clrMapOvr>
    <a:masterClrMapping/>
  </p:clrMapOvr>
  <p:transition spd="slow" advTm="3480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直接连接符 167"/>
          <p:cNvCxnSpPr/>
          <p:nvPr/>
        </p:nvCxnSpPr>
        <p:spPr>
          <a:xfrm flipH="1">
            <a:off x="4961357" y="2662830"/>
            <a:ext cx="561932" cy="904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>
            <a:off x="5902032" y="2655502"/>
            <a:ext cx="566949" cy="8986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>
          <a:xfrm>
            <a:off x="4858963" y="3814330"/>
            <a:ext cx="0" cy="829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6609397" y="3814330"/>
            <a:ext cx="0" cy="829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4853914" y="4911288"/>
            <a:ext cx="0" cy="829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6622744" y="4944890"/>
            <a:ext cx="0" cy="829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 flipH="1">
            <a:off x="5729313" y="1579506"/>
            <a:ext cx="4033" cy="935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5787AB"/>
          </a:solidFill>
          <a:ln>
            <a:solidFill>
              <a:srgbClr val="578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888" y="0"/>
            <a:ext cx="2170112" cy="793750"/>
          </a:xfrm>
          <a:prstGeom prst="rect">
            <a:avLst/>
          </a:prstGeom>
          <a:solidFill>
            <a:srgbClr val="5787AB"/>
          </a:solidFill>
          <a:ln>
            <a:solidFill>
              <a:srgbClr val="578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27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LCJoin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0728" name="文本框 14"/>
          <p:cNvSpPr txBox="1">
            <a:spLocks noChangeArrowheads="1"/>
          </p:cNvSpPr>
          <p:nvPr/>
        </p:nvSpPr>
        <p:spPr bwMode="auto">
          <a:xfrm>
            <a:off x="2551112" y="315913"/>
            <a:ext cx="3615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5787AB"/>
                </a:solidFill>
              </a:rPr>
              <a:t>Prefix-Tree Based Method</a:t>
            </a:r>
            <a:endParaRPr lang="zh-CN" altLang="en-US" sz="2400" b="1" dirty="0">
              <a:solidFill>
                <a:srgbClr val="5787AB"/>
              </a:solidFill>
            </a:endParaRPr>
          </a:p>
        </p:txBody>
      </p:sp>
      <p:sp>
        <p:nvSpPr>
          <p:cNvPr id="66" name="矩形 9">
            <a:extLst>
              <a:ext uri="{FF2B5EF4-FFF2-40B4-BE49-F238E27FC236}">
                <a16:creationId xmlns:a16="http://schemas.microsoft.com/office/drawing/2014/main" id="{8EE7251D-F7BB-154E-8D22-1709903E209C}"/>
              </a:ext>
            </a:extLst>
          </p:cNvPr>
          <p:cNvSpPr/>
          <p:nvPr/>
        </p:nvSpPr>
        <p:spPr>
          <a:xfrm>
            <a:off x="1590489" y="1350813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24">
                <a:extLst>
                  <a:ext uri="{FF2B5EF4-FFF2-40B4-BE49-F238E27FC236}">
                    <a16:creationId xmlns:a16="http://schemas.microsoft.com/office/drawing/2014/main" id="{1CC64B55-D874-FD43-9EDD-72769AD5844C}"/>
                  </a:ext>
                </a:extLst>
              </p:cNvPr>
              <p:cNvSpPr/>
              <p:nvPr/>
            </p:nvSpPr>
            <p:spPr>
              <a:xfrm>
                <a:off x="1698201" y="1319273"/>
                <a:ext cx="4697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24">
                <a:extLst>
                  <a:ext uri="{FF2B5EF4-FFF2-40B4-BE49-F238E27FC236}">
                    <a16:creationId xmlns:a16="http://schemas.microsoft.com/office/drawing/2014/main" id="{1CC64B55-D874-FD43-9EDD-72769AD58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01" y="1319273"/>
                <a:ext cx="469711" cy="1938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矩形 7">
            <a:extLst>
              <a:ext uri="{FF2B5EF4-FFF2-40B4-BE49-F238E27FC236}">
                <a16:creationId xmlns:a16="http://schemas.microsoft.com/office/drawing/2014/main" id="{572B521E-ED48-DA42-9B2B-F47744FE165C}"/>
              </a:ext>
            </a:extLst>
          </p:cNvPr>
          <p:cNvSpPr/>
          <p:nvPr/>
        </p:nvSpPr>
        <p:spPr>
          <a:xfrm>
            <a:off x="874477" y="1350813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26">
                <a:extLst>
                  <a:ext uri="{FF2B5EF4-FFF2-40B4-BE49-F238E27FC236}">
                    <a16:creationId xmlns:a16="http://schemas.microsoft.com/office/drawing/2014/main" id="{53C96745-502B-FC45-A7BE-E2D2846F8FA6}"/>
                  </a:ext>
                </a:extLst>
              </p:cNvPr>
              <p:cNvSpPr/>
              <p:nvPr/>
            </p:nvSpPr>
            <p:spPr>
              <a:xfrm>
                <a:off x="1068500" y="1319277"/>
                <a:ext cx="342291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26">
                <a:extLst>
                  <a:ext uri="{FF2B5EF4-FFF2-40B4-BE49-F238E27FC236}">
                    <a16:creationId xmlns:a16="http://schemas.microsoft.com/office/drawing/2014/main" id="{53C96745-502B-FC45-A7BE-E2D2846F8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00" y="1319277"/>
                <a:ext cx="342291" cy="1631216"/>
              </a:xfrm>
              <a:prstGeom prst="rect">
                <a:avLst/>
              </a:prstGeom>
              <a:blipFill>
                <a:blip r:embed="rId5"/>
                <a:stretch>
                  <a:fillRect l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矩形 5">
            <a:extLst>
              <a:ext uri="{FF2B5EF4-FFF2-40B4-BE49-F238E27FC236}">
                <a16:creationId xmlns:a16="http://schemas.microsoft.com/office/drawing/2014/main" id="{1FD6A9C7-CD32-B443-9E56-3A3BAB023F0F}"/>
              </a:ext>
            </a:extLst>
          </p:cNvPr>
          <p:cNvSpPr/>
          <p:nvPr/>
        </p:nvSpPr>
        <p:spPr>
          <a:xfrm>
            <a:off x="168748" y="1350813"/>
            <a:ext cx="589144" cy="190030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6">
                <a:extLst>
                  <a:ext uri="{FF2B5EF4-FFF2-40B4-BE49-F238E27FC236}">
                    <a16:creationId xmlns:a16="http://schemas.microsoft.com/office/drawing/2014/main" id="{277C580F-3EFF-4145-8F0B-DC4E5D8E4636}"/>
                  </a:ext>
                </a:extLst>
              </p:cNvPr>
              <p:cNvSpPr txBox="1"/>
              <p:nvPr/>
            </p:nvSpPr>
            <p:spPr>
              <a:xfrm>
                <a:off x="96224" y="913561"/>
                <a:ext cx="6080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71" name="文本框 6">
                <a:extLst>
                  <a:ext uri="{FF2B5EF4-FFF2-40B4-BE49-F238E27FC236}">
                    <a16:creationId xmlns:a16="http://schemas.microsoft.com/office/drawing/2014/main" id="{277C580F-3EFF-4145-8F0B-DC4E5D8E4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4" y="913561"/>
                <a:ext cx="608051" cy="307777"/>
              </a:xfrm>
              <a:prstGeom prst="rect">
                <a:avLst/>
              </a:prstGeom>
              <a:blipFill>
                <a:blip r:embed="rId6"/>
                <a:stretch>
                  <a:fillRect l="-8333" r="-1458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8">
                <a:extLst>
                  <a:ext uri="{FF2B5EF4-FFF2-40B4-BE49-F238E27FC236}">
                    <a16:creationId xmlns:a16="http://schemas.microsoft.com/office/drawing/2014/main" id="{40F5B9EC-BE7F-244E-9E09-15633EE3C3EE}"/>
                  </a:ext>
                </a:extLst>
              </p:cNvPr>
              <p:cNvSpPr txBox="1"/>
              <p:nvPr/>
            </p:nvSpPr>
            <p:spPr>
              <a:xfrm>
                <a:off x="801953" y="913561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72" name="文本框 8">
                <a:extLst>
                  <a:ext uri="{FF2B5EF4-FFF2-40B4-BE49-F238E27FC236}">
                    <a16:creationId xmlns:a16="http://schemas.microsoft.com/office/drawing/2014/main" id="{40F5B9EC-BE7F-244E-9E09-15633EE3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53" y="913561"/>
                <a:ext cx="614014" cy="307777"/>
              </a:xfrm>
              <a:prstGeom prst="rect">
                <a:avLst/>
              </a:prstGeom>
              <a:blipFill>
                <a:blip r:embed="rId7"/>
                <a:stretch>
                  <a:fillRect l="-6122" r="-142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10">
                <a:extLst>
                  <a:ext uri="{FF2B5EF4-FFF2-40B4-BE49-F238E27FC236}">
                    <a16:creationId xmlns:a16="http://schemas.microsoft.com/office/drawing/2014/main" id="{6CB0C4ED-B400-D147-9B13-80B278AF30D5}"/>
                  </a:ext>
                </a:extLst>
              </p:cNvPr>
              <p:cNvSpPr txBox="1"/>
              <p:nvPr/>
            </p:nvSpPr>
            <p:spPr>
              <a:xfrm>
                <a:off x="1514827" y="913561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73" name="文本框 10">
                <a:extLst>
                  <a:ext uri="{FF2B5EF4-FFF2-40B4-BE49-F238E27FC236}">
                    <a16:creationId xmlns:a16="http://schemas.microsoft.com/office/drawing/2014/main" id="{6CB0C4ED-B400-D147-9B13-80B278AF3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27" y="913561"/>
                <a:ext cx="614014" cy="307777"/>
              </a:xfrm>
              <a:prstGeom prst="rect">
                <a:avLst/>
              </a:prstGeom>
              <a:blipFill>
                <a:blip r:embed="rId8"/>
                <a:stretch>
                  <a:fillRect l="-6000" r="-12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11">
            <a:extLst>
              <a:ext uri="{FF2B5EF4-FFF2-40B4-BE49-F238E27FC236}">
                <a16:creationId xmlns:a16="http://schemas.microsoft.com/office/drawing/2014/main" id="{AF65DCD5-D3EA-5D44-B0B5-15254D19B3B6}"/>
              </a:ext>
            </a:extLst>
          </p:cNvPr>
          <p:cNvSpPr/>
          <p:nvPr/>
        </p:nvSpPr>
        <p:spPr>
          <a:xfrm>
            <a:off x="178316" y="3847729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12">
                <a:extLst>
                  <a:ext uri="{FF2B5EF4-FFF2-40B4-BE49-F238E27FC236}">
                    <a16:creationId xmlns:a16="http://schemas.microsoft.com/office/drawing/2014/main" id="{9469E782-1F7D-9043-9C7C-A8C96FDA5F6E}"/>
                  </a:ext>
                </a:extLst>
              </p:cNvPr>
              <p:cNvSpPr txBox="1"/>
              <p:nvPr/>
            </p:nvSpPr>
            <p:spPr>
              <a:xfrm>
                <a:off x="140065" y="3410477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75" name="文本框 12">
                <a:extLst>
                  <a:ext uri="{FF2B5EF4-FFF2-40B4-BE49-F238E27FC236}">
                    <a16:creationId xmlns:a16="http://schemas.microsoft.com/office/drawing/2014/main" id="{9469E782-1F7D-9043-9C7C-A8C96FDA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65" y="3410477"/>
                <a:ext cx="614014" cy="307777"/>
              </a:xfrm>
              <a:prstGeom prst="rect">
                <a:avLst/>
              </a:prstGeom>
              <a:blipFill>
                <a:blip r:embed="rId9"/>
                <a:stretch>
                  <a:fillRect l="-8163" r="-14286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33">
                <a:extLst>
                  <a:ext uri="{FF2B5EF4-FFF2-40B4-BE49-F238E27FC236}">
                    <a16:creationId xmlns:a16="http://schemas.microsoft.com/office/drawing/2014/main" id="{3580F6C2-3CC1-0342-A3A8-7525A7A7E301}"/>
                  </a:ext>
                </a:extLst>
              </p:cNvPr>
              <p:cNvSpPr/>
              <p:nvPr/>
            </p:nvSpPr>
            <p:spPr>
              <a:xfrm>
                <a:off x="353833" y="1319273"/>
                <a:ext cx="343256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baseline="-25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000" baseline="-25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altLang="zh-CN" sz="2000" baseline="-25000" dirty="0"/>
              </a:p>
            </p:txBody>
          </p:sp>
        </mc:Choice>
        <mc:Fallback xmlns="">
          <p:sp>
            <p:nvSpPr>
              <p:cNvPr id="76" name="Rectangle 33">
                <a:extLst>
                  <a:ext uri="{FF2B5EF4-FFF2-40B4-BE49-F238E27FC236}">
                    <a16:creationId xmlns:a16="http://schemas.microsoft.com/office/drawing/2014/main" id="{3580F6C2-3CC1-0342-A3A8-7525A7A7E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33" y="1319273"/>
                <a:ext cx="343256" cy="1302088"/>
              </a:xfrm>
              <a:prstGeom prst="rect">
                <a:avLst/>
              </a:prstGeom>
              <a:blipFill>
                <a:blip r:embed="rId10"/>
                <a:stretch>
                  <a:fillRect l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6">
                <a:extLst>
                  <a:ext uri="{FF2B5EF4-FFF2-40B4-BE49-F238E27FC236}">
                    <a16:creationId xmlns:a16="http://schemas.microsoft.com/office/drawing/2014/main" id="{0022629D-2F01-0B4A-809E-020D0292EA26}"/>
                  </a:ext>
                </a:extLst>
              </p:cNvPr>
              <p:cNvSpPr/>
              <p:nvPr/>
            </p:nvSpPr>
            <p:spPr>
              <a:xfrm>
                <a:off x="267094" y="3816193"/>
                <a:ext cx="42461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36">
                <a:extLst>
                  <a:ext uri="{FF2B5EF4-FFF2-40B4-BE49-F238E27FC236}">
                    <a16:creationId xmlns:a16="http://schemas.microsoft.com/office/drawing/2014/main" id="{0022629D-2F01-0B4A-809E-020D0292E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4" y="3816193"/>
                <a:ext cx="424618" cy="1631216"/>
              </a:xfrm>
              <a:prstGeom prst="rect">
                <a:avLst/>
              </a:prstGeom>
              <a:blipFill>
                <a:blip r:embed="rId11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矩形 7">
            <a:extLst>
              <a:ext uri="{FF2B5EF4-FFF2-40B4-BE49-F238E27FC236}">
                <a16:creationId xmlns:a16="http://schemas.microsoft.com/office/drawing/2014/main" id="{B424DE61-3D77-AA40-8924-8958A75CB8BA}"/>
              </a:ext>
            </a:extLst>
          </p:cNvPr>
          <p:cNvSpPr/>
          <p:nvPr/>
        </p:nvSpPr>
        <p:spPr>
          <a:xfrm>
            <a:off x="1569076" y="3847729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8">
                <a:extLst>
                  <a:ext uri="{FF2B5EF4-FFF2-40B4-BE49-F238E27FC236}">
                    <a16:creationId xmlns:a16="http://schemas.microsoft.com/office/drawing/2014/main" id="{7D5DE8A6-3772-2144-981F-2365AF1F0487}"/>
                  </a:ext>
                </a:extLst>
              </p:cNvPr>
              <p:cNvSpPr/>
              <p:nvPr/>
            </p:nvSpPr>
            <p:spPr>
              <a:xfrm>
                <a:off x="1755286" y="3816189"/>
                <a:ext cx="342291" cy="1931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i="1" baseline="-250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38">
                <a:extLst>
                  <a:ext uri="{FF2B5EF4-FFF2-40B4-BE49-F238E27FC236}">
                    <a16:creationId xmlns:a16="http://schemas.microsoft.com/office/drawing/2014/main" id="{7D5DE8A6-3772-2144-981F-2365AF1F0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286" y="3816189"/>
                <a:ext cx="342291" cy="1931876"/>
              </a:xfrm>
              <a:prstGeom prst="rect">
                <a:avLst/>
              </a:prstGeom>
              <a:blipFill>
                <a:blip r:embed="rId12"/>
                <a:stretch>
                  <a:fillRect l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矩形 5">
            <a:extLst>
              <a:ext uri="{FF2B5EF4-FFF2-40B4-BE49-F238E27FC236}">
                <a16:creationId xmlns:a16="http://schemas.microsoft.com/office/drawing/2014/main" id="{C866A95C-B4FB-A04A-A80E-F666DA590CDE}"/>
              </a:ext>
            </a:extLst>
          </p:cNvPr>
          <p:cNvSpPr/>
          <p:nvPr/>
        </p:nvSpPr>
        <p:spPr>
          <a:xfrm>
            <a:off x="894649" y="3847729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6">
                <a:extLst>
                  <a:ext uri="{FF2B5EF4-FFF2-40B4-BE49-F238E27FC236}">
                    <a16:creationId xmlns:a16="http://schemas.microsoft.com/office/drawing/2014/main" id="{3D872E0E-34AB-EB46-AAA5-23FF55568B58}"/>
                  </a:ext>
                </a:extLst>
              </p:cNvPr>
              <p:cNvSpPr txBox="1"/>
              <p:nvPr/>
            </p:nvSpPr>
            <p:spPr>
              <a:xfrm>
                <a:off x="822125" y="3410477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81" name="文本框 6">
                <a:extLst>
                  <a:ext uri="{FF2B5EF4-FFF2-40B4-BE49-F238E27FC236}">
                    <a16:creationId xmlns:a16="http://schemas.microsoft.com/office/drawing/2014/main" id="{3D872E0E-34AB-EB46-AAA5-23FF55568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25" y="3410477"/>
                <a:ext cx="614014" cy="307777"/>
              </a:xfrm>
              <a:prstGeom prst="rect">
                <a:avLst/>
              </a:prstGeom>
              <a:blipFill>
                <a:blip r:embed="rId13"/>
                <a:stretch>
                  <a:fillRect l="-8163" r="-14286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">
                <a:extLst>
                  <a:ext uri="{FF2B5EF4-FFF2-40B4-BE49-F238E27FC236}">
                    <a16:creationId xmlns:a16="http://schemas.microsoft.com/office/drawing/2014/main" id="{08643982-5245-FF4D-AC1E-1DBF5AA8BEE3}"/>
                  </a:ext>
                </a:extLst>
              </p:cNvPr>
              <p:cNvSpPr txBox="1"/>
              <p:nvPr/>
            </p:nvSpPr>
            <p:spPr>
              <a:xfrm>
                <a:off x="1496552" y="3410477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82" name="文本框 8">
                <a:extLst>
                  <a:ext uri="{FF2B5EF4-FFF2-40B4-BE49-F238E27FC236}">
                    <a16:creationId xmlns:a16="http://schemas.microsoft.com/office/drawing/2014/main" id="{08643982-5245-FF4D-AC1E-1DBF5AA8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52" y="3410477"/>
                <a:ext cx="614014" cy="307777"/>
              </a:xfrm>
              <a:prstGeom prst="rect">
                <a:avLst/>
              </a:prstGeom>
              <a:blipFill>
                <a:blip r:embed="rId14"/>
                <a:stretch>
                  <a:fillRect l="-8163" r="-12245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54">
                <a:extLst>
                  <a:ext uri="{FF2B5EF4-FFF2-40B4-BE49-F238E27FC236}">
                    <a16:creationId xmlns:a16="http://schemas.microsoft.com/office/drawing/2014/main" id="{3312263D-171C-D64A-8BD9-339D1722344C}"/>
                  </a:ext>
                </a:extLst>
              </p:cNvPr>
              <p:cNvSpPr/>
              <p:nvPr/>
            </p:nvSpPr>
            <p:spPr>
              <a:xfrm>
                <a:off x="1095364" y="3816189"/>
                <a:ext cx="343256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baseline="-25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000" baseline="-25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altLang="zh-CN" sz="2000" baseline="-25000" dirty="0"/>
              </a:p>
            </p:txBody>
          </p:sp>
        </mc:Choice>
        <mc:Fallback xmlns="">
          <p:sp>
            <p:nvSpPr>
              <p:cNvPr id="83" name="Rectangle 54">
                <a:extLst>
                  <a:ext uri="{FF2B5EF4-FFF2-40B4-BE49-F238E27FC236}">
                    <a16:creationId xmlns:a16="http://schemas.microsoft.com/office/drawing/2014/main" id="{3312263D-171C-D64A-8BD9-339D17223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64" y="3816189"/>
                <a:ext cx="343256" cy="1302088"/>
              </a:xfrm>
              <a:prstGeom prst="rect">
                <a:avLst/>
              </a:prstGeom>
              <a:blipFill>
                <a:blip r:embed="rId15"/>
                <a:stretch>
                  <a:fillRect l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5412596" y="1120457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5383899" y="1178121"/>
                <a:ext cx="599651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46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899" y="1178121"/>
                <a:ext cx="599651" cy="5078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5412596" y="2231968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5383899" y="2289632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48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899" y="2289632"/>
                <a:ext cx="606769" cy="5078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4580258" y="3337753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4551561" y="3395417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50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561" y="3395417"/>
                <a:ext cx="606769" cy="5078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6287919" y="3309610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6259222" y="3367274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52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22" y="3367274"/>
                <a:ext cx="606769" cy="5078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4560831" y="4466790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4532134" y="4524454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54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34" y="4524454"/>
                <a:ext cx="606769" cy="5078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6323538" y="4496334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6294841" y="4553998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56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841" y="4553998"/>
                <a:ext cx="606769" cy="5078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58">
                <a:extLst>
                  <a:ext uri="{FF2B5EF4-FFF2-40B4-BE49-F238E27FC236}">
                    <a16:creationId xmlns:a16="http://schemas.microsoft.com/office/drawing/2014/main" id="{E045B0FA-56F3-5E45-B717-690A634607C9}"/>
                  </a:ext>
                </a:extLst>
              </p:cNvPr>
              <p:cNvSpPr/>
              <p:nvPr/>
            </p:nvSpPr>
            <p:spPr>
              <a:xfrm>
                <a:off x="4618948" y="5526098"/>
                <a:ext cx="536310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CN" sz="28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45B0FA-56F3-5E45-B717-690A63460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948" y="5526098"/>
                <a:ext cx="536310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E045B0FA-56F3-5E45-B717-690A634607C9}"/>
                  </a:ext>
                </a:extLst>
              </p:cNvPr>
              <p:cNvSpPr/>
              <p:nvPr/>
            </p:nvSpPr>
            <p:spPr>
              <a:xfrm>
                <a:off x="6394288" y="5523613"/>
                <a:ext cx="536310" cy="575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CN" sz="28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45B0FA-56F3-5E45-B717-690A63460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288" y="5523613"/>
                <a:ext cx="536310" cy="57554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5983550" y="321975"/>
            <a:ext cx="278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</a:rPr>
              <a:t>PostOrder</a:t>
            </a:r>
            <a:r>
              <a:rPr lang="en-US" altLang="zh-CN" sz="2400" b="1" dirty="0">
                <a:solidFill>
                  <a:srgbClr val="FF0000"/>
                </a:solidFill>
              </a:rPr>
              <a:t>-Traverse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564977" y="4737931"/>
                <a:ext cx="2032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𝑴𝒂𝒙𝑺𝒊𝒅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𝑹𝒊𝒅𝑳𝒊𝒔𝒕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977" y="4737931"/>
                <a:ext cx="2032276" cy="707886"/>
              </a:xfrm>
              <a:prstGeom prst="rect">
                <a:avLst/>
              </a:prstGeom>
              <a:blipFill>
                <a:blip r:embed="rId24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2580074" y="3512120"/>
                <a:ext cx="2032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𝑴𝒂𝒙𝑺𝒊𝒅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𝑹𝒊𝒅𝑳𝒊𝒔𝒕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zh-CN" altLang="en-US" sz="20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074" y="3512120"/>
                <a:ext cx="2032276" cy="707886"/>
              </a:xfrm>
              <a:prstGeom prst="rect">
                <a:avLst/>
              </a:prstGeom>
              <a:blipFill>
                <a:blip r:embed="rId2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/>
              <p:cNvSpPr txBox="1"/>
              <p:nvPr/>
            </p:nvSpPr>
            <p:spPr>
              <a:xfrm>
                <a:off x="7005791" y="4792809"/>
                <a:ext cx="2032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𝑴𝒂𝒙𝑺𝒊𝒅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𝑹𝒊𝒅𝑳𝒊𝒔𝒕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791" y="4792809"/>
                <a:ext cx="2032276" cy="707886"/>
              </a:xfrm>
              <a:prstGeom prst="rect">
                <a:avLst/>
              </a:prstGeom>
              <a:blipFill>
                <a:blip r:embed="rId26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7028135" y="3513578"/>
                <a:ext cx="2032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𝑴𝒂𝒙𝑺𝒊𝒅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𝑹𝒊𝒅𝑳𝒊𝒔𝒕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35" y="3513578"/>
                <a:ext cx="2032276" cy="707886"/>
              </a:xfrm>
              <a:prstGeom prst="rect">
                <a:avLst/>
              </a:prstGeom>
              <a:blipFill>
                <a:blip r:embed="rId2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/>
              <p:cNvSpPr txBox="1"/>
              <p:nvPr/>
            </p:nvSpPr>
            <p:spPr>
              <a:xfrm>
                <a:off x="3288028" y="2300904"/>
                <a:ext cx="2032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𝑴𝒂𝒙𝑺𝒊𝒅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𝑹𝒊𝒅𝑳𝒊𝒔𝒕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6" name="文本框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28" y="2300904"/>
                <a:ext cx="2032276" cy="707886"/>
              </a:xfrm>
              <a:prstGeom prst="rect">
                <a:avLst/>
              </a:prstGeom>
              <a:blipFill>
                <a:blip r:embed="rId28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/>
              <p:cNvSpPr txBox="1"/>
              <p:nvPr/>
            </p:nvSpPr>
            <p:spPr>
              <a:xfrm>
                <a:off x="3380320" y="1237885"/>
                <a:ext cx="2032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𝑴𝒂𝒙𝑺𝒊𝒅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𝑹𝒊𝒅𝑳𝒊𝒔𝒕</m:t>
                      </m:r>
                      <m:r>
                        <a:rPr lang="en-US" altLang="zh-CN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9" name="文本框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320" y="1237885"/>
                <a:ext cx="2032276" cy="707886"/>
              </a:xfrm>
              <a:prstGeom prst="rect">
                <a:avLst/>
              </a:prstGeom>
              <a:blipFill>
                <a:blip r:embed="rId29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5320304" y="760690"/>
            <a:ext cx="72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root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6">
                <a:extLst>
                  <a:ext uri="{FF2B5EF4-FFF2-40B4-BE49-F238E27FC236}">
                    <a16:creationId xmlns:a16="http://schemas.microsoft.com/office/drawing/2014/main" id="{C7A9A06C-E664-5D48-BB26-6FE0D1DF5421}"/>
                  </a:ext>
                </a:extLst>
              </p:cNvPr>
              <p:cNvSpPr txBox="1"/>
              <p:nvPr/>
            </p:nvSpPr>
            <p:spPr>
              <a:xfrm>
                <a:off x="2612637" y="4425076"/>
                <a:ext cx="2032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𝑵𝒆𝒙𝒕𝑴𝒂𝒙</m:t>
                      </m:r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0" name="文本框 6">
                <a:extLst>
                  <a:ext uri="{FF2B5EF4-FFF2-40B4-BE49-F238E27FC236}">
                    <a16:creationId xmlns:a16="http://schemas.microsoft.com/office/drawing/2014/main" id="{C7A9A06C-E664-5D48-BB26-6FE0D1DF5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37" y="4425076"/>
                <a:ext cx="2032276" cy="400110"/>
              </a:xfrm>
              <a:prstGeom prst="rect">
                <a:avLst/>
              </a:prstGeom>
              <a:blipFill>
                <a:blip r:embed="rId30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6">
                <a:extLst>
                  <a:ext uri="{FF2B5EF4-FFF2-40B4-BE49-F238E27FC236}">
                    <a16:creationId xmlns:a16="http://schemas.microsoft.com/office/drawing/2014/main" id="{84F3FCEE-3DAD-C246-ABA7-19E02C90C257}"/>
                  </a:ext>
                </a:extLst>
              </p:cNvPr>
              <p:cNvSpPr txBox="1"/>
              <p:nvPr/>
            </p:nvSpPr>
            <p:spPr>
              <a:xfrm>
                <a:off x="2658972" y="3207915"/>
                <a:ext cx="2032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𝑵𝒆𝒙𝒕𝑴𝒂𝒙</m:t>
                      </m:r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3" name="文本框 6">
                <a:extLst>
                  <a:ext uri="{FF2B5EF4-FFF2-40B4-BE49-F238E27FC236}">
                    <a16:creationId xmlns:a16="http://schemas.microsoft.com/office/drawing/2014/main" id="{84F3FCEE-3DAD-C246-ABA7-19E02C90C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972" y="3207915"/>
                <a:ext cx="2032276" cy="400110"/>
              </a:xfrm>
              <a:prstGeom prst="rect">
                <a:avLst/>
              </a:prstGeom>
              <a:blipFill>
                <a:blip r:embed="rId31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6">
                <a:extLst>
                  <a:ext uri="{FF2B5EF4-FFF2-40B4-BE49-F238E27FC236}">
                    <a16:creationId xmlns:a16="http://schemas.microsoft.com/office/drawing/2014/main" id="{A0B72D29-FABF-E84B-8BCC-F3FD26DE3E45}"/>
                  </a:ext>
                </a:extLst>
              </p:cNvPr>
              <p:cNvSpPr txBox="1"/>
              <p:nvPr/>
            </p:nvSpPr>
            <p:spPr>
              <a:xfrm>
                <a:off x="3365972" y="2005680"/>
                <a:ext cx="2032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𝑵𝒆𝒙𝒕𝑴𝒂𝒙</m:t>
                      </m:r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4" name="文本框 6">
                <a:extLst>
                  <a:ext uri="{FF2B5EF4-FFF2-40B4-BE49-F238E27FC236}">
                    <a16:creationId xmlns:a16="http://schemas.microsoft.com/office/drawing/2014/main" id="{A0B72D29-FABF-E84B-8BCC-F3FD26DE3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72" y="2005680"/>
                <a:ext cx="2032276" cy="400110"/>
              </a:xfrm>
              <a:prstGeom prst="rect">
                <a:avLst/>
              </a:prstGeom>
              <a:blipFill>
                <a:blip r:embed="rId3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6">
                <a:extLst>
                  <a:ext uri="{FF2B5EF4-FFF2-40B4-BE49-F238E27FC236}">
                    <a16:creationId xmlns:a16="http://schemas.microsoft.com/office/drawing/2014/main" id="{DE7F324C-1155-2647-A8C3-6DACD0EACF8C}"/>
                  </a:ext>
                </a:extLst>
              </p:cNvPr>
              <p:cNvSpPr txBox="1"/>
              <p:nvPr/>
            </p:nvSpPr>
            <p:spPr>
              <a:xfrm>
                <a:off x="3472612" y="936017"/>
                <a:ext cx="2032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𝑵𝒆𝒙𝒕𝑴𝒂𝒙</m:t>
                      </m:r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5" name="文本框 6">
                <a:extLst>
                  <a:ext uri="{FF2B5EF4-FFF2-40B4-BE49-F238E27FC236}">
                    <a16:creationId xmlns:a16="http://schemas.microsoft.com/office/drawing/2014/main" id="{DE7F324C-1155-2647-A8C3-6DACD0EAC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12" y="936017"/>
                <a:ext cx="2032276" cy="400110"/>
              </a:xfrm>
              <a:prstGeom prst="rect">
                <a:avLst/>
              </a:prstGeom>
              <a:blipFill>
                <a:blip r:embed="rId33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6">
                <a:extLst>
                  <a:ext uri="{FF2B5EF4-FFF2-40B4-BE49-F238E27FC236}">
                    <a16:creationId xmlns:a16="http://schemas.microsoft.com/office/drawing/2014/main" id="{5CE7E919-95CE-164E-A72E-E3378B091CBC}"/>
                  </a:ext>
                </a:extLst>
              </p:cNvPr>
              <p:cNvSpPr txBox="1"/>
              <p:nvPr/>
            </p:nvSpPr>
            <p:spPr>
              <a:xfrm>
                <a:off x="7079616" y="3156350"/>
                <a:ext cx="2032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𝑵𝒆𝒙𝒕𝑴𝒂𝒙</m:t>
                      </m:r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6" name="文本框 6">
                <a:extLst>
                  <a:ext uri="{FF2B5EF4-FFF2-40B4-BE49-F238E27FC236}">
                    <a16:creationId xmlns:a16="http://schemas.microsoft.com/office/drawing/2014/main" id="{5CE7E919-95CE-164E-A72E-E3378B091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16" y="3156350"/>
                <a:ext cx="2032276" cy="400110"/>
              </a:xfrm>
              <a:prstGeom prst="rect">
                <a:avLst/>
              </a:prstGeom>
              <a:blipFill>
                <a:blip r:embed="rId34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6">
                <a:extLst>
                  <a:ext uri="{FF2B5EF4-FFF2-40B4-BE49-F238E27FC236}">
                    <a16:creationId xmlns:a16="http://schemas.microsoft.com/office/drawing/2014/main" id="{97F40076-4B92-F941-93CA-96173F76A52E}"/>
                  </a:ext>
                </a:extLst>
              </p:cNvPr>
              <p:cNvSpPr txBox="1"/>
              <p:nvPr/>
            </p:nvSpPr>
            <p:spPr>
              <a:xfrm>
                <a:off x="7170376" y="4444008"/>
                <a:ext cx="20322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𝑵𝒆𝒙𝒕𝑴𝒂𝒙</m:t>
                      </m:r>
                      <m:r>
                        <a:rPr lang="en-US" altLang="zh-CN" sz="2000" b="1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altLang="zh-CN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97" name="文本框 6">
                <a:extLst>
                  <a:ext uri="{FF2B5EF4-FFF2-40B4-BE49-F238E27FC236}">
                    <a16:creationId xmlns:a16="http://schemas.microsoft.com/office/drawing/2014/main" id="{97F40076-4B92-F941-93CA-96173F76A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376" y="4444008"/>
                <a:ext cx="2032276" cy="400110"/>
              </a:xfrm>
              <a:prstGeom prst="rect">
                <a:avLst/>
              </a:prstGeom>
              <a:blipFill>
                <a:blip r:embed="rId3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组合 20">
            <a:extLst>
              <a:ext uri="{FF2B5EF4-FFF2-40B4-BE49-F238E27FC236}">
                <a16:creationId xmlns:a16="http://schemas.microsoft.com/office/drawing/2014/main" id="{AC34C29A-9793-C840-B686-E43C5AF0DC35}"/>
              </a:ext>
            </a:extLst>
          </p:cNvPr>
          <p:cNvGrpSpPr/>
          <p:nvPr/>
        </p:nvGrpSpPr>
        <p:grpSpPr>
          <a:xfrm>
            <a:off x="4870998" y="1038584"/>
            <a:ext cx="679177" cy="5141492"/>
            <a:chOff x="4870998" y="1038584"/>
            <a:chExt cx="679177" cy="5141492"/>
          </a:xfrm>
        </p:grpSpPr>
        <p:cxnSp>
          <p:nvCxnSpPr>
            <p:cNvPr id="98" name="直接连接符 4">
              <a:extLst>
                <a:ext uri="{FF2B5EF4-FFF2-40B4-BE49-F238E27FC236}">
                  <a16:creationId xmlns:a16="http://schemas.microsoft.com/office/drawing/2014/main" id="{2DE3B290-B2F4-0342-AB87-61360C3FC584}"/>
                </a:ext>
              </a:extLst>
            </p:cNvPr>
            <p:cNvCxnSpPr/>
            <p:nvPr/>
          </p:nvCxnSpPr>
          <p:spPr>
            <a:xfrm>
              <a:off x="5550175" y="1038584"/>
              <a:ext cx="0" cy="1573558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89">
              <a:extLst>
                <a:ext uri="{FF2B5EF4-FFF2-40B4-BE49-F238E27FC236}">
                  <a16:creationId xmlns:a16="http://schemas.microsoft.com/office/drawing/2014/main" id="{00F7A325-A83B-7440-BDA9-B7C54CD69F6E}"/>
                </a:ext>
              </a:extLst>
            </p:cNvPr>
            <p:cNvCxnSpPr/>
            <p:nvPr/>
          </p:nvCxnSpPr>
          <p:spPr>
            <a:xfrm flipH="1">
              <a:off x="4874694" y="2580495"/>
              <a:ext cx="675481" cy="1131039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1">
              <a:extLst>
                <a:ext uri="{FF2B5EF4-FFF2-40B4-BE49-F238E27FC236}">
                  <a16:creationId xmlns:a16="http://schemas.microsoft.com/office/drawing/2014/main" id="{FDBABB5B-E242-EC4D-9F94-E0471B1E5632}"/>
                </a:ext>
              </a:extLst>
            </p:cNvPr>
            <p:cNvCxnSpPr/>
            <p:nvPr/>
          </p:nvCxnSpPr>
          <p:spPr>
            <a:xfrm flipH="1">
              <a:off x="4870998" y="3686783"/>
              <a:ext cx="3696" cy="2493293"/>
            </a:xfrm>
            <a:prstGeom prst="line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文本框 14">
            <a:extLst>
              <a:ext uri="{FF2B5EF4-FFF2-40B4-BE49-F238E27FC236}">
                <a16:creationId xmlns:a16="http://schemas.microsoft.com/office/drawing/2014/main" id="{7D02B601-4C49-2B40-AFF5-5CCECB6A12C7}"/>
              </a:ext>
            </a:extLst>
          </p:cNvPr>
          <p:cNvSpPr txBox="1"/>
          <p:nvPr/>
        </p:nvSpPr>
        <p:spPr>
          <a:xfrm>
            <a:off x="697089" y="5781983"/>
            <a:ext cx="410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8E5BB4"/>
                </a:solidFill>
              </a:rPr>
              <a:t>use the </a:t>
            </a:r>
            <a:r>
              <a:rPr lang="en-US" altLang="zh-CN" sz="2000" b="1" dirty="0">
                <a:solidFill>
                  <a:srgbClr val="FF0000"/>
                </a:solidFill>
              </a:rPr>
              <a:t>max </a:t>
            </a:r>
            <a:r>
              <a:rPr lang="en-US" altLang="zh-CN" sz="2000" b="1" dirty="0" err="1">
                <a:solidFill>
                  <a:schemeClr val="accent5"/>
                </a:solidFill>
              </a:rPr>
              <a:t>NextMax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8E5BB4"/>
                </a:solidFill>
              </a:rPr>
              <a:t>on the path from root to leaf as the next </a:t>
            </a:r>
            <a:r>
              <a:rPr lang="en-US" altLang="zh-CN" sz="2000" b="1" dirty="0" err="1">
                <a:solidFill>
                  <a:srgbClr val="8E5BB4"/>
                </a:solidFill>
              </a:rPr>
              <a:t>MaxSid</a:t>
            </a:r>
            <a:endParaRPr lang="zh-CN" altLang="en-US" sz="2000" b="1" dirty="0"/>
          </a:p>
        </p:txBody>
      </p:sp>
      <p:grpSp>
        <p:nvGrpSpPr>
          <p:cNvPr id="102" name="组合 21">
            <a:extLst>
              <a:ext uri="{FF2B5EF4-FFF2-40B4-BE49-F238E27FC236}">
                <a16:creationId xmlns:a16="http://schemas.microsoft.com/office/drawing/2014/main" id="{7C715F3D-B073-694C-B682-D2AD1F630964}"/>
              </a:ext>
            </a:extLst>
          </p:cNvPr>
          <p:cNvGrpSpPr/>
          <p:nvPr/>
        </p:nvGrpSpPr>
        <p:grpSpPr>
          <a:xfrm>
            <a:off x="5891561" y="1038584"/>
            <a:ext cx="690694" cy="5111789"/>
            <a:chOff x="5891561" y="1038584"/>
            <a:chExt cx="690694" cy="5111789"/>
          </a:xfrm>
        </p:grpSpPr>
        <p:cxnSp>
          <p:nvCxnSpPr>
            <p:cNvPr id="103" name="直接连接符 93">
              <a:extLst>
                <a:ext uri="{FF2B5EF4-FFF2-40B4-BE49-F238E27FC236}">
                  <a16:creationId xmlns:a16="http://schemas.microsoft.com/office/drawing/2014/main" id="{0252B053-E72F-4942-845E-8017525757E2}"/>
                </a:ext>
              </a:extLst>
            </p:cNvPr>
            <p:cNvCxnSpPr/>
            <p:nvPr/>
          </p:nvCxnSpPr>
          <p:spPr>
            <a:xfrm>
              <a:off x="5891561" y="1038584"/>
              <a:ext cx="10471" cy="1624246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94">
              <a:extLst>
                <a:ext uri="{FF2B5EF4-FFF2-40B4-BE49-F238E27FC236}">
                  <a16:creationId xmlns:a16="http://schemas.microsoft.com/office/drawing/2014/main" id="{13B86B35-3036-DD4B-960C-35C779437E85}"/>
                </a:ext>
              </a:extLst>
            </p:cNvPr>
            <p:cNvCxnSpPr/>
            <p:nvPr/>
          </p:nvCxnSpPr>
          <p:spPr>
            <a:xfrm>
              <a:off x="5902032" y="2662830"/>
              <a:ext cx="647790" cy="993036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95">
              <a:extLst>
                <a:ext uri="{FF2B5EF4-FFF2-40B4-BE49-F238E27FC236}">
                  <a16:creationId xmlns:a16="http://schemas.microsoft.com/office/drawing/2014/main" id="{B10F403B-0723-B248-9AC3-A181F7D31208}"/>
                </a:ext>
              </a:extLst>
            </p:cNvPr>
            <p:cNvCxnSpPr/>
            <p:nvPr/>
          </p:nvCxnSpPr>
          <p:spPr>
            <a:xfrm flipH="1">
              <a:off x="6578559" y="3657080"/>
              <a:ext cx="3696" cy="2493293"/>
            </a:xfrm>
            <a:prstGeom prst="line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3">
                <a:extLst>
                  <a:ext uri="{FF2B5EF4-FFF2-40B4-BE49-F238E27FC236}">
                    <a16:creationId xmlns:a16="http://schemas.microsoft.com/office/drawing/2014/main" id="{CBEAA148-598A-8241-953F-80D4A7B50A25}"/>
                  </a:ext>
                </a:extLst>
              </p:cNvPr>
              <p:cNvSpPr txBox="1"/>
              <p:nvPr/>
            </p:nvSpPr>
            <p:spPr>
              <a:xfrm>
                <a:off x="5983549" y="994886"/>
                <a:ext cx="322297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</a:rPr>
                  <a:t> exists on the nodes from root to leaf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altLang="zh-CN" sz="2000" b="1" dirty="0">
                    <a:solidFill>
                      <a:srgbClr val="00B050"/>
                    </a:solidFill>
                  </a:rPr>
                  <a:t>result pair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6" name="文本框 3">
                <a:extLst>
                  <a:ext uri="{FF2B5EF4-FFF2-40B4-BE49-F238E27FC236}">
                    <a16:creationId xmlns:a16="http://schemas.microsoft.com/office/drawing/2014/main" id="{CBEAA148-598A-8241-953F-80D4A7B5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49" y="994886"/>
                <a:ext cx="3222973" cy="1015663"/>
              </a:xfrm>
              <a:prstGeom prst="rect">
                <a:avLst/>
              </a:prstGeom>
              <a:blipFill>
                <a:blip r:embed="rId36"/>
                <a:stretch>
                  <a:fillRect l="-1569" t="-2469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48758449"/>
      </p:ext>
    </p:extLst>
  </p:cSld>
  <p:clrMapOvr>
    <a:masterClrMapping/>
  </p:clrMapOvr>
  <p:transition spd="slow" advTm="3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3" grpId="0"/>
      <p:bldP spid="64" grpId="0"/>
      <p:bldP spid="65" grpId="0"/>
      <p:bldP spid="86" grpId="0"/>
      <p:bldP spid="89" grpId="0"/>
      <p:bldP spid="90" grpId="0"/>
      <p:bldP spid="93" grpId="0"/>
      <p:bldP spid="94" grpId="0"/>
      <p:bldP spid="95" grpId="0"/>
      <p:bldP spid="96" grpId="0"/>
      <p:bldP spid="97" grpId="0"/>
      <p:bldP spid="101" grpId="0"/>
      <p:bldP spid="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直接连接符 99"/>
          <p:cNvCxnSpPr/>
          <p:nvPr/>
        </p:nvCxnSpPr>
        <p:spPr>
          <a:xfrm>
            <a:off x="5293301" y="4632734"/>
            <a:ext cx="0" cy="829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596548" y="1133189"/>
            <a:ext cx="1744169" cy="3304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3406984" y="1133189"/>
            <a:ext cx="4033" cy="935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5787AB"/>
          </a:solidFill>
          <a:ln>
            <a:solidFill>
              <a:srgbClr val="578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0727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SAL-Hashing </a:t>
            </a:r>
          </a:p>
        </p:txBody>
      </p:sp>
      <p:sp>
        <p:nvSpPr>
          <p:cNvPr id="26" name="矩形 25"/>
          <p:cNvSpPr/>
          <p:nvPr/>
        </p:nvSpPr>
        <p:spPr>
          <a:xfrm>
            <a:off x="242888" y="0"/>
            <a:ext cx="2170112" cy="793750"/>
          </a:xfrm>
          <a:prstGeom prst="rect">
            <a:avLst/>
          </a:prstGeom>
          <a:solidFill>
            <a:srgbClr val="5787AB"/>
          </a:solidFill>
          <a:ln>
            <a:solidFill>
              <a:srgbClr val="578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LCJoin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0" name="文本框 14"/>
          <p:cNvSpPr txBox="1">
            <a:spLocks noChangeArrowheads="1"/>
          </p:cNvSpPr>
          <p:nvPr/>
        </p:nvSpPr>
        <p:spPr bwMode="auto">
          <a:xfrm>
            <a:off x="2551112" y="315913"/>
            <a:ext cx="3615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5787AB"/>
                </a:solidFill>
              </a:rPr>
              <a:t>Data Partition</a:t>
            </a:r>
            <a:endParaRPr lang="zh-CN" altLang="en-US" sz="2400" b="1" dirty="0">
              <a:solidFill>
                <a:srgbClr val="5787AB"/>
              </a:solidFill>
            </a:endParaRPr>
          </a:p>
        </p:txBody>
      </p:sp>
      <p:sp>
        <p:nvSpPr>
          <p:cNvPr id="31" name="矩形 9">
            <a:extLst>
              <a:ext uri="{FF2B5EF4-FFF2-40B4-BE49-F238E27FC236}">
                <a16:creationId xmlns:a16="http://schemas.microsoft.com/office/drawing/2014/main" id="{8EE7251D-F7BB-154E-8D22-1709903E209C}"/>
              </a:ext>
            </a:extLst>
          </p:cNvPr>
          <p:cNvSpPr/>
          <p:nvPr/>
        </p:nvSpPr>
        <p:spPr>
          <a:xfrm>
            <a:off x="1573034" y="1834801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4">
                <a:extLst>
                  <a:ext uri="{FF2B5EF4-FFF2-40B4-BE49-F238E27FC236}">
                    <a16:creationId xmlns:a16="http://schemas.microsoft.com/office/drawing/2014/main" id="{1CC64B55-D874-FD43-9EDD-72769AD5844C}"/>
                  </a:ext>
                </a:extLst>
              </p:cNvPr>
              <p:cNvSpPr/>
              <p:nvPr/>
            </p:nvSpPr>
            <p:spPr>
              <a:xfrm>
                <a:off x="1680746" y="1803261"/>
                <a:ext cx="4697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C64B55-D874-FD43-9EDD-72769AD58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746" y="1803261"/>
                <a:ext cx="469711" cy="19389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7">
            <a:extLst>
              <a:ext uri="{FF2B5EF4-FFF2-40B4-BE49-F238E27FC236}">
                <a16:creationId xmlns:a16="http://schemas.microsoft.com/office/drawing/2014/main" id="{572B521E-ED48-DA42-9B2B-F47744FE165C}"/>
              </a:ext>
            </a:extLst>
          </p:cNvPr>
          <p:cNvSpPr/>
          <p:nvPr/>
        </p:nvSpPr>
        <p:spPr>
          <a:xfrm>
            <a:off x="857022" y="1834801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53C96745-502B-FC45-A7BE-E2D2846F8FA6}"/>
                  </a:ext>
                </a:extLst>
              </p:cNvPr>
              <p:cNvSpPr/>
              <p:nvPr/>
            </p:nvSpPr>
            <p:spPr>
              <a:xfrm>
                <a:off x="1051045" y="1803265"/>
                <a:ext cx="342291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C96745-502B-FC45-A7BE-E2D2846F8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45" y="1803265"/>
                <a:ext cx="342291" cy="1631216"/>
              </a:xfrm>
              <a:prstGeom prst="rect">
                <a:avLst/>
              </a:prstGeom>
              <a:blipFill rotWithShape="0">
                <a:blip r:embed="rId5"/>
                <a:stretch>
                  <a:fillRect l="-19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5">
            <a:extLst>
              <a:ext uri="{FF2B5EF4-FFF2-40B4-BE49-F238E27FC236}">
                <a16:creationId xmlns:a16="http://schemas.microsoft.com/office/drawing/2014/main" id="{1FD6A9C7-CD32-B443-9E56-3A3BAB023F0F}"/>
              </a:ext>
            </a:extLst>
          </p:cNvPr>
          <p:cNvSpPr/>
          <p:nvPr/>
        </p:nvSpPr>
        <p:spPr>
          <a:xfrm>
            <a:off x="151293" y="1834801"/>
            <a:ext cx="589144" cy="190030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6">
                <a:extLst>
                  <a:ext uri="{FF2B5EF4-FFF2-40B4-BE49-F238E27FC236}">
                    <a16:creationId xmlns:a16="http://schemas.microsoft.com/office/drawing/2014/main" id="{277C580F-3EFF-4145-8F0B-DC4E5D8E4636}"/>
                  </a:ext>
                </a:extLst>
              </p:cNvPr>
              <p:cNvSpPr txBox="1"/>
              <p:nvPr/>
            </p:nvSpPr>
            <p:spPr>
              <a:xfrm>
                <a:off x="78769" y="1397549"/>
                <a:ext cx="6080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42" name="文本框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7C580F-3EFF-4145-8F0B-DC4E5D8E4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9" y="1397549"/>
                <a:ext cx="60805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000" t="-1961" r="-1500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8">
                <a:extLst>
                  <a:ext uri="{FF2B5EF4-FFF2-40B4-BE49-F238E27FC236}">
                    <a16:creationId xmlns:a16="http://schemas.microsoft.com/office/drawing/2014/main" id="{40F5B9EC-BE7F-244E-9E09-15633EE3C3EE}"/>
                  </a:ext>
                </a:extLst>
              </p:cNvPr>
              <p:cNvSpPr txBox="1"/>
              <p:nvPr/>
            </p:nvSpPr>
            <p:spPr>
              <a:xfrm>
                <a:off x="784498" y="1397549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43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0F5B9EC-BE7F-244E-9E09-15633EE3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98" y="1397549"/>
                <a:ext cx="614014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000" t="-1961" r="-1600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10">
                <a:extLst>
                  <a:ext uri="{FF2B5EF4-FFF2-40B4-BE49-F238E27FC236}">
                    <a16:creationId xmlns:a16="http://schemas.microsoft.com/office/drawing/2014/main" id="{6CB0C4ED-B400-D147-9B13-80B278AF30D5}"/>
                  </a:ext>
                </a:extLst>
              </p:cNvPr>
              <p:cNvSpPr txBox="1"/>
              <p:nvPr/>
            </p:nvSpPr>
            <p:spPr>
              <a:xfrm>
                <a:off x="1497372" y="1397549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44" name="文本框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CB0C4ED-B400-D147-9B13-80B278AF3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72" y="1397549"/>
                <a:ext cx="61401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000" t="-1961" r="-1600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11">
            <a:extLst>
              <a:ext uri="{FF2B5EF4-FFF2-40B4-BE49-F238E27FC236}">
                <a16:creationId xmlns:a16="http://schemas.microsoft.com/office/drawing/2014/main" id="{AF65DCD5-D3EA-5D44-B0B5-15254D19B3B6}"/>
              </a:ext>
            </a:extLst>
          </p:cNvPr>
          <p:cNvSpPr/>
          <p:nvPr/>
        </p:nvSpPr>
        <p:spPr>
          <a:xfrm>
            <a:off x="160861" y="4331717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2">
                <a:extLst>
                  <a:ext uri="{FF2B5EF4-FFF2-40B4-BE49-F238E27FC236}">
                    <a16:creationId xmlns:a16="http://schemas.microsoft.com/office/drawing/2014/main" id="{9469E782-1F7D-9043-9C7C-A8C96FDA5F6E}"/>
                  </a:ext>
                </a:extLst>
              </p:cNvPr>
              <p:cNvSpPr txBox="1"/>
              <p:nvPr/>
            </p:nvSpPr>
            <p:spPr>
              <a:xfrm>
                <a:off x="122610" y="3894465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46" name="文本框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69E782-1F7D-9043-9C7C-A8C96FDA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0" y="3894465"/>
                <a:ext cx="614014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8911" t="-2000" r="-1485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3">
                <a:extLst>
                  <a:ext uri="{FF2B5EF4-FFF2-40B4-BE49-F238E27FC236}">
                    <a16:creationId xmlns:a16="http://schemas.microsoft.com/office/drawing/2014/main" id="{3580F6C2-3CC1-0342-A3A8-7525A7A7E301}"/>
                  </a:ext>
                </a:extLst>
              </p:cNvPr>
              <p:cNvSpPr/>
              <p:nvPr/>
            </p:nvSpPr>
            <p:spPr>
              <a:xfrm>
                <a:off x="336378" y="1803261"/>
                <a:ext cx="343256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baseline="-25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000" baseline="-25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altLang="zh-CN" sz="2000" baseline="-25000" dirty="0"/>
              </a:p>
            </p:txBody>
          </p:sp>
        </mc:Choice>
        <mc:Fallback xmlns="">
          <p:sp>
            <p:nvSpPr>
              <p:cNvPr id="47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80F6C2-3CC1-0342-A3A8-7525A7A7E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78" y="1803261"/>
                <a:ext cx="343256" cy="1302088"/>
              </a:xfrm>
              <a:prstGeom prst="rect">
                <a:avLst/>
              </a:prstGeom>
              <a:blipFill rotWithShape="0">
                <a:blip r:embed="rId10"/>
                <a:stretch>
                  <a:fillRect l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6">
                <a:extLst>
                  <a:ext uri="{FF2B5EF4-FFF2-40B4-BE49-F238E27FC236}">
                    <a16:creationId xmlns:a16="http://schemas.microsoft.com/office/drawing/2014/main" id="{0022629D-2F01-0B4A-809E-020D0292EA26}"/>
                  </a:ext>
                </a:extLst>
              </p:cNvPr>
              <p:cNvSpPr/>
              <p:nvPr/>
            </p:nvSpPr>
            <p:spPr>
              <a:xfrm>
                <a:off x="249639" y="4300181"/>
                <a:ext cx="42461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22629D-2F01-0B4A-809E-020D0292E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9" y="4300181"/>
                <a:ext cx="424618" cy="1631216"/>
              </a:xfrm>
              <a:prstGeom prst="rect">
                <a:avLst/>
              </a:prstGeom>
              <a:blipFill rotWithShape="0">
                <a:blip r:embed="rId11"/>
                <a:stretch>
                  <a:fillRect l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7">
            <a:extLst>
              <a:ext uri="{FF2B5EF4-FFF2-40B4-BE49-F238E27FC236}">
                <a16:creationId xmlns:a16="http://schemas.microsoft.com/office/drawing/2014/main" id="{B424DE61-3D77-AA40-8924-8958A75CB8BA}"/>
              </a:ext>
            </a:extLst>
          </p:cNvPr>
          <p:cNvSpPr/>
          <p:nvPr/>
        </p:nvSpPr>
        <p:spPr>
          <a:xfrm>
            <a:off x="1551621" y="4331717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8">
                <a:extLst>
                  <a:ext uri="{FF2B5EF4-FFF2-40B4-BE49-F238E27FC236}">
                    <a16:creationId xmlns:a16="http://schemas.microsoft.com/office/drawing/2014/main" id="{7D5DE8A6-3772-2144-981F-2365AF1F0487}"/>
                  </a:ext>
                </a:extLst>
              </p:cNvPr>
              <p:cNvSpPr/>
              <p:nvPr/>
            </p:nvSpPr>
            <p:spPr>
              <a:xfrm>
                <a:off x="1737831" y="4300177"/>
                <a:ext cx="342291" cy="1931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i="1" baseline="-250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5DE8A6-3772-2144-981F-2365AF1F0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831" y="4300177"/>
                <a:ext cx="342291" cy="1931876"/>
              </a:xfrm>
              <a:prstGeom prst="rect">
                <a:avLst/>
              </a:prstGeom>
              <a:blipFill rotWithShape="0">
                <a:blip r:embed="rId12"/>
                <a:stretch>
                  <a:fillRect l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">
            <a:extLst>
              <a:ext uri="{FF2B5EF4-FFF2-40B4-BE49-F238E27FC236}">
                <a16:creationId xmlns:a16="http://schemas.microsoft.com/office/drawing/2014/main" id="{C866A95C-B4FB-A04A-A80E-F666DA590CDE}"/>
              </a:ext>
            </a:extLst>
          </p:cNvPr>
          <p:cNvSpPr/>
          <p:nvPr/>
        </p:nvSpPr>
        <p:spPr>
          <a:xfrm>
            <a:off x="877194" y="4331717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6">
                <a:extLst>
                  <a:ext uri="{FF2B5EF4-FFF2-40B4-BE49-F238E27FC236}">
                    <a16:creationId xmlns:a16="http://schemas.microsoft.com/office/drawing/2014/main" id="{3D872E0E-34AB-EB46-AAA5-23FF55568B58}"/>
                  </a:ext>
                </a:extLst>
              </p:cNvPr>
              <p:cNvSpPr txBox="1"/>
              <p:nvPr/>
            </p:nvSpPr>
            <p:spPr>
              <a:xfrm>
                <a:off x="804670" y="3894465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52" name="文本框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872E0E-34AB-EB46-AAA5-23FF55568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0" y="3894465"/>
                <a:ext cx="614014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8911" t="-2000" r="-1485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8">
                <a:extLst>
                  <a:ext uri="{FF2B5EF4-FFF2-40B4-BE49-F238E27FC236}">
                    <a16:creationId xmlns:a16="http://schemas.microsoft.com/office/drawing/2014/main" id="{08643982-5245-FF4D-AC1E-1DBF5AA8BEE3}"/>
                  </a:ext>
                </a:extLst>
              </p:cNvPr>
              <p:cNvSpPr txBox="1"/>
              <p:nvPr/>
            </p:nvSpPr>
            <p:spPr>
              <a:xfrm>
                <a:off x="1479097" y="3894465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53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643982-5245-FF4D-AC1E-1DBF5AA8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97" y="3894465"/>
                <a:ext cx="614014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0000" t="-2000" r="-16000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4">
                <a:extLst>
                  <a:ext uri="{FF2B5EF4-FFF2-40B4-BE49-F238E27FC236}">
                    <a16:creationId xmlns:a16="http://schemas.microsoft.com/office/drawing/2014/main" id="{3312263D-171C-D64A-8BD9-339D1722344C}"/>
                  </a:ext>
                </a:extLst>
              </p:cNvPr>
              <p:cNvSpPr/>
              <p:nvPr/>
            </p:nvSpPr>
            <p:spPr>
              <a:xfrm>
                <a:off x="1077909" y="4300177"/>
                <a:ext cx="343256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baseline="-25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000" baseline="-25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altLang="zh-CN" sz="2000" baseline="-25000" dirty="0"/>
              </a:p>
            </p:txBody>
          </p:sp>
        </mc:Choice>
        <mc:Fallback xmlns="">
          <p:sp>
            <p:nvSpPr>
              <p:cNvPr id="54" name="Rectangle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12263D-171C-D64A-8BD9-339D17223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09" y="4300177"/>
                <a:ext cx="343256" cy="1302088"/>
              </a:xfrm>
              <a:prstGeom prst="rect">
                <a:avLst/>
              </a:prstGeom>
              <a:blipFill rotWithShape="0">
                <a:blip r:embed="rId15"/>
                <a:stretch>
                  <a:fillRect l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接连接符 60"/>
          <p:cNvCxnSpPr/>
          <p:nvPr/>
        </p:nvCxnSpPr>
        <p:spPr>
          <a:xfrm flipH="1">
            <a:off x="2655873" y="3345634"/>
            <a:ext cx="561932" cy="904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3596548" y="3338306"/>
            <a:ext cx="566949" cy="8986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2553479" y="4497134"/>
            <a:ext cx="0" cy="829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4303913" y="4497134"/>
            <a:ext cx="0" cy="829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2548430" y="5594092"/>
            <a:ext cx="0" cy="829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317260" y="5627694"/>
            <a:ext cx="0" cy="829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3423829" y="2262310"/>
            <a:ext cx="4033" cy="935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107112" y="1803261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078415" y="1860925"/>
                <a:ext cx="599651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69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15" y="1860925"/>
                <a:ext cx="599651" cy="5078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107112" y="2914772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078415" y="2972436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1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15" y="2972436"/>
                <a:ext cx="606769" cy="5078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2274774" y="4020557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2246077" y="4078221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3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77" y="4078221"/>
                <a:ext cx="606769" cy="5078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982435" y="3992414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953738" y="4050078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5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38" y="4050078"/>
                <a:ext cx="606769" cy="5078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2255347" y="5149594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2226650" y="5207258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7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50" y="5207258"/>
                <a:ext cx="606769" cy="5078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4018054" y="5179138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989357" y="5236802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9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357" y="5236802"/>
                <a:ext cx="606769" cy="5078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E045B0FA-56F3-5E45-B717-690A634607C9}"/>
                  </a:ext>
                </a:extLst>
              </p:cNvPr>
              <p:cNvSpPr/>
              <p:nvPr/>
            </p:nvSpPr>
            <p:spPr>
              <a:xfrm>
                <a:off x="2313464" y="6208902"/>
                <a:ext cx="536310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CN" sz="28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45B0FA-56F3-5E45-B717-690A63460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464" y="6208902"/>
                <a:ext cx="536310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58">
                <a:extLst>
                  <a:ext uri="{FF2B5EF4-FFF2-40B4-BE49-F238E27FC236}">
                    <a16:creationId xmlns:a16="http://schemas.microsoft.com/office/drawing/2014/main" id="{E045B0FA-56F3-5E45-B717-690A634607C9}"/>
                  </a:ext>
                </a:extLst>
              </p:cNvPr>
              <p:cNvSpPr/>
              <p:nvPr/>
            </p:nvSpPr>
            <p:spPr>
              <a:xfrm>
                <a:off x="4088804" y="6206417"/>
                <a:ext cx="536310" cy="575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CN" sz="28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45B0FA-56F3-5E45-B717-690A63460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04" y="6206417"/>
                <a:ext cx="536310" cy="57554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254606" y="755398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133545" y="829468"/>
                <a:ext cx="855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45" y="829468"/>
                <a:ext cx="855812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845656" y="1803261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816959" y="1860925"/>
                <a:ext cx="606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5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59" y="1860925"/>
                <a:ext cx="606768" cy="461665"/>
              </a:xfrm>
              <a:prstGeom prst="rect">
                <a:avLst/>
              </a:prstGeom>
              <a:blipFill rotWithShape="0">
                <a:blip r:embed="rId2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4417153" y="2909011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4388456" y="2966675"/>
                <a:ext cx="606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7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56" y="2966675"/>
                <a:ext cx="606768" cy="461665"/>
              </a:xfrm>
              <a:prstGeom prst="rect">
                <a:avLst/>
              </a:prstGeom>
              <a:blipFill rotWithShape="0">
                <a:blip r:embed="rId2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4987464" y="3992414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4958767" y="4050078"/>
                <a:ext cx="606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9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767" y="4050078"/>
                <a:ext cx="606769" cy="461665"/>
              </a:xfrm>
              <a:prstGeom prst="rect">
                <a:avLst/>
              </a:prstGeom>
              <a:blipFill rotWithShape="0">
                <a:blip r:embed="rId2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58">
                <a:extLst>
                  <a:ext uri="{FF2B5EF4-FFF2-40B4-BE49-F238E27FC236}">
                    <a16:creationId xmlns:a16="http://schemas.microsoft.com/office/drawing/2014/main" id="{E045B0FA-56F3-5E45-B717-690A634607C9}"/>
                  </a:ext>
                </a:extLst>
              </p:cNvPr>
              <p:cNvSpPr/>
              <p:nvPr/>
            </p:nvSpPr>
            <p:spPr>
              <a:xfrm>
                <a:off x="5064845" y="5211457"/>
                <a:ext cx="536310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CN" sz="28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45B0FA-56F3-5E45-B717-690A63460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5" y="5211457"/>
                <a:ext cx="536310" cy="5232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107112" y="1804063"/>
            <a:ext cx="613691" cy="675060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114" name="任意多边形 113"/>
          <p:cNvSpPr/>
          <p:nvPr/>
        </p:nvSpPr>
        <p:spPr>
          <a:xfrm>
            <a:off x="2180492" y="2633667"/>
            <a:ext cx="2784865" cy="4267318"/>
          </a:xfrm>
          <a:custGeom>
            <a:avLst/>
            <a:gdLst>
              <a:gd name="connsiteX0" fmla="*/ 1234831 w 2784865"/>
              <a:gd name="connsiteY0" fmla="*/ 39195 h 4267318"/>
              <a:gd name="connsiteX1" fmla="*/ 1234831 w 2784865"/>
              <a:gd name="connsiteY1" fmla="*/ 39195 h 4267318"/>
              <a:gd name="connsiteX2" fmla="*/ 1141046 w 2784865"/>
              <a:gd name="connsiteY2" fmla="*/ 62641 h 4267318"/>
              <a:gd name="connsiteX3" fmla="*/ 1109785 w 2784865"/>
              <a:gd name="connsiteY3" fmla="*/ 78271 h 4267318"/>
              <a:gd name="connsiteX4" fmla="*/ 1000370 w 2784865"/>
              <a:gd name="connsiteY4" fmla="*/ 109533 h 4267318"/>
              <a:gd name="connsiteX5" fmla="*/ 890954 w 2784865"/>
              <a:gd name="connsiteY5" fmla="*/ 172056 h 4267318"/>
              <a:gd name="connsiteX6" fmla="*/ 859693 w 2784865"/>
              <a:gd name="connsiteY6" fmla="*/ 195502 h 4267318"/>
              <a:gd name="connsiteX7" fmla="*/ 804985 w 2784865"/>
              <a:gd name="connsiteY7" fmla="*/ 218948 h 4267318"/>
              <a:gd name="connsiteX8" fmla="*/ 750277 w 2784865"/>
              <a:gd name="connsiteY8" fmla="*/ 250210 h 4267318"/>
              <a:gd name="connsiteX9" fmla="*/ 719016 w 2784865"/>
              <a:gd name="connsiteY9" fmla="*/ 258025 h 4267318"/>
              <a:gd name="connsiteX10" fmla="*/ 664308 w 2784865"/>
              <a:gd name="connsiteY10" fmla="*/ 289287 h 4267318"/>
              <a:gd name="connsiteX11" fmla="*/ 578339 w 2784865"/>
              <a:gd name="connsiteY11" fmla="*/ 328364 h 4267318"/>
              <a:gd name="connsiteX12" fmla="*/ 515816 w 2784865"/>
              <a:gd name="connsiteY12" fmla="*/ 375256 h 4267318"/>
              <a:gd name="connsiteX13" fmla="*/ 468923 w 2784865"/>
              <a:gd name="connsiteY13" fmla="*/ 414333 h 4267318"/>
              <a:gd name="connsiteX14" fmla="*/ 429846 w 2784865"/>
              <a:gd name="connsiteY14" fmla="*/ 461225 h 4267318"/>
              <a:gd name="connsiteX15" fmla="*/ 359508 w 2784865"/>
              <a:gd name="connsiteY15" fmla="*/ 539379 h 4267318"/>
              <a:gd name="connsiteX16" fmla="*/ 343877 w 2784865"/>
              <a:gd name="connsiteY16" fmla="*/ 578456 h 4267318"/>
              <a:gd name="connsiteX17" fmla="*/ 320431 w 2784865"/>
              <a:gd name="connsiteY17" fmla="*/ 601902 h 4267318"/>
              <a:gd name="connsiteX18" fmla="*/ 289170 w 2784865"/>
              <a:gd name="connsiteY18" fmla="*/ 640979 h 4267318"/>
              <a:gd name="connsiteX19" fmla="*/ 281354 w 2784865"/>
              <a:gd name="connsiteY19" fmla="*/ 664425 h 4267318"/>
              <a:gd name="connsiteX20" fmla="*/ 257908 w 2784865"/>
              <a:gd name="connsiteY20" fmla="*/ 695687 h 4267318"/>
              <a:gd name="connsiteX21" fmla="*/ 218831 w 2784865"/>
              <a:gd name="connsiteY21" fmla="*/ 789471 h 4267318"/>
              <a:gd name="connsiteX22" fmla="*/ 211016 w 2784865"/>
              <a:gd name="connsiteY22" fmla="*/ 812918 h 4267318"/>
              <a:gd name="connsiteX23" fmla="*/ 203200 w 2784865"/>
              <a:gd name="connsiteY23" fmla="*/ 851995 h 4267318"/>
              <a:gd name="connsiteX24" fmla="*/ 187570 w 2784865"/>
              <a:gd name="connsiteY24" fmla="*/ 883256 h 4267318"/>
              <a:gd name="connsiteX25" fmla="*/ 179754 w 2784865"/>
              <a:gd name="connsiteY25" fmla="*/ 906702 h 4267318"/>
              <a:gd name="connsiteX26" fmla="*/ 171939 w 2784865"/>
              <a:gd name="connsiteY26" fmla="*/ 937964 h 4267318"/>
              <a:gd name="connsiteX27" fmla="*/ 148493 w 2784865"/>
              <a:gd name="connsiteY27" fmla="*/ 969225 h 4267318"/>
              <a:gd name="connsiteX28" fmla="*/ 140677 w 2784865"/>
              <a:gd name="connsiteY28" fmla="*/ 1000487 h 4267318"/>
              <a:gd name="connsiteX29" fmla="*/ 132862 w 2784865"/>
              <a:gd name="connsiteY29" fmla="*/ 1055195 h 4267318"/>
              <a:gd name="connsiteX30" fmla="*/ 117231 w 2784865"/>
              <a:gd name="connsiteY30" fmla="*/ 1109902 h 4267318"/>
              <a:gd name="connsiteX31" fmla="*/ 109416 w 2784865"/>
              <a:gd name="connsiteY31" fmla="*/ 1164610 h 4267318"/>
              <a:gd name="connsiteX32" fmla="*/ 101600 w 2784865"/>
              <a:gd name="connsiteY32" fmla="*/ 1188056 h 4267318"/>
              <a:gd name="connsiteX33" fmla="*/ 93785 w 2784865"/>
              <a:gd name="connsiteY33" fmla="*/ 1219318 h 4267318"/>
              <a:gd name="connsiteX34" fmla="*/ 85970 w 2784865"/>
              <a:gd name="connsiteY34" fmla="*/ 1305287 h 4267318"/>
              <a:gd name="connsiteX35" fmla="*/ 70339 w 2784865"/>
              <a:gd name="connsiteY35" fmla="*/ 1375625 h 4267318"/>
              <a:gd name="connsiteX36" fmla="*/ 62523 w 2784865"/>
              <a:gd name="connsiteY36" fmla="*/ 1469410 h 4267318"/>
              <a:gd name="connsiteX37" fmla="*/ 54708 w 2784865"/>
              <a:gd name="connsiteY37" fmla="*/ 1500671 h 4267318"/>
              <a:gd name="connsiteX38" fmla="*/ 39077 w 2784865"/>
              <a:gd name="connsiteY38" fmla="*/ 1586641 h 4267318"/>
              <a:gd name="connsiteX39" fmla="*/ 23446 w 2784865"/>
              <a:gd name="connsiteY39" fmla="*/ 1617902 h 4267318"/>
              <a:gd name="connsiteX40" fmla="*/ 15631 w 2784865"/>
              <a:gd name="connsiteY40" fmla="*/ 1703871 h 4267318"/>
              <a:gd name="connsiteX41" fmla="*/ 7816 w 2784865"/>
              <a:gd name="connsiteY41" fmla="*/ 1735133 h 4267318"/>
              <a:gd name="connsiteX42" fmla="*/ 0 w 2784865"/>
              <a:gd name="connsiteY42" fmla="*/ 1774210 h 4267318"/>
              <a:gd name="connsiteX43" fmla="*/ 7816 w 2784865"/>
              <a:gd name="connsiteY43" fmla="*/ 2626087 h 4267318"/>
              <a:gd name="connsiteX44" fmla="*/ 23446 w 2784865"/>
              <a:gd name="connsiteY44" fmla="*/ 2688610 h 4267318"/>
              <a:gd name="connsiteX45" fmla="*/ 15631 w 2784865"/>
              <a:gd name="connsiteY45" fmla="*/ 2969964 h 4267318"/>
              <a:gd name="connsiteX46" fmla="*/ 0 w 2784865"/>
              <a:gd name="connsiteY46" fmla="*/ 3016856 h 4267318"/>
              <a:gd name="connsiteX47" fmla="*/ 7816 w 2784865"/>
              <a:gd name="connsiteY47" fmla="*/ 3603010 h 4267318"/>
              <a:gd name="connsiteX48" fmla="*/ 15631 w 2784865"/>
              <a:gd name="connsiteY48" fmla="*/ 3673348 h 4267318"/>
              <a:gd name="connsiteX49" fmla="*/ 31262 w 2784865"/>
              <a:gd name="connsiteY49" fmla="*/ 3759318 h 4267318"/>
              <a:gd name="connsiteX50" fmla="*/ 39077 w 2784865"/>
              <a:gd name="connsiteY50" fmla="*/ 3860918 h 4267318"/>
              <a:gd name="connsiteX51" fmla="*/ 46893 w 2784865"/>
              <a:gd name="connsiteY51" fmla="*/ 3884364 h 4267318"/>
              <a:gd name="connsiteX52" fmla="*/ 54708 w 2784865"/>
              <a:gd name="connsiteY52" fmla="*/ 4040671 h 4267318"/>
              <a:gd name="connsiteX53" fmla="*/ 62523 w 2784865"/>
              <a:gd name="connsiteY53" fmla="*/ 4095379 h 4267318"/>
              <a:gd name="connsiteX54" fmla="*/ 93785 w 2784865"/>
              <a:gd name="connsiteY54" fmla="*/ 4142271 h 4267318"/>
              <a:gd name="connsiteX55" fmla="*/ 132862 w 2784865"/>
              <a:gd name="connsiteY55" fmla="*/ 4181348 h 4267318"/>
              <a:gd name="connsiteX56" fmla="*/ 148493 w 2784865"/>
              <a:gd name="connsiteY56" fmla="*/ 4204795 h 4267318"/>
              <a:gd name="connsiteX57" fmla="*/ 179754 w 2784865"/>
              <a:gd name="connsiteY57" fmla="*/ 4212610 h 4267318"/>
              <a:gd name="connsiteX58" fmla="*/ 382954 w 2784865"/>
              <a:gd name="connsiteY58" fmla="*/ 4228241 h 4267318"/>
              <a:gd name="connsiteX59" fmla="*/ 765908 w 2784865"/>
              <a:gd name="connsiteY59" fmla="*/ 4243871 h 4267318"/>
              <a:gd name="connsiteX60" fmla="*/ 851877 w 2784865"/>
              <a:gd name="connsiteY60" fmla="*/ 4259502 h 4267318"/>
              <a:gd name="connsiteX61" fmla="*/ 1062893 w 2784865"/>
              <a:gd name="connsiteY61" fmla="*/ 4267318 h 4267318"/>
              <a:gd name="connsiteX62" fmla="*/ 1250462 w 2784865"/>
              <a:gd name="connsiteY62" fmla="*/ 4251687 h 4267318"/>
              <a:gd name="connsiteX63" fmla="*/ 2133600 w 2784865"/>
              <a:gd name="connsiteY63" fmla="*/ 4236056 h 4267318"/>
              <a:gd name="connsiteX64" fmla="*/ 2219570 w 2784865"/>
              <a:gd name="connsiteY64" fmla="*/ 4204795 h 4267318"/>
              <a:gd name="connsiteX65" fmla="*/ 2266462 w 2784865"/>
              <a:gd name="connsiteY65" fmla="*/ 4196979 h 4267318"/>
              <a:gd name="connsiteX66" fmla="*/ 2500923 w 2784865"/>
              <a:gd name="connsiteY66" fmla="*/ 4212610 h 4267318"/>
              <a:gd name="connsiteX67" fmla="*/ 2540000 w 2784865"/>
              <a:gd name="connsiteY67" fmla="*/ 4228241 h 4267318"/>
              <a:gd name="connsiteX68" fmla="*/ 2672862 w 2784865"/>
              <a:gd name="connsiteY68" fmla="*/ 4189164 h 4267318"/>
              <a:gd name="connsiteX69" fmla="*/ 2704123 w 2784865"/>
              <a:gd name="connsiteY69" fmla="*/ 4142271 h 4267318"/>
              <a:gd name="connsiteX70" fmla="*/ 2711939 w 2784865"/>
              <a:gd name="connsiteY70" fmla="*/ 4103195 h 4267318"/>
              <a:gd name="connsiteX71" fmla="*/ 2735385 w 2784865"/>
              <a:gd name="connsiteY71" fmla="*/ 4056302 h 4267318"/>
              <a:gd name="connsiteX72" fmla="*/ 2743200 w 2784865"/>
              <a:gd name="connsiteY72" fmla="*/ 3985964 h 4267318"/>
              <a:gd name="connsiteX73" fmla="*/ 2751016 w 2784865"/>
              <a:gd name="connsiteY73" fmla="*/ 3962518 h 4267318"/>
              <a:gd name="connsiteX74" fmla="*/ 2758831 w 2784865"/>
              <a:gd name="connsiteY74" fmla="*/ 3876548 h 4267318"/>
              <a:gd name="connsiteX75" fmla="*/ 2782277 w 2784865"/>
              <a:gd name="connsiteY75" fmla="*/ 3837471 h 4267318"/>
              <a:gd name="connsiteX76" fmla="*/ 2758831 w 2784865"/>
              <a:gd name="connsiteY76" fmla="*/ 2852733 h 4267318"/>
              <a:gd name="connsiteX77" fmla="*/ 2735385 w 2784865"/>
              <a:gd name="connsiteY77" fmla="*/ 2743318 h 4267318"/>
              <a:gd name="connsiteX78" fmla="*/ 2727570 w 2784865"/>
              <a:gd name="connsiteY78" fmla="*/ 2680795 h 4267318"/>
              <a:gd name="connsiteX79" fmla="*/ 2719754 w 2784865"/>
              <a:gd name="connsiteY79" fmla="*/ 1953964 h 4267318"/>
              <a:gd name="connsiteX80" fmla="*/ 2688493 w 2784865"/>
              <a:gd name="connsiteY80" fmla="*/ 1789841 h 4267318"/>
              <a:gd name="connsiteX81" fmla="*/ 2680677 w 2784865"/>
              <a:gd name="connsiteY81" fmla="*/ 1719502 h 4267318"/>
              <a:gd name="connsiteX82" fmla="*/ 2672862 w 2784865"/>
              <a:gd name="connsiteY82" fmla="*/ 1633533 h 4267318"/>
              <a:gd name="connsiteX83" fmla="*/ 2665046 w 2784865"/>
              <a:gd name="connsiteY83" fmla="*/ 1586641 h 4267318"/>
              <a:gd name="connsiteX84" fmla="*/ 2641600 w 2784865"/>
              <a:gd name="connsiteY84" fmla="*/ 1547564 h 4267318"/>
              <a:gd name="connsiteX85" fmla="*/ 2633785 w 2784865"/>
              <a:gd name="connsiteY85" fmla="*/ 1516302 h 4267318"/>
              <a:gd name="connsiteX86" fmla="*/ 2610339 w 2784865"/>
              <a:gd name="connsiteY86" fmla="*/ 1445964 h 4267318"/>
              <a:gd name="connsiteX87" fmla="*/ 2602523 w 2784865"/>
              <a:gd name="connsiteY87" fmla="*/ 1375625 h 4267318"/>
              <a:gd name="connsiteX88" fmla="*/ 2579077 w 2784865"/>
              <a:gd name="connsiteY88" fmla="*/ 1359995 h 4267318"/>
              <a:gd name="connsiteX89" fmla="*/ 2571262 w 2784865"/>
              <a:gd name="connsiteY89" fmla="*/ 1305287 h 4267318"/>
              <a:gd name="connsiteX90" fmla="*/ 2555631 w 2784865"/>
              <a:gd name="connsiteY90" fmla="*/ 1266210 h 4267318"/>
              <a:gd name="connsiteX91" fmla="*/ 2540000 w 2784865"/>
              <a:gd name="connsiteY91" fmla="*/ 1242764 h 4267318"/>
              <a:gd name="connsiteX92" fmla="*/ 2516554 w 2784865"/>
              <a:gd name="connsiteY92" fmla="*/ 1180241 h 4267318"/>
              <a:gd name="connsiteX93" fmla="*/ 2430585 w 2784865"/>
              <a:gd name="connsiteY93" fmla="*/ 1039564 h 4267318"/>
              <a:gd name="connsiteX94" fmla="*/ 2414954 w 2784865"/>
              <a:gd name="connsiteY94" fmla="*/ 1008302 h 4267318"/>
              <a:gd name="connsiteX95" fmla="*/ 2375877 w 2784865"/>
              <a:gd name="connsiteY95" fmla="*/ 922333 h 4267318"/>
              <a:gd name="connsiteX96" fmla="*/ 2360246 w 2784865"/>
              <a:gd name="connsiteY96" fmla="*/ 898887 h 4267318"/>
              <a:gd name="connsiteX97" fmla="*/ 2344616 w 2784865"/>
              <a:gd name="connsiteY97" fmla="*/ 867625 h 4267318"/>
              <a:gd name="connsiteX98" fmla="*/ 2321170 w 2784865"/>
              <a:gd name="connsiteY98" fmla="*/ 836364 h 4267318"/>
              <a:gd name="connsiteX99" fmla="*/ 2289908 w 2784865"/>
              <a:gd name="connsiteY99" fmla="*/ 789471 h 4267318"/>
              <a:gd name="connsiteX100" fmla="*/ 2282093 w 2784865"/>
              <a:gd name="connsiteY100" fmla="*/ 758210 h 4267318"/>
              <a:gd name="connsiteX101" fmla="*/ 2235200 w 2784865"/>
              <a:gd name="connsiteY101" fmla="*/ 695687 h 4267318"/>
              <a:gd name="connsiteX102" fmla="*/ 2227385 w 2784865"/>
              <a:gd name="connsiteY102" fmla="*/ 672241 h 4267318"/>
              <a:gd name="connsiteX103" fmla="*/ 2211754 w 2784865"/>
              <a:gd name="connsiteY103" fmla="*/ 648795 h 4267318"/>
              <a:gd name="connsiteX104" fmla="*/ 2149231 w 2784865"/>
              <a:gd name="connsiteY104" fmla="*/ 570641 h 4267318"/>
              <a:gd name="connsiteX105" fmla="*/ 2125785 w 2784865"/>
              <a:gd name="connsiteY105" fmla="*/ 547195 h 4267318"/>
              <a:gd name="connsiteX106" fmla="*/ 2102339 w 2784865"/>
              <a:gd name="connsiteY106" fmla="*/ 515933 h 4267318"/>
              <a:gd name="connsiteX107" fmla="*/ 2086708 w 2784865"/>
              <a:gd name="connsiteY107" fmla="*/ 492487 h 4267318"/>
              <a:gd name="connsiteX108" fmla="*/ 2024185 w 2784865"/>
              <a:gd name="connsiteY108" fmla="*/ 429964 h 4267318"/>
              <a:gd name="connsiteX109" fmla="*/ 1867877 w 2784865"/>
              <a:gd name="connsiteY109" fmla="*/ 273656 h 4267318"/>
              <a:gd name="connsiteX110" fmla="*/ 1836616 w 2784865"/>
              <a:gd name="connsiteY110" fmla="*/ 242395 h 4267318"/>
              <a:gd name="connsiteX111" fmla="*/ 1797539 w 2784865"/>
              <a:gd name="connsiteY111" fmla="*/ 203318 h 4267318"/>
              <a:gd name="connsiteX112" fmla="*/ 1774093 w 2784865"/>
              <a:gd name="connsiteY112" fmla="*/ 187687 h 4267318"/>
              <a:gd name="connsiteX113" fmla="*/ 1750646 w 2784865"/>
              <a:gd name="connsiteY113" fmla="*/ 164241 h 4267318"/>
              <a:gd name="connsiteX114" fmla="*/ 1711570 w 2784865"/>
              <a:gd name="connsiteY114" fmla="*/ 148610 h 4267318"/>
              <a:gd name="connsiteX115" fmla="*/ 1688123 w 2784865"/>
              <a:gd name="connsiteY115" fmla="*/ 117348 h 4267318"/>
              <a:gd name="connsiteX116" fmla="*/ 1664677 w 2784865"/>
              <a:gd name="connsiteY116" fmla="*/ 109533 h 4267318"/>
              <a:gd name="connsiteX117" fmla="*/ 1625600 w 2784865"/>
              <a:gd name="connsiteY117" fmla="*/ 93902 h 4267318"/>
              <a:gd name="connsiteX118" fmla="*/ 1602154 w 2784865"/>
              <a:gd name="connsiteY118" fmla="*/ 70456 h 4267318"/>
              <a:gd name="connsiteX119" fmla="*/ 1586523 w 2784865"/>
              <a:gd name="connsiteY119" fmla="*/ 47010 h 4267318"/>
              <a:gd name="connsiteX120" fmla="*/ 1539631 w 2784865"/>
              <a:gd name="connsiteY120" fmla="*/ 31379 h 4267318"/>
              <a:gd name="connsiteX121" fmla="*/ 1524000 w 2784865"/>
              <a:gd name="connsiteY121" fmla="*/ 7933 h 4267318"/>
              <a:gd name="connsiteX122" fmla="*/ 1500554 w 2784865"/>
              <a:gd name="connsiteY122" fmla="*/ 118 h 4267318"/>
              <a:gd name="connsiteX123" fmla="*/ 1234831 w 2784865"/>
              <a:gd name="connsiteY123" fmla="*/ 39195 h 426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784865" h="4267318">
                <a:moveTo>
                  <a:pt x="1234831" y="39195"/>
                </a:moveTo>
                <a:lnTo>
                  <a:pt x="1234831" y="39195"/>
                </a:lnTo>
                <a:cubicBezTo>
                  <a:pt x="1203569" y="47010"/>
                  <a:pt x="1171803" y="53030"/>
                  <a:pt x="1141046" y="62641"/>
                </a:cubicBezTo>
                <a:cubicBezTo>
                  <a:pt x="1129926" y="66116"/>
                  <a:pt x="1120837" y="74587"/>
                  <a:pt x="1109785" y="78271"/>
                </a:cubicBezTo>
                <a:cubicBezTo>
                  <a:pt x="1065732" y="92955"/>
                  <a:pt x="1047481" y="78126"/>
                  <a:pt x="1000370" y="109533"/>
                </a:cubicBezTo>
                <a:cubicBezTo>
                  <a:pt x="870133" y="196358"/>
                  <a:pt x="1049607" y="79509"/>
                  <a:pt x="890954" y="172056"/>
                </a:cubicBezTo>
                <a:cubicBezTo>
                  <a:pt x="879703" y="178619"/>
                  <a:pt x="870739" y="188599"/>
                  <a:pt x="859693" y="195502"/>
                </a:cubicBezTo>
                <a:cubicBezTo>
                  <a:pt x="837618" y="209299"/>
                  <a:pt x="827778" y="211351"/>
                  <a:pt x="804985" y="218948"/>
                </a:cubicBezTo>
                <a:cubicBezTo>
                  <a:pt x="785549" y="231906"/>
                  <a:pt x="772942" y="241711"/>
                  <a:pt x="750277" y="250210"/>
                </a:cubicBezTo>
                <a:cubicBezTo>
                  <a:pt x="740220" y="253981"/>
                  <a:pt x="729436" y="255420"/>
                  <a:pt x="719016" y="258025"/>
                </a:cubicBezTo>
                <a:cubicBezTo>
                  <a:pt x="695469" y="273723"/>
                  <a:pt x="692072" y="277388"/>
                  <a:pt x="664308" y="289287"/>
                </a:cubicBezTo>
                <a:cubicBezTo>
                  <a:pt x="624477" y="306357"/>
                  <a:pt x="632052" y="288080"/>
                  <a:pt x="578339" y="328364"/>
                </a:cubicBezTo>
                <a:cubicBezTo>
                  <a:pt x="557498" y="343995"/>
                  <a:pt x="534237" y="356835"/>
                  <a:pt x="515816" y="375256"/>
                </a:cubicBezTo>
                <a:cubicBezTo>
                  <a:pt x="485728" y="405344"/>
                  <a:pt x="501566" y="392571"/>
                  <a:pt x="468923" y="414333"/>
                </a:cubicBezTo>
                <a:cubicBezTo>
                  <a:pt x="426709" y="477656"/>
                  <a:pt x="484002" y="395034"/>
                  <a:pt x="429846" y="461225"/>
                </a:cubicBezTo>
                <a:cubicBezTo>
                  <a:pt x="366810" y="538268"/>
                  <a:pt x="408418" y="506771"/>
                  <a:pt x="359508" y="539379"/>
                </a:cubicBezTo>
                <a:cubicBezTo>
                  <a:pt x="354298" y="552405"/>
                  <a:pt x="351312" y="566559"/>
                  <a:pt x="343877" y="578456"/>
                </a:cubicBezTo>
                <a:cubicBezTo>
                  <a:pt x="338019" y="587829"/>
                  <a:pt x="327709" y="593584"/>
                  <a:pt x="320431" y="601902"/>
                </a:cubicBezTo>
                <a:cubicBezTo>
                  <a:pt x="309447" y="614456"/>
                  <a:pt x="299590" y="627953"/>
                  <a:pt x="289170" y="640979"/>
                </a:cubicBezTo>
                <a:cubicBezTo>
                  <a:pt x="286565" y="648794"/>
                  <a:pt x="285441" y="657272"/>
                  <a:pt x="281354" y="664425"/>
                </a:cubicBezTo>
                <a:cubicBezTo>
                  <a:pt x="274891" y="675734"/>
                  <a:pt x="263367" y="683860"/>
                  <a:pt x="257908" y="695687"/>
                </a:cubicBezTo>
                <a:cubicBezTo>
                  <a:pt x="198474" y="824461"/>
                  <a:pt x="260720" y="726639"/>
                  <a:pt x="218831" y="789471"/>
                </a:cubicBezTo>
                <a:cubicBezTo>
                  <a:pt x="216226" y="797287"/>
                  <a:pt x="213014" y="804926"/>
                  <a:pt x="211016" y="812918"/>
                </a:cubicBezTo>
                <a:cubicBezTo>
                  <a:pt x="207794" y="825805"/>
                  <a:pt x="207401" y="839393"/>
                  <a:pt x="203200" y="851995"/>
                </a:cubicBezTo>
                <a:cubicBezTo>
                  <a:pt x="199516" y="863047"/>
                  <a:pt x="192159" y="872548"/>
                  <a:pt x="187570" y="883256"/>
                </a:cubicBezTo>
                <a:cubicBezTo>
                  <a:pt x="184325" y="890828"/>
                  <a:pt x="182017" y="898781"/>
                  <a:pt x="179754" y="906702"/>
                </a:cubicBezTo>
                <a:cubicBezTo>
                  <a:pt x="176803" y="917030"/>
                  <a:pt x="176743" y="928357"/>
                  <a:pt x="171939" y="937964"/>
                </a:cubicBezTo>
                <a:cubicBezTo>
                  <a:pt x="166114" y="949614"/>
                  <a:pt x="156308" y="958805"/>
                  <a:pt x="148493" y="969225"/>
                </a:cubicBezTo>
                <a:cubicBezTo>
                  <a:pt x="145888" y="979646"/>
                  <a:pt x="142598" y="989919"/>
                  <a:pt x="140677" y="1000487"/>
                </a:cubicBezTo>
                <a:cubicBezTo>
                  <a:pt x="137382" y="1018611"/>
                  <a:pt x="136722" y="1037183"/>
                  <a:pt x="132862" y="1055195"/>
                </a:cubicBezTo>
                <a:cubicBezTo>
                  <a:pt x="128888" y="1073739"/>
                  <a:pt x="122441" y="1091666"/>
                  <a:pt x="117231" y="1109902"/>
                </a:cubicBezTo>
                <a:cubicBezTo>
                  <a:pt x="114626" y="1128138"/>
                  <a:pt x="113029" y="1146547"/>
                  <a:pt x="109416" y="1164610"/>
                </a:cubicBezTo>
                <a:cubicBezTo>
                  <a:pt x="107800" y="1172688"/>
                  <a:pt x="103863" y="1180135"/>
                  <a:pt x="101600" y="1188056"/>
                </a:cubicBezTo>
                <a:cubicBezTo>
                  <a:pt x="98649" y="1198384"/>
                  <a:pt x="96390" y="1208897"/>
                  <a:pt x="93785" y="1219318"/>
                </a:cubicBezTo>
                <a:cubicBezTo>
                  <a:pt x="91180" y="1247974"/>
                  <a:pt x="90238" y="1276831"/>
                  <a:pt x="85970" y="1305287"/>
                </a:cubicBezTo>
                <a:cubicBezTo>
                  <a:pt x="82407" y="1329039"/>
                  <a:pt x="73736" y="1351848"/>
                  <a:pt x="70339" y="1375625"/>
                </a:cubicBezTo>
                <a:cubicBezTo>
                  <a:pt x="65902" y="1406680"/>
                  <a:pt x="66414" y="1438282"/>
                  <a:pt x="62523" y="1469410"/>
                </a:cubicBezTo>
                <a:cubicBezTo>
                  <a:pt x="61191" y="1480068"/>
                  <a:pt x="56629" y="1490103"/>
                  <a:pt x="54708" y="1500671"/>
                </a:cubicBezTo>
                <a:cubicBezTo>
                  <a:pt x="50344" y="1524674"/>
                  <a:pt x="48463" y="1561613"/>
                  <a:pt x="39077" y="1586641"/>
                </a:cubicBezTo>
                <a:cubicBezTo>
                  <a:pt x="34986" y="1597550"/>
                  <a:pt x="28656" y="1607482"/>
                  <a:pt x="23446" y="1617902"/>
                </a:cubicBezTo>
                <a:cubicBezTo>
                  <a:pt x="20841" y="1646558"/>
                  <a:pt x="19434" y="1675349"/>
                  <a:pt x="15631" y="1703871"/>
                </a:cubicBezTo>
                <a:cubicBezTo>
                  <a:pt x="14211" y="1714518"/>
                  <a:pt x="10146" y="1724647"/>
                  <a:pt x="7816" y="1735133"/>
                </a:cubicBezTo>
                <a:cubicBezTo>
                  <a:pt x="4934" y="1748100"/>
                  <a:pt x="2605" y="1761184"/>
                  <a:pt x="0" y="1774210"/>
                </a:cubicBezTo>
                <a:cubicBezTo>
                  <a:pt x="2605" y="2058169"/>
                  <a:pt x="537" y="2342209"/>
                  <a:pt x="7816" y="2626087"/>
                </a:cubicBezTo>
                <a:cubicBezTo>
                  <a:pt x="8367" y="2647562"/>
                  <a:pt x="22958" y="2667133"/>
                  <a:pt x="23446" y="2688610"/>
                </a:cubicBezTo>
                <a:cubicBezTo>
                  <a:pt x="25578" y="2782407"/>
                  <a:pt x="22315" y="2876382"/>
                  <a:pt x="15631" y="2969964"/>
                </a:cubicBezTo>
                <a:cubicBezTo>
                  <a:pt x="14457" y="2986398"/>
                  <a:pt x="0" y="3016856"/>
                  <a:pt x="0" y="3016856"/>
                </a:cubicBezTo>
                <a:cubicBezTo>
                  <a:pt x="2605" y="3212241"/>
                  <a:pt x="3165" y="3407663"/>
                  <a:pt x="7816" y="3603010"/>
                </a:cubicBezTo>
                <a:cubicBezTo>
                  <a:pt x="8378" y="3626594"/>
                  <a:pt x="12132" y="3650019"/>
                  <a:pt x="15631" y="3673348"/>
                </a:cubicBezTo>
                <a:cubicBezTo>
                  <a:pt x="19952" y="3702152"/>
                  <a:pt x="26052" y="3730661"/>
                  <a:pt x="31262" y="3759318"/>
                </a:cubicBezTo>
                <a:cubicBezTo>
                  <a:pt x="33867" y="3793185"/>
                  <a:pt x="34864" y="3827214"/>
                  <a:pt x="39077" y="3860918"/>
                </a:cubicBezTo>
                <a:cubicBezTo>
                  <a:pt x="40099" y="3869093"/>
                  <a:pt x="46179" y="3876157"/>
                  <a:pt x="46893" y="3884364"/>
                </a:cubicBezTo>
                <a:cubicBezTo>
                  <a:pt x="51412" y="3936335"/>
                  <a:pt x="50854" y="3988646"/>
                  <a:pt x="54708" y="4040671"/>
                </a:cubicBezTo>
                <a:cubicBezTo>
                  <a:pt x="56069" y="4059042"/>
                  <a:pt x="55910" y="4078186"/>
                  <a:pt x="62523" y="4095379"/>
                </a:cubicBezTo>
                <a:cubicBezTo>
                  <a:pt x="69267" y="4112913"/>
                  <a:pt x="93785" y="4142271"/>
                  <a:pt x="93785" y="4142271"/>
                </a:cubicBezTo>
                <a:cubicBezTo>
                  <a:pt x="109486" y="4189379"/>
                  <a:pt x="88288" y="4144204"/>
                  <a:pt x="132862" y="4181348"/>
                </a:cubicBezTo>
                <a:cubicBezTo>
                  <a:pt x="140078" y="4187361"/>
                  <a:pt x="140677" y="4199585"/>
                  <a:pt x="148493" y="4204795"/>
                </a:cubicBezTo>
                <a:cubicBezTo>
                  <a:pt x="157430" y="4210753"/>
                  <a:pt x="169222" y="4210504"/>
                  <a:pt x="179754" y="4212610"/>
                </a:cubicBezTo>
                <a:cubicBezTo>
                  <a:pt x="254978" y="4227654"/>
                  <a:pt x="286952" y="4224067"/>
                  <a:pt x="382954" y="4228241"/>
                </a:cubicBezTo>
                <a:lnTo>
                  <a:pt x="765908" y="4243871"/>
                </a:lnTo>
                <a:cubicBezTo>
                  <a:pt x="782264" y="4247142"/>
                  <a:pt x="837522" y="4258632"/>
                  <a:pt x="851877" y="4259502"/>
                </a:cubicBezTo>
                <a:cubicBezTo>
                  <a:pt x="922135" y="4263760"/>
                  <a:pt x="992554" y="4264713"/>
                  <a:pt x="1062893" y="4267318"/>
                </a:cubicBezTo>
                <a:cubicBezTo>
                  <a:pt x="1125416" y="4262108"/>
                  <a:pt x="1187741" y="4253217"/>
                  <a:pt x="1250462" y="4251687"/>
                </a:cubicBezTo>
                <a:lnTo>
                  <a:pt x="2133600" y="4236056"/>
                </a:lnTo>
                <a:cubicBezTo>
                  <a:pt x="2159505" y="4225694"/>
                  <a:pt x="2192804" y="4211486"/>
                  <a:pt x="2219570" y="4204795"/>
                </a:cubicBezTo>
                <a:cubicBezTo>
                  <a:pt x="2234943" y="4200952"/>
                  <a:pt x="2250831" y="4199584"/>
                  <a:pt x="2266462" y="4196979"/>
                </a:cubicBezTo>
                <a:cubicBezTo>
                  <a:pt x="2271916" y="4197216"/>
                  <a:pt x="2446032" y="4198887"/>
                  <a:pt x="2500923" y="4212610"/>
                </a:cubicBezTo>
                <a:cubicBezTo>
                  <a:pt x="2514533" y="4216013"/>
                  <a:pt x="2526974" y="4223031"/>
                  <a:pt x="2540000" y="4228241"/>
                </a:cubicBezTo>
                <a:cubicBezTo>
                  <a:pt x="2604893" y="4222341"/>
                  <a:pt x="2628002" y="4234025"/>
                  <a:pt x="2672862" y="4189164"/>
                </a:cubicBezTo>
                <a:cubicBezTo>
                  <a:pt x="2686146" y="4175880"/>
                  <a:pt x="2704123" y="4142271"/>
                  <a:pt x="2704123" y="4142271"/>
                </a:cubicBezTo>
                <a:cubicBezTo>
                  <a:pt x="2706728" y="4129246"/>
                  <a:pt x="2707399" y="4115679"/>
                  <a:pt x="2711939" y="4103195"/>
                </a:cubicBezTo>
                <a:cubicBezTo>
                  <a:pt x="2717911" y="4086771"/>
                  <a:pt x="2730882" y="4073188"/>
                  <a:pt x="2735385" y="4056302"/>
                </a:cubicBezTo>
                <a:cubicBezTo>
                  <a:pt x="2741463" y="4033508"/>
                  <a:pt x="2739322" y="4009233"/>
                  <a:pt x="2743200" y="3985964"/>
                </a:cubicBezTo>
                <a:cubicBezTo>
                  <a:pt x="2744554" y="3977838"/>
                  <a:pt x="2748411" y="3970333"/>
                  <a:pt x="2751016" y="3962518"/>
                </a:cubicBezTo>
                <a:cubicBezTo>
                  <a:pt x="2753621" y="3933861"/>
                  <a:pt x="2751852" y="3904464"/>
                  <a:pt x="2758831" y="3876548"/>
                </a:cubicBezTo>
                <a:cubicBezTo>
                  <a:pt x="2762515" y="3861811"/>
                  <a:pt x="2781993" y="3852659"/>
                  <a:pt x="2782277" y="3837471"/>
                </a:cubicBezTo>
                <a:cubicBezTo>
                  <a:pt x="2783804" y="3755791"/>
                  <a:pt x="2794180" y="3121382"/>
                  <a:pt x="2758831" y="2852733"/>
                </a:cubicBezTo>
                <a:cubicBezTo>
                  <a:pt x="2753965" y="2815752"/>
                  <a:pt x="2742057" y="2780016"/>
                  <a:pt x="2735385" y="2743318"/>
                </a:cubicBezTo>
                <a:cubicBezTo>
                  <a:pt x="2731628" y="2722654"/>
                  <a:pt x="2730175" y="2701636"/>
                  <a:pt x="2727570" y="2680795"/>
                </a:cubicBezTo>
                <a:cubicBezTo>
                  <a:pt x="2724965" y="2438518"/>
                  <a:pt x="2724240" y="2196213"/>
                  <a:pt x="2719754" y="1953964"/>
                </a:cubicBezTo>
                <a:cubicBezTo>
                  <a:pt x="2717509" y="1832762"/>
                  <a:pt x="2726449" y="1865753"/>
                  <a:pt x="2688493" y="1789841"/>
                </a:cubicBezTo>
                <a:cubicBezTo>
                  <a:pt x="2685888" y="1766395"/>
                  <a:pt x="2683024" y="1742976"/>
                  <a:pt x="2680677" y="1719502"/>
                </a:cubicBezTo>
                <a:cubicBezTo>
                  <a:pt x="2677814" y="1690870"/>
                  <a:pt x="2676224" y="1662110"/>
                  <a:pt x="2672862" y="1633533"/>
                </a:cubicBezTo>
                <a:cubicBezTo>
                  <a:pt x="2671010" y="1617795"/>
                  <a:pt x="2670461" y="1601533"/>
                  <a:pt x="2665046" y="1586641"/>
                </a:cubicBezTo>
                <a:cubicBezTo>
                  <a:pt x="2659855" y="1572365"/>
                  <a:pt x="2649415" y="1560590"/>
                  <a:pt x="2641600" y="1547564"/>
                </a:cubicBezTo>
                <a:cubicBezTo>
                  <a:pt x="2638995" y="1537143"/>
                  <a:pt x="2637182" y="1526492"/>
                  <a:pt x="2633785" y="1516302"/>
                </a:cubicBezTo>
                <a:cubicBezTo>
                  <a:pt x="2604354" y="1428008"/>
                  <a:pt x="2629068" y="1520881"/>
                  <a:pt x="2610339" y="1445964"/>
                </a:cubicBezTo>
                <a:cubicBezTo>
                  <a:pt x="2607734" y="1422518"/>
                  <a:pt x="2610585" y="1397795"/>
                  <a:pt x="2602523" y="1375625"/>
                </a:cubicBezTo>
                <a:cubicBezTo>
                  <a:pt x="2599313" y="1366798"/>
                  <a:pt x="2582892" y="1368578"/>
                  <a:pt x="2579077" y="1359995"/>
                </a:cubicBezTo>
                <a:cubicBezTo>
                  <a:pt x="2571596" y="1343162"/>
                  <a:pt x="2575730" y="1323158"/>
                  <a:pt x="2571262" y="1305287"/>
                </a:cubicBezTo>
                <a:cubicBezTo>
                  <a:pt x="2567859" y="1291677"/>
                  <a:pt x="2561905" y="1278758"/>
                  <a:pt x="2555631" y="1266210"/>
                </a:cubicBezTo>
                <a:cubicBezTo>
                  <a:pt x="2551430" y="1257809"/>
                  <a:pt x="2543887" y="1251315"/>
                  <a:pt x="2540000" y="1242764"/>
                </a:cubicBezTo>
                <a:cubicBezTo>
                  <a:pt x="2530789" y="1222501"/>
                  <a:pt x="2526508" y="1200149"/>
                  <a:pt x="2516554" y="1180241"/>
                </a:cubicBezTo>
                <a:cubicBezTo>
                  <a:pt x="2457936" y="1063005"/>
                  <a:pt x="2479038" y="1120319"/>
                  <a:pt x="2430585" y="1039564"/>
                </a:cubicBezTo>
                <a:cubicBezTo>
                  <a:pt x="2424591" y="1029574"/>
                  <a:pt x="2419775" y="1018908"/>
                  <a:pt x="2414954" y="1008302"/>
                </a:cubicBezTo>
                <a:cubicBezTo>
                  <a:pt x="2401795" y="979352"/>
                  <a:pt x="2391645" y="949926"/>
                  <a:pt x="2375877" y="922333"/>
                </a:cubicBezTo>
                <a:cubicBezTo>
                  <a:pt x="2371217" y="914178"/>
                  <a:pt x="2364906" y="907042"/>
                  <a:pt x="2360246" y="898887"/>
                </a:cubicBezTo>
                <a:cubicBezTo>
                  <a:pt x="2354466" y="888771"/>
                  <a:pt x="2350791" y="877505"/>
                  <a:pt x="2344616" y="867625"/>
                </a:cubicBezTo>
                <a:cubicBezTo>
                  <a:pt x="2337713" y="856579"/>
                  <a:pt x="2328640" y="847035"/>
                  <a:pt x="2321170" y="836364"/>
                </a:cubicBezTo>
                <a:cubicBezTo>
                  <a:pt x="2310397" y="820974"/>
                  <a:pt x="2300329" y="805102"/>
                  <a:pt x="2289908" y="789471"/>
                </a:cubicBezTo>
                <a:cubicBezTo>
                  <a:pt x="2287303" y="779051"/>
                  <a:pt x="2286324" y="768083"/>
                  <a:pt x="2282093" y="758210"/>
                </a:cubicBezTo>
                <a:cubicBezTo>
                  <a:pt x="2276351" y="744812"/>
                  <a:pt x="2238335" y="699606"/>
                  <a:pt x="2235200" y="695687"/>
                </a:cubicBezTo>
                <a:cubicBezTo>
                  <a:pt x="2232595" y="687872"/>
                  <a:pt x="2231069" y="679609"/>
                  <a:pt x="2227385" y="672241"/>
                </a:cubicBezTo>
                <a:cubicBezTo>
                  <a:pt x="2223184" y="663840"/>
                  <a:pt x="2217481" y="656240"/>
                  <a:pt x="2211754" y="648795"/>
                </a:cubicBezTo>
                <a:cubicBezTo>
                  <a:pt x="2191413" y="622352"/>
                  <a:pt x="2172821" y="594231"/>
                  <a:pt x="2149231" y="570641"/>
                </a:cubicBezTo>
                <a:cubicBezTo>
                  <a:pt x="2141416" y="562826"/>
                  <a:pt x="2132978" y="555587"/>
                  <a:pt x="2125785" y="547195"/>
                </a:cubicBezTo>
                <a:cubicBezTo>
                  <a:pt x="2117308" y="537305"/>
                  <a:pt x="2109910" y="526532"/>
                  <a:pt x="2102339" y="515933"/>
                </a:cubicBezTo>
                <a:cubicBezTo>
                  <a:pt x="2096879" y="508290"/>
                  <a:pt x="2093026" y="499437"/>
                  <a:pt x="2086708" y="492487"/>
                </a:cubicBezTo>
                <a:cubicBezTo>
                  <a:pt x="2066882" y="470678"/>
                  <a:pt x="2045026" y="450805"/>
                  <a:pt x="2024185" y="429964"/>
                </a:cubicBezTo>
                <a:lnTo>
                  <a:pt x="1867877" y="273656"/>
                </a:lnTo>
                <a:lnTo>
                  <a:pt x="1836616" y="242395"/>
                </a:lnTo>
                <a:cubicBezTo>
                  <a:pt x="1823590" y="229369"/>
                  <a:pt x="1812866" y="213536"/>
                  <a:pt x="1797539" y="203318"/>
                </a:cubicBezTo>
                <a:cubicBezTo>
                  <a:pt x="1789724" y="198108"/>
                  <a:pt x="1781309" y="193700"/>
                  <a:pt x="1774093" y="187687"/>
                </a:cubicBezTo>
                <a:cubicBezTo>
                  <a:pt x="1765602" y="180611"/>
                  <a:pt x="1760019" y="170099"/>
                  <a:pt x="1750646" y="164241"/>
                </a:cubicBezTo>
                <a:cubicBezTo>
                  <a:pt x="1738750" y="156806"/>
                  <a:pt x="1724595" y="153820"/>
                  <a:pt x="1711570" y="148610"/>
                </a:cubicBezTo>
                <a:cubicBezTo>
                  <a:pt x="1703754" y="138189"/>
                  <a:pt x="1698130" y="125687"/>
                  <a:pt x="1688123" y="117348"/>
                </a:cubicBezTo>
                <a:cubicBezTo>
                  <a:pt x="1681794" y="112074"/>
                  <a:pt x="1672391" y="112426"/>
                  <a:pt x="1664677" y="109533"/>
                </a:cubicBezTo>
                <a:cubicBezTo>
                  <a:pt x="1651541" y="104607"/>
                  <a:pt x="1638626" y="99112"/>
                  <a:pt x="1625600" y="93902"/>
                </a:cubicBezTo>
                <a:cubicBezTo>
                  <a:pt x="1617785" y="86087"/>
                  <a:pt x="1609230" y="78947"/>
                  <a:pt x="1602154" y="70456"/>
                </a:cubicBezTo>
                <a:cubicBezTo>
                  <a:pt x="1596141" y="63240"/>
                  <a:pt x="1594488" y="51988"/>
                  <a:pt x="1586523" y="47010"/>
                </a:cubicBezTo>
                <a:cubicBezTo>
                  <a:pt x="1572551" y="38278"/>
                  <a:pt x="1539631" y="31379"/>
                  <a:pt x="1539631" y="31379"/>
                </a:cubicBezTo>
                <a:cubicBezTo>
                  <a:pt x="1534421" y="23564"/>
                  <a:pt x="1531335" y="13801"/>
                  <a:pt x="1524000" y="7933"/>
                </a:cubicBezTo>
                <a:cubicBezTo>
                  <a:pt x="1517567" y="2787"/>
                  <a:pt x="1508789" y="329"/>
                  <a:pt x="1500554" y="118"/>
                </a:cubicBezTo>
                <a:cubicBezTo>
                  <a:pt x="1406800" y="-2286"/>
                  <a:pt x="1279118" y="32682"/>
                  <a:pt x="1234831" y="39195"/>
                </a:cubicBez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圆角矩形 114"/>
          <p:cNvSpPr/>
          <p:nvPr/>
        </p:nvSpPr>
        <p:spPr>
          <a:xfrm>
            <a:off x="78769" y="1397549"/>
            <a:ext cx="725901" cy="24969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右箭头 115"/>
          <p:cNvSpPr/>
          <p:nvPr/>
        </p:nvSpPr>
        <p:spPr>
          <a:xfrm>
            <a:off x="4187869" y="2928626"/>
            <a:ext cx="2153310" cy="477013"/>
          </a:xfrm>
          <a:prstGeom prst="rightArrow">
            <a:avLst/>
          </a:prstGeom>
          <a:solidFill>
            <a:srgbClr val="3BB98B"/>
          </a:solidFill>
          <a:ln>
            <a:solidFill>
              <a:srgbClr val="3BB9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/>
              <p:cNvSpPr txBox="1"/>
              <p:nvPr/>
            </p:nvSpPr>
            <p:spPr>
              <a:xfrm>
                <a:off x="4065850" y="2650898"/>
                <a:ext cx="20577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8E5BB4"/>
                    </a:solidFill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000" b="1" i="1" smtClean="0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</m:sSub>
                  </m:oMath>
                </a14:m>
                <a:endParaRPr lang="zh-CN" altLang="en-US" sz="2000" b="1" dirty="0">
                  <a:solidFill>
                    <a:srgbClr val="8E5BB4"/>
                  </a:solidFill>
                </a:endParaRPr>
              </a:p>
            </p:txBody>
          </p:sp>
        </mc:Choice>
        <mc:Fallback xmlns="">
          <p:sp>
            <p:nvSpPr>
              <p:cNvPr id="117" name="文本框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50" y="2650898"/>
                <a:ext cx="2057791" cy="400110"/>
              </a:xfrm>
              <a:prstGeom prst="rect">
                <a:avLst/>
              </a:prstGeom>
              <a:blipFill rotWithShape="0">
                <a:blip r:embed="rId29"/>
                <a:stretch>
                  <a:fillRect l="-3254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文本框 119"/>
          <p:cNvSpPr txBox="1"/>
          <p:nvPr/>
        </p:nvSpPr>
        <p:spPr>
          <a:xfrm>
            <a:off x="3845884" y="3258132"/>
            <a:ext cx="298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8E5BB4"/>
                </a:solidFill>
              </a:rPr>
              <a:t>Build Local Inverted Index</a:t>
            </a:r>
            <a:endParaRPr lang="zh-CN" altLang="en-US" sz="2000" b="1" dirty="0">
              <a:solidFill>
                <a:srgbClr val="8E5BB4"/>
              </a:solidFill>
            </a:endParaRPr>
          </a:p>
        </p:txBody>
      </p:sp>
      <p:sp>
        <p:nvSpPr>
          <p:cNvPr id="135" name="矩形 9">
            <a:extLst>
              <a:ext uri="{FF2B5EF4-FFF2-40B4-BE49-F238E27FC236}">
                <a16:creationId xmlns:a16="http://schemas.microsoft.com/office/drawing/2014/main" id="{8EE7251D-F7BB-154E-8D22-1709903E209C}"/>
              </a:ext>
            </a:extLst>
          </p:cNvPr>
          <p:cNvSpPr/>
          <p:nvPr/>
        </p:nvSpPr>
        <p:spPr>
          <a:xfrm>
            <a:off x="7608805" y="1780682"/>
            <a:ext cx="589144" cy="1287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24">
                <a:extLst>
                  <a:ext uri="{FF2B5EF4-FFF2-40B4-BE49-F238E27FC236}">
                    <a16:creationId xmlns:a16="http://schemas.microsoft.com/office/drawing/2014/main" id="{1CC64B55-D874-FD43-9EDD-72769AD5844C}"/>
                  </a:ext>
                </a:extLst>
              </p:cNvPr>
              <p:cNvSpPr/>
              <p:nvPr/>
            </p:nvSpPr>
            <p:spPr>
              <a:xfrm>
                <a:off x="7716517" y="1749142"/>
                <a:ext cx="46971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6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C64B55-D874-FD43-9EDD-72769AD58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517" y="1749142"/>
                <a:ext cx="469711" cy="1323439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矩形 7">
            <a:extLst>
              <a:ext uri="{FF2B5EF4-FFF2-40B4-BE49-F238E27FC236}">
                <a16:creationId xmlns:a16="http://schemas.microsoft.com/office/drawing/2014/main" id="{572B521E-ED48-DA42-9B2B-F47744FE165C}"/>
              </a:ext>
            </a:extLst>
          </p:cNvPr>
          <p:cNvSpPr/>
          <p:nvPr/>
        </p:nvSpPr>
        <p:spPr>
          <a:xfrm>
            <a:off x="6892793" y="1780682"/>
            <a:ext cx="589144" cy="12879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26">
                <a:extLst>
                  <a:ext uri="{FF2B5EF4-FFF2-40B4-BE49-F238E27FC236}">
                    <a16:creationId xmlns:a16="http://schemas.microsoft.com/office/drawing/2014/main" id="{53C96745-502B-FC45-A7BE-E2D2846F8FA6}"/>
                  </a:ext>
                </a:extLst>
              </p:cNvPr>
              <p:cNvSpPr/>
              <p:nvPr/>
            </p:nvSpPr>
            <p:spPr>
              <a:xfrm>
                <a:off x="7086816" y="1749146"/>
                <a:ext cx="34229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8" name="Rectang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C96745-502B-FC45-A7BE-E2D2846F8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816" y="1749146"/>
                <a:ext cx="342291" cy="707886"/>
              </a:xfrm>
              <a:prstGeom prst="rect">
                <a:avLst/>
              </a:prstGeom>
              <a:blipFill rotWithShape="0">
                <a:blip r:embed="rId31"/>
                <a:stretch>
                  <a:fillRect l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本框 8">
                <a:extLst>
                  <a:ext uri="{FF2B5EF4-FFF2-40B4-BE49-F238E27FC236}">
                    <a16:creationId xmlns:a16="http://schemas.microsoft.com/office/drawing/2014/main" id="{40F5B9EC-BE7F-244E-9E09-15633EE3C3EE}"/>
                  </a:ext>
                </a:extLst>
              </p:cNvPr>
              <p:cNvSpPr txBox="1"/>
              <p:nvPr/>
            </p:nvSpPr>
            <p:spPr>
              <a:xfrm>
                <a:off x="6820269" y="1343430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139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0F5B9EC-BE7F-244E-9E09-15633EE3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269" y="1343430"/>
                <a:ext cx="614014" cy="307777"/>
              </a:xfrm>
              <a:prstGeom prst="rect">
                <a:avLst/>
              </a:prstGeom>
              <a:blipFill rotWithShape="0">
                <a:blip r:embed="rId32"/>
                <a:stretch>
                  <a:fillRect l="-9901" t="-1961" r="-1485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本框 10">
                <a:extLst>
                  <a:ext uri="{FF2B5EF4-FFF2-40B4-BE49-F238E27FC236}">
                    <a16:creationId xmlns:a16="http://schemas.microsoft.com/office/drawing/2014/main" id="{6CB0C4ED-B400-D147-9B13-80B278AF30D5}"/>
                  </a:ext>
                </a:extLst>
              </p:cNvPr>
              <p:cNvSpPr txBox="1"/>
              <p:nvPr/>
            </p:nvSpPr>
            <p:spPr>
              <a:xfrm>
                <a:off x="7533143" y="1343430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140" name="文本框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CB0C4ED-B400-D147-9B13-80B278AF3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43" y="1343430"/>
                <a:ext cx="614014" cy="307777"/>
              </a:xfrm>
              <a:prstGeom prst="rect">
                <a:avLst/>
              </a:prstGeom>
              <a:blipFill rotWithShape="0">
                <a:blip r:embed="rId33"/>
                <a:stretch>
                  <a:fillRect l="-10000" t="-1961" r="-1600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矩形 11">
            <a:extLst>
              <a:ext uri="{FF2B5EF4-FFF2-40B4-BE49-F238E27FC236}">
                <a16:creationId xmlns:a16="http://schemas.microsoft.com/office/drawing/2014/main" id="{AF65DCD5-D3EA-5D44-B0B5-15254D19B3B6}"/>
              </a:ext>
            </a:extLst>
          </p:cNvPr>
          <p:cNvSpPr/>
          <p:nvPr/>
        </p:nvSpPr>
        <p:spPr>
          <a:xfrm>
            <a:off x="6563010" y="3630105"/>
            <a:ext cx="589144" cy="99688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本框 12">
                <a:extLst>
                  <a:ext uri="{FF2B5EF4-FFF2-40B4-BE49-F238E27FC236}">
                    <a16:creationId xmlns:a16="http://schemas.microsoft.com/office/drawing/2014/main" id="{9469E782-1F7D-9043-9C7C-A8C96FDA5F6E}"/>
                  </a:ext>
                </a:extLst>
              </p:cNvPr>
              <p:cNvSpPr txBox="1"/>
              <p:nvPr/>
            </p:nvSpPr>
            <p:spPr>
              <a:xfrm>
                <a:off x="6524759" y="3192853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142" name="文本框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69E782-1F7D-9043-9C7C-A8C96FDA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759" y="3192853"/>
                <a:ext cx="614014" cy="307777"/>
              </a:xfrm>
              <a:prstGeom prst="rect">
                <a:avLst/>
              </a:prstGeom>
              <a:blipFill rotWithShape="0">
                <a:blip r:embed="rId34"/>
                <a:stretch>
                  <a:fillRect l="-8911" t="-2000" r="-1485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36">
                <a:extLst>
                  <a:ext uri="{FF2B5EF4-FFF2-40B4-BE49-F238E27FC236}">
                    <a16:creationId xmlns:a16="http://schemas.microsoft.com/office/drawing/2014/main" id="{0022629D-2F01-0B4A-809E-020D0292EA26}"/>
                  </a:ext>
                </a:extLst>
              </p:cNvPr>
              <p:cNvSpPr/>
              <p:nvPr/>
            </p:nvSpPr>
            <p:spPr>
              <a:xfrm>
                <a:off x="6651788" y="3598569"/>
                <a:ext cx="42461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Rectangle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22629D-2F01-0B4A-809E-020D0292E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788" y="3598569"/>
                <a:ext cx="424618" cy="1015663"/>
              </a:xfrm>
              <a:prstGeom prst="rect">
                <a:avLst/>
              </a:prstGeom>
              <a:blipFill rotWithShape="0">
                <a:blip r:embed="rId35"/>
                <a:stretch>
                  <a:fillRect l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矩形 7">
            <a:extLst>
              <a:ext uri="{FF2B5EF4-FFF2-40B4-BE49-F238E27FC236}">
                <a16:creationId xmlns:a16="http://schemas.microsoft.com/office/drawing/2014/main" id="{B424DE61-3D77-AA40-8924-8958A75CB8BA}"/>
              </a:ext>
            </a:extLst>
          </p:cNvPr>
          <p:cNvSpPr/>
          <p:nvPr/>
        </p:nvSpPr>
        <p:spPr>
          <a:xfrm>
            <a:off x="7953770" y="3630105"/>
            <a:ext cx="589144" cy="99688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38">
                <a:extLst>
                  <a:ext uri="{FF2B5EF4-FFF2-40B4-BE49-F238E27FC236}">
                    <a16:creationId xmlns:a16="http://schemas.microsoft.com/office/drawing/2014/main" id="{7D5DE8A6-3772-2144-981F-2365AF1F0487}"/>
                  </a:ext>
                </a:extLst>
              </p:cNvPr>
              <p:cNvSpPr/>
              <p:nvPr/>
            </p:nvSpPr>
            <p:spPr>
              <a:xfrm>
                <a:off x="8139980" y="3598565"/>
                <a:ext cx="342291" cy="1008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i="1" baseline="-250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5DE8A6-3772-2144-981F-2365AF1F0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980" y="3598565"/>
                <a:ext cx="342291" cy="1008546"/>
              </a:xfrm>
              <a:prstGeom prst="rect">
                <a:avLst/>
              </a:prstGeom>
              <a:blipFill rotWithShape="0">
                <a:blip r:embed="rId36"/>
                <a:stretch>
                  <a:fillRect l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矩形 5">
            <a:extLst>
              <a:ext uri="{FF2B5EF4-FFF2-40B4-BE49-F238E27FC236}">
                <a16:creationId xmlns:a16="http://schemas.microsoft.com/office/drawing/2014/main" id="{C866A95C-B4FB-A04A-A80E-F666DA590CDE}"/>
              </a:ext>
            </a:extLst>
          </p:cNvPr>
          <p:cNvSpPr/>
          <p:nvPr/>
        </p:nvSpPr>
        <p:spPr>
          <a:xfrm>
            <a:off x="7279343" y="3630105"/>
            <a:ext cx="589144" cy="99688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6">
                <a:extLst>
                  <a:ext uri="{FF2B5EF4-FFF2-40B4-BE49-F238E27FC236}">
                    <a16:creationId xmlns:a16="http://schemas.microsoft.com/office/drawing/2014/main" id="{3D872E0E-34AB-EB46-AAA5-23FF55568B58}"/>
                  </a:ext>
                </a:extLst>
              </p:cNvPr>
              <p:cNvSpPr txBox="1"/>
              <p:nvPr/>
            </p:nvSpPr>
            <p:spPr>
              <a:xfrm>
                <a:off x="7206819" y="3192853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147" name="文本框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872E0E-34AB-EB46-AAA5-23FF55568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819" y="3192853"/>
                <a:ext cx="614014" cy="307777"/>
              </a:xfrm>
              <a:prstGeom prst="rect">
                <a:avLst/>
              </a:prstGeom>
              <a:blipFill rotWithShape="0">
                <a:blip r:embed="rId37"/>
                <a:stretch>
                  <a:fillRect l="-8911" t="-2000" r="-1485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本框 8">
                <a:extLst>
                  <a:ext uri="{FF2B5EF4-FFF2-40B4-BE49-F238E27FC236}">
                    <a16:creationId xmlns:a16="http://schemas.microsoft.com/office/drawing/2014/main" id="{08643982-5245-FF4D-AC1E-1DBF5AA8BEE3}"/>
                  </a:ext>
                </a:extLst>
              </p:cNvPr>
              <p:cNvSpPr txBox="1"/>
              <p:nvPr/>
            </p:nvSpPr>
            <p:spPr>
              <a:xfrm>
                <a:off x="7881246" y="3192853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148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643982-5245-FF4D-AC1E-1DBF5AA8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46" y="3192853"/>
                <a:ext cx="614014" cy="307777"/>
              </a:xfrm>
              <a:prstGeom prst="rect">
                <a:avLst/>
              </a:prstGeom>
              <a:blipFill rotWithShape="0">
                <a:blip r:embed="rId38"/>
                <a:stretch>
                  <a:fillRect l="-9901" t="-2000" r="-1485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54">
                <a:extLst>
                  <a:ext uri="{FF2B5EF4-FFF2-40B4-BE49-F238E27FC236}">
                    <a16:creationId xmlns:a16="http://schemas.microsoft.com/office/drawing/2014/main" id="{3312263D-171C-D64A-8BD9-339D1722344C}"/>
                  </a:ext>
                </a:extLst>
              </p:cNvPr>
              <p:cNvSpPr/>
              <p:nvPr/>
            </p:nvSpPr>
            <p:spPr>
              <a:xfrm>
                <a:off x="7480058" y="3598565"/>
                <a:ext cx="343256" cy="693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baseline="-25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000" baseline="-25000" dirty="0"/>
              </a:p>
            </p:txBody>
          </p:sp>
        </mc:Choice>
        <mc:Fallback xmlns="">
          <p:sp>
            <p:nvSpPr>
              <p:cNvPr id="149" name="Rectangle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12263D-171C-D64A-8BD9-339D17223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58" y="3598565"/>
                <a:ext cx="343256" cy="693651"/>
              </a:xfrm>
              <a:prstGeom prst="rect">
                <a:avLst/>
              </a:prstGeom>
              <a:blipFill rotWithShape="0">
                <a:blip r:embed="rId39"/>
                <a:stretch>
                  <a:fillRect l="-14286" b="-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文本框 117"/>
          <p:cNvSpPr txBox="1"/>
          <p:nvPr/>
        </p:nvSpPr>
        <p:spPr>
          <a:xfrm>
            <a:off x="6166337" y="4734565"/>
            <a:ext cx="288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Shorter Inverted Lists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03914"/>
      </p:ext>
    </p:extLst>
  </p:cSld>
  <p:clrMapOvr>
    <a:masterClrMapping/>
  </p:clrMapOvr>
  <p:transition spd="slow" advTm="3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14" grpId="0" animBg="1"/>
      <p:bldP spid="115" grpId="0" animBg="1"/>
      <p:bldP spid="116" grpId="0" animBg="1"/>
      <p:bldP spid="117" grpId="0"/>
      <p:bldP spid="120" grpId="0"/>
      <p:bldP spid="135" grpId="0" animBg="1"/>
      <p:bldP spid="136" grpId="0"/>
      <p:bldP spid="137" grpId="0" animBg="1"/>
      <p:bldP spid="138" grpId="0"/>
      <p:bldP spid="139" grpId="0"/>
      <p:bldP spid="140" grpId="0"/>
      <p:bldP spid="141" grpId="0" animBg="1"/>
      <p:bldP spid="142" grpId="0"/>
      <p:bldP spid="143" grpId="0"/>
      <p:bldP spid="144" grpId="0" animBg="1"/>
      <p:bldP spid="145" grpId="0"/>
      <p:bldP spid="146" grpId="0" animBg="1"/>
      <p:bldP spid="147" grpId="0"/>
      <p:bldP spid="148" grpId="0"/>
      <p:bldP spid="149" grpId="0"/>
      <p:bldP spid="1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直接连接符 99"/>
          <p:cNvCxnSpPr/>
          <p:nvPr/>
        </p:nvCxnSpPr>
        <p:spPr>
          <a:xfrm>
            <a:off x="5293301" y="4632734"/>
            <a:ext cx="0" cy="829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596548" y="1133189"/>
            <a:ext cx="1744169" cy="33045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3406984" y="1133189"/>
            <a:ext cx="4033" cy="935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5787AB"/>
          </a:solidFill>
          <a:ln>
            <a:solidFill>
              <a:srgbClr val="578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0727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SAL-Hashing </a:t>
            </a:r>
          </a:p>
        </p:txBody>
      </p:sp>
      <p:sp>
        <p:nvSpPr>
          <p:cNvPr id="26" name="矩形 25"/>
          <p:cNvSpPr/>
          <p:nvPr/>
        </p:nvSpPr>
        <p:spPr>
          <a:xfrm>
            <a:off x="242888" y="0"/>
            <a:ext cx="2170112" cy="793750"/>
          </a:xfrm>
          <a:prstGeom prst="rect">
            <a:avLst/>
          </a:prstGeom>
          <a:solidFill>
            <a:srgbClr val="5787AB"/>
          </a:solidFill>
          <a:ln>
            <a:solidFill>
              <a:srgbClr val="578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LCJoin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0" name="文本框 14"/>
          <p:cNvSpPr txBox="1">
            <a:spLocks noChangeArrowheads="1"/>
          </p:cNvSpPr>
          <p:nvPr/>
        </p:nvSpPr>
        <p:spPr bwMode="auto">
          <a:xfrm>
            <a:off x="2551112" y="315913"/>
            <a:ext cx="3615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5787AB"/>
                </a:solidFill>
              </a:rPr>
              <a:t>Data Partition</a:t>
            </a:r>
            <a:endParaRPr lang="zh-CN" altLang="en-US" sz="2400" b="1" dirty="0">
              <a:solidFill>
                <a:srgbClr val="5787AB"/>
              </a:solidFill>
            </a:endParaRPr>
          </a:p>
        </p:txBody>
      </p:sp>
      <p:sp>
        <p:nvSpPr>
          <p:cNvPr id="31" name="矩形 9">
            <a:extLst>
              <a:ext uri="{FF2B5EF4-FFF2-40B4-BE49-F238E27FC236}">
                <a16:creationId xmlns:a16="http://schemas.microsoft.com/office/drawing/2014/main" id="{8EE7251D-F7BB-154E-8D22-1709903E209C}"/>
              </a:ext>
            </a:extLst>
          </p:cNvPr>
          <p:cNvSpPr/>
          <p:nvPr/>
        </p:nvSpPr>
        <p:spPr>
          <a:xfrm>
            <a:off x="1573034" y="1834801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4">
                <a:extLst>
                  <a:ext uri="{FF2B5EF4-FFF2-40B4-BE49-F238E27FC236}">
                    <a16:creationId xmlns:a16="http://schemas.microsoft.com/office/drawing/2014/main" id="{1CC64B55-D874-FD43-9EDD-72769AD5844C}"/>
                  </a:ext>
                </a:extLst>
              </p:cNvPr>
              <p:cNvSpPr/>
              <p:nvPr/>
            </p:nvSpPr>
            <p:spPr>
              <a:xfrm>
                <a:off x="1680746" y="1803261"/>
                <a:ext cx="4697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C64B55-D874-FD43-9EDD-72769AD58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746" y="1803261"/>
                <a:ext cx="469711" cy="19389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7">
            <a:extLst>
              <a:ext uri="{FF2B5EF4-FFF2-40B4-BE49-F238E27FC236}">
                <a16:creationId xmlns:a16="http://schemas.microsoft.com/office/drawing/2014/main" id="{572B521E-ED48-DA42-9B2B-F47744FE165C}"/>
              </a:ext>
            </a:extLst>
          </p:cNvPr>
          <p:cNvSpPr/>
          <p:nvPr/>
        </p:nvSpPr>
        <p:spPr>
          <a:xfrm>
            <a:off x="857022" y="1834801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53C96745-502B-FC45-A7BE-E2D2846F8FA6}"/>
                  </a:ext>
                </a:extLst>
              </p:cNvPr>
              <p:cNvSpPr/>
              <p:nvPr/>
            </p:nvSpPr>
            <p:spPr>
              <a:xfrm>
                <a:off x="1051045" y="1803265"/>
                <a:ext cx="342291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C96745-502B-FC45-A7BE-E2D2846F8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45" y="1803265"/>
                <a:ext cx="342291" cy="1631216"/>
              </a:xfrm>
              <a:prstGeom prst="rect">
                <a:avLst/>
              </a:prstGeom>
              <a:blipFill rotWithShape="0">
                <a:blip r:embed="rId5"/>
                <a:stretch>
                  <a:fillRect l="-19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5">
            <a:extLst>
              <a:ext uri="{FF2B5EF4-FFF2-40B4-BE49-F238E27FC236}">
                <a16:creationId xmlns:a16="http://schemas.microsoft.com/office/drawing/2014/main" id="{1FD6A9C7-CD32-B443-9E56-3A3BAB023F0F}"/>
              </a:ext>
            </a:extLst>
          </p:cNvPr>
          <p:cNvSpPr/>
          <p:nvPr/>
        </p:nvSpPr>
        <p:spPr>
          <a:xfrm>
            <a:off x="151293" y="1834801"/>
            <a:ext cx="589144" cy="190030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6">
                <a:extLst>
                  <a:ext uri="{FF2B5EF4-FFF2-40B4-BE49-F238E27FC236}">
                    <a16:creationId xmlns:a16="http://schemas.microsoft.com/office/drawing/2014/main" id="{277C580F-3EFF-4145-8F0B-DC4E5D8E4636}"/>
                  </a:ext>
                </a:extLst>
              </p:cNvPr>
              <p:cNvSpPr txBox="1"/>
              <p:nvPr/>
            </p:nvSpPr>
            <p:spPr>
              <a:xfrm>
                <a:off x="78769" y="1397549"/>
                <a:ext cx="6080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42" name="文本框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7C580F-3EFF-4145-8F0B-DC4E5D8E4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9" y="1397549"/>
                <a:ext cx="60805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0000" t="-1961" r="-1500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8">
                <a:extLst>
                  <a:ext uri="{FF2B5EF4-FFF2-40B4-BE49-F238E27FC236}">
                    <a16:creationId xmlns:a16="http://schemas.microsoft.com/office/drawing/2014/main" id="{40F5B9EC-BE7F-244E-9E09-15633EE3C3EE}"/>
                  </a:ext>
                </a:extLst>
              </p:cNvPr>
              <p:cNvSpPr txBox="1"/>
              <p:nvPr/>
            </p:nvSpPr>
            <p:spPr>
              <a:xfrm>
                <a:off x="784498" y="1397549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43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0F5B9EC-BE7F-244E-9E09-15633EE3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98" y="1397549"/>
                <a:ext cx="614014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0000" t="-1961" r="-1600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10">
                <a:extLst>
                  <a:ext uri="{FF2B5EF4-FFF2-40B4-BE49-F238E27FC236}">
                    <a16:creationId xmlns:a16="http://schemas.microsoft.com/office/drawing/2014/main" id="{6CB0C4ED-B400-D147-9B13-80B278AF30D5}"/>
                  </a:ext>
                </a:extLst>
              </p:cNvPr>
              <p:cNvSpPr txBox="1"/>
              <p:nvPr/>
            </p:nvSpPr>
            <p:spPr>
              <a:xfrm>
                <a:off x="1497372" y="1397549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44" name="文本框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CB0C4ED-B400-D147-9B13-80B278AF3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72" y="1397549"/>
                <a:ext cx="61401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000" t="-1961" r="-1600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11">
            <a:extLst>
              <a:ext uri="{FF2B5EF4-FFF2-40B4-BE49-F238E27FC236}">
                <a16:creationId xmlns:a16="http://schemas.microsoft.com/office/drawing/2014/main" id="{AF65DCD5-D3EA-5D44-B0B5-15254D19B3B6}"/>
              </a:ext>
            </a:extLst>
          </p:cNvPr>
          <p:cNvSpPr/>
          <p:nvPr/>
        </p:nvSpPr>
        <p:spPr>
          <a:xfrm>
            <a:off x="160861" y="4331717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2">
                <a:extLst>
                  <a:ext uri="{FF2B5EF4-FFF2-40B4-BE49-F238E27FC236}">
                    <a16:creationId xmlns:a16="http://schemas.microsoft.com/office/drawing/2014/main" id="{9469E782-1F7D-9043-9C7C-A8C96FDA5F6E}"/>
                  </a:ext>
                </a:extLst>
              </p:cNvPr>
              <p:cNvSpPr txBox="1"/>
              <p:nvPr/>
            </p:nvSpPr>
            <p:spPr>
              <a:xfrm>
                <a:off x="122610" y="3894465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46" name="文本框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69E782-1F7D-9043-9C7C-A8C96FDA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10" y="3894465"/>
                <a:ext cx="614014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8911" t="-2000" r="-1485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3">
                <a:extLst>
                  <a:ext uri="{FF2B5EF4-FFF2-40B4-BE49-F238E27FC236}">
                    <a16:creationId xmlns:a16="http://schemas.microsoft.com/office/drawing/2014/main" id="{3580F6C2-3CC1-0342-A3A8-7525A7A7E301}"/>
                  </a:ext>
                </a:extLst>
              </p:cNvPr>
              <p:cNvSpPr/>
              <p:nvPr/>
            </p:nvSpPr>
            <p:spPr>
              <a:xfrm>
                <a:off x="336378" y="1803261"/>
                <a:ext cx="343256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baseline="-25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000" baseline="-25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altLang="zh-CN" sz="2000" baseline="-25000" dirty="0"/>
              </a:p>
            </p:txBody>
          </p:sp>
        </mc:Choice>
        <mc:Fallback xmlns="">
          <p:sp>
            <p:nvSpPr>
              <p:cNvPr id="47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80F6C2-3CC1-0342-A3A8-7525A7A7E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78" y="1803261"/>
                <a:ext cx="343256" cy="1302088"/>
              </a:xfrm>
              <a:prstGeom prst="rect">
                <a:avLst/>
              </a:prstGeom>
              <a:blipFill rotWithShape="0">
                <a:blip r:embed="rId10"/>
                <a:stretch>
                  <a:fillRect l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6">
                <a:extLst>
                  <a:ext uri="{FF2B5EF4-FFF2-40B4-BE49-F238E27FC236}">
                    <a16:creationId xmlns:a16="http://schemas.microsoft.com/office/drawing/2014/main" id="{0022629D-2F01-0B4A-809E-020D0292EA26}"/>
                  </a:ext>
                </a:extLst>
              </p:cNvPr>
              <p:cNvSpPr/>
              <p:nvPr/>
            </p:nvSpPr>
            <p:spPr>
              <a:xfrm>
                <a:off x="249639" y="4300181"/>
                <a:ext cx="42461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22629D-2F01-0B4A-809E-020D0292E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9" y="4300181"/>
                <a:ext cx="424618" cy="1631216"/>
              </a:xfrm>
              <a:prstGeom prst="rect">
                <a:avLst/>
              </a:prstGeom>
              <a:blipFill rotWithShape="0">
                <a:blip r:embed="rId11"/>
                <a:stretch>
                  <a:fillRect l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7">
            <a:extLst>
              <a:ext uri="{FF2B5EF4-FFF2-40B4-BE49-F238E27FC236}">
                <a16:creationId xmlns:a16="http://schemas.microsoft.com/office/drawing/2014/main" id="{B424DE61-3D77-AA40-8924-8958A75CB8BA}"/>
              </a:ext>
            </a:extLst>
          </p:cNvPr>
          <p:cNvSpPr/>
          <p:nvPr/>
        </p:nvSpPr>
        <p:spPr>
          <a:xfrm>
            <a:off x="1551621" y="4331717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38">
                <a:extLst>
                  <a:ext uri="{FF2B5EF4-FFF2-40B4-BE49-F238E27FC236}">
                    <a16:creationId xmlns:a16="http://schemas.microsoft.com/office/drawing/2014/main" id="{7D5DE8A6-3772-2144-981F-2365AF1F0487}"/>
                  </a:ext>
                </a:extLst>
              </p:cNvPr>
              <p:cNvSpPr/>
              <p:nvPr/>
            </p:nvSpPr>
            <p:spPr>
              <a:xfrm>
                <a:off x="1737831" y="4300177"/>
                <a:ext cx="342291" cy="1931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i="1" baseline="-250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5DE8A6-3772-2144-981F-2365AF1F0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831" y="4300177"/>
                <a:ext cx="342291" cy="1931876"/>
              </a:xfrm>
              <a:prstGeom prst="rect">
                <a:avLst/>
              </a:prstGeom>
              <a:blipFill rotWithShape="0">
                <a:blip r:embed="rId12"/>
                <a:stretch>
                  <a:fillRect l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">
            <a:extLst>
              <a:ext uri="{FF2B5EF4-FFF2-40B4-BE49-F238E27FC236}">
                <a16:creationId xmlns:a16="http://schemas.microsoft.com/office/drawing/2014/main" id="{C866A95C-B4FB-A04A-A80E-F666DA590CDE}"/>
              </a:ext>
            </a:extLst>
          </p:cNvPr>
          <p:cNvSpPr/>
          <p:nvPr/>
        </p:nvSpPr>
        <p:spPr>
          <a:xfrm>
            <a:off x="877194" y="4331717"/>
            <a:ext cx="589144" cy="19074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6">
                <a:extLst>
                  <a:ext uri="{FF2B5EF4-FFF2-40B4-BE49-F238E27FC236}">
                    <a16:creationId xmlns:a16="http://schemas.microsoft.com/office/drawing/2014/main" id="{3D872E0E-34AB-EB46-AAA5-23FF55568B58}"/>
                  </a:ext>
                </a:extLst>
              </p:cNvPr>
              <p:cNvSpPr txBox="1"/>
              <p:nvPr/>
            </p:nvSpPr>
            <p:spPr>
              <a:xfrm>
                <a:off x="804670" y="3894465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52" name="文本框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872E0E-34AB-EB46-AAA5-23FF55568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0" y="3894465"/>
                <a:ext cx="614014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8911" t="-2000" r="-14851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8">
                <a:extLst>
                  <a:ext uri="{FF2B5EF4-FFF2-40B4-BE49-F238E27FC236}">
                    <a16:creationId xmlns:a16="http://schemas.microsoft.com/office/drawing/2014/main" id="{08643982-5245-FF4D-AC1E-1DBF5AA8BEE3}"/>
                  </a:ext>
                </a:extLst>
              </p:cNvPr>
              <p:cNvSpPr txBox="1"/>
              <p:nvPr/>
            </p:nvSpPr>
            <p:spPr>
              <a:xfrm>
                <a:off x="1479097" y="3894465"/>
                <a:ext cx="6140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53" name="文本框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643982-5245-FF4D-AC1E-1DBF5AA8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097" y="3894465"/>
                <a:ext cx="614014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0000" t="-2000" r="-16000" b="-3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4">
                <a:extLst>
                  <a:ext uri="{FF2B5EF4-FFF2-40B4-BE49-F238E27FC236}">
                    <a16:creationId xmlns:a16="http://schemas.microsoft.com/office/drawing/2014/main" id="{3312263D-171C-D64A-8BD9-339D1722344C}"/>
                  </a:ext>
                </a:extLst>
              </p:cNvPr>
              <p:cNvSpPr/>
              <p:nvPr/>
            </p:nvSpPr>
            <p:spPr>
              <a:xfrm>
                <a:off x="1077909" y="4300177"/>
                <a:ext cx="343256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000" baseline="-25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000" baseline="-25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altLang="zh-CN" sz="2000" dirty="0"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sz="2000" i="1" baseline="-25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altLang="zh-CN" sz="2000" baseline="-25000" dirty="0"/>
              </a:p>
            </p:txBody>
          </p:sp>
        </mc:Choice>
        <mc:Fallback xmlns="">
          <p:sp>
            <p:nvSpPr>
              <p:cNvPr id="54" name="Rectangle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12263D-171C-D64A-8BD9-339D17223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09" y="4300177"/>
                <a:ext cx="343256" cy="1302088"/>
              </a:xfrm>
              <a:prstGeom prst="rect">
                <a:avLst/>
              </a:prstGeom>
              <a:blipFill rotWithShape="0">
                <a:blip r:embed="rId15"/>
                <a:stretch>
                  <a:fillRect l="-17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接连接符 60"/>
          <p:cNvCxnSpPr/>
          <p:nvPr/>
        </p:nvCxnSpPr>
        <p:spPr>
          <a:xfrm flipH="1">
            <a:off x="2655873" y="3345634"/>
            <a:ext cx="561932" cy="904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3596548" y="3338306"/>
            <a:ext cx="566949" cy="8986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2553479" y="4497134"/>
            <a:ext cx="0" cy="829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4303913" y="4497134"/>
            <a:ext cx="0" cy="8292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2548430" y="5594092"/>
            <a:ext cx="0" cy="829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4317260" y="5627694"/>
            <a:ext cx="0" cy="829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3423829" y="2262310"/>
            <a:ext cx="4033" cy="9351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107112" y="1803261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078415" y="1860925"/>
                <a:ext cx="599651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69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15" y="1860925"/>
                <a:ext cx="599651" cy="5078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107112" y="2914772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078415" y="2972436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1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15" y="2972436"/>
                <a:ext cx="606769" cy="5078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2274774" y="4020557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2246077" y="4078221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3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77" y="4078221"/>
                <a:ext cx="606769" cy="5078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982435" y="3992414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953738" y="4050078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5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38" y="4050078"/>
                <a:ext cx="606769" cy="5078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2255347" y="5149594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2226650" y="5207258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7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50" y="5207258"/>
                <a:ext cx="606769" cy="5078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4018054" y="5179138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989357" y="5236802"/>
                <a:ext cx="606769" cy="50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79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357" y="5236802"/>
                <a:ext cx="606769" cy="5078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E045B0FA-56F3-5E45-B717-690A634607C9}"/>
                  </a:ext>
                </a:extLst>
              </p:cNvPr>
              <p:cNvSpPr/>
              <p:nvPr/>
            </p:nvSpPr>
            <p:spPr>
              <a:xfrm>
                <a:off x="2313464" y="6208902"/>
                <a:ext cx="536310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CN" sz="28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45B0FA-56F3-5E45-B717-690A63460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464" y="6208902"/>
                <a:ext cx="536310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58">
                <a:extLst>
                  <a:ext uri="{FF2B5EF4-FFF2-40B4-BE49-F238E27FC236}">
                    <a16:creationId xmlns:a16="http://schemas.microsoft.com/office/drawing/2014/main" id="{E045B0FA-56F3-5E45-B717-690A634607C9}"/>
                  </a:ext>
                </a:extLst>
              </p:cNvPr>
              <p:cNvSpPr/>
              <p:nvPr/>
            </p:nvSpPr>
            <p:spPr>
              <a:xfrm>
                <a:off x="4088804" y="6206417"/>
                <a:ext cx="536310" cy="57554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CN" sz="28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45B0FA-56F3-5E45-B717-690A63460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04" y="6206417"/>
                <a:ext cx="536310" cy="57554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254606" y="755398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133545" y="829468"/>
                <a:ext cx="855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1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45" y="829468"/>
                <a:ext cx="855812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845656" y="1803261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3816959" y="1860925"/>
                <a:ext cx="606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5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59" y="1860925"/>
                <a:ext cx="606768" cy="461665"/>
              </a:xfrm>
              <a:prstGeom prst="rect">
                <a:avLst/>
              </a:prstGeom>
              <a:blipFill rotWithShape="0">
                <a:blip r:embed="rId2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4417153" y="2909011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4388456" y="2966675"/>
                <a:ext cx="606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7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56" y="2966675"/>
                <a:ext cx="606768" cy="461665"/>
              </a:xfrm>
              <a:prstGeom prst="rect">
                <a:avLst/>
              </a:prstGeom>
              <a:blipFill rotWithShape="0">
                <a:blip r:embed="rId2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4987464" y="3992414"/>
            <a:ext cx="613691" cy="6750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3">
                <a:extLst>
                  <a:ext uri="{FF2B5EF4-FFF2-40B4-BE49-F238E27FC236}">
                    <a16:creationId xmlns:a16="http://schemas.microsoft.com/office/drawing/2014/main" id="{DCFD4851-1544-434D-843E-F1F47AC4D8E6}"/>
                  </a:ext>
                </a:extLst>
              </p:cNvPr>
              <p:cNvSpPr txBox="1"/>
              <p:nvPr/>
            </p:nvSpPr>
            <p:spPr>
              <a:xfrm>
                <a:off x="4958767" y="4050078"/>
                <a:ext cx="6067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9" name="TextBox 3">
                <a:extLst>
                  <a:ext uri="{FF2B5EF4-FFF2-40B4-BE49-F238E27FC236}">
                    <a16:creationId xmlns:a16="http://schemas.microsoft.com/office/drawing/2014/main" xmlns="" id="{DCFD4851-1544-434D-843E-F1F47AC4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767" y="4050078"/>
                <a:ext cx="606769" cy="461665"/>
              </a:xfrm>
              <a:prstGeom prst="rect">
                <a:avLst/>
              </a:prstGeom>
              <a:blipFill rotWithShape="0">
                <a:blip r:embed="rId2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58">
                <a:extLst>
                  <a:ext uri="{FF2B5EF4-FFF2-40B4-BE49-F238E27FC236}">
                    <a16:creationId xmlns:a16="http://schemas.microsoft.com/office/drawing/2014/main" id="{E045B0FA-56F3-5E45-B717-690A634607C9}"/>
                  </a:ext>
                </a:extLst>
              </p:cNvPr>
              <p:cNvSpPr/>
              <p:nvPr/>
            </p:nvSpPr>
            <p:spPr>
              <a:xfrm>
                <a:off x="5064845" y="5211457"/>
                <a:ext cx="536310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CN" sz="2800" b="0" i="1" baseline="-250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45B0FA-56F3-5E45-B717-690A63460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845" y="5211457"/>
                <a:ext cx="536310" cy="5232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107112" y="1804063"/>
            <a:ext cx="613691" cy="67506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114" name="任意多边形 113"/>
          <p:cNvSpPr/>
          <p:nvPr/>
        </p:nvSpPr>
        <p:spPr>
          <a:xfrm>
            <a:off x="2180493" y="2633667"/>
            <a:ext cx="2659534" cy="4267318"/>
          </a:xfrm>
          <a:custGeom>
            <a:avLst/>
            <a:gdLst>
              <a:gd name="connsiteX0" fmla="*/ 1234831 w 2784865"/>
              <a:gd name="connsiteY0" fmla="*/ 39195 h 4267318"/>
              <a:gd name="connsiteX1" fmla="*/ 1234831 w 2784865"/>
              <a:gd name="connsiteY1" fmla="*/ 39195 h 4267318"/>
              <a:gd name="connsiteX2" fmla="*/ 1141046 w 2784865"/>
              <a:gd name="connsiteY2" fmla="*/ 62641 h 4267318"/>
              <a:gd name="connsiteX3" fmla="*/ 1109785 w 2784865"/>
              <a:gd name="connsiteY3" fmla="*/ 78271 h 4267318"/>
              <a:gd name="connsiteX4" fmla="*/ 1000370 w 2784865"/>
              <a:gd name="connsiteY4" fmla="*/ 109533 h 4267318"/>
              <a:gd name="connsiteX5" fmla="*/ 890954 w 2784865"/>
              <a:gd name="connsiteY5" fmla="*/ 172056 h 4267318"/>
              <a:gd name="connsiteX6" fmla="*/ 859693 w 2784865"/>
              <a:gd name="connsiteY6" fmla="*/ 195502 h 4267318"/>
              <a:gd name="connsiteX7" fmla="*/ 804985 w 2784865"/>
              <a:gd name="connsiteY7" fmla="*/ 218948 h 4267318"/>
              <a:gd name="connsiteX8" fmla="*/ 750277 w 2784865"/>
              <a:gd name="connsiteY8" fmla="*/ 250210 h 4267318"/>
              <a:gd name="connsiteX9" fmla="*/ 719016 w 2784865"/>
              <a:gd name="connsiteY9" fmla="*/ 258025 h 4267318"/>
              <a:gd name="connsiteX10" fmla="*/ 664308 w 2784865"/>
              <a:gd name="connsiteY10" fmla="*/ 289287 h 4267318"/>
              <a:gd name="connsiteX11" fmla="*/ 578339 w 2784865"/>
              <a:gd name="connsiteY11" fmla="*/ 328364 h 4267318"/>
              <a:gd name="connsiteX12" fmla="*/ 515816 w 2784865"/>
              <a:gd name="connsiteY12" fmla="*/ 375256 h 4267318"/>
              <a:gd name="connsiteX13" fmla="*/ 468923 w 2784865"/>
              <a:gd name="connsiteY13" fmla="*/ 414333 h 4267318"/>
              <a:gd name="connsiteX14" fmla="*/ 429846 w 2784865"/>
              <a:gd name="connsiteY14" fmla="*/ 461225 h 4267318"/>
              <a:gd name="connsiteX15" fmla="*/ 359508 w 2784865"/>
              <a:gd name="connsiteY15" fmla="*/ 539379 h 4267318"/>
              <a:gd name="connsiteX16" fmla="*/ 343877 w 2784865"/>
              <a:gd name="connsiteY16" fmla="*/ 578456 h 4267318"/>
              <a:gd name="connsiteX17" fmla="*/ 320431 w 2784865"/>
              <a:gd name="connsiteY17" fmla="*/ 601902 h 4267318"/>
              <a:gd name="connsiteX18" fmla="*/ 289170 w 2784865"/>
              <a:gd name="connsiteY18" fmla="*/ 640979 h 4267318"/>
              <a:gd name="connsiteX19" fmla="*/ 281354 w 2784865"/>
              <a:gd name="connsiteY19" fmla="*/ 664425 h 4267318"/>
              <a:gd name="connsiteX20" fmla="*/ 257908 w 2784865"/>
              <a:gd name="connsiteY20" fmla="*/ 695687 h 4267318"/>
              <a:gd name="connsiteX21" fmla="*/ 218831 w 2784865"/>
              <a:gd name="connsiteY21" fmla="*/ 789471 h 4267318"/>
              <a:gd name="connsiteX22" fmla="*/ 211016 w 2784865"/>
              <a:gd name="connsiteY22" fmla="*/ 812918 h 4267318"/>
              <a:gd name="connsiteX23" fmla="*/ 203200 w 2784865"/>
              <a:gd name="connsiteY23" fmla="*/ 851995 h 4267318"/>
              <a:gd name="connsiteX24" fmla="*/ 187570 w 2784865"/>
              <a:gd name="connsiteY24" fmla="*/ 883256 h 4267318"/>
              <a:gd name="connsiteX25" fmla="*/ 179754 w 2784865"/>
              <a:gd name="connsiteY25" fmla="*/ 906702 h 4267318"/>
              <a:gd name="connsiteX26" fmla="*/ 171939 w 2784865"/>
              <a:gd name="connsiteY26" fmla="*/ 937964 h 4267318"/>
              <a:gd name="connsiteX27" fmla="*/ 148493 w 2784865"/>
              <a:gd name="connsiteY27" fmla="*/ 969225 h 4267318"/>
              <a:gd name="connsiteX28" fmla="*/ 140677 w 2784865"/>
              <a:gd name="connsiteY28" fmla="*/ 1000487 h 4267318"/>
              <a:gd name="connsiteX29" fmla="*/ 132862 w 2784865"/>
              <a:gd name="connsiteY29" fmla="*/ 1055195 h 4267318"/>
              <a:gd name="connsiteX30" fmla="*/ 117231 w 2784865"/>
              <a:gd name="connsiteY30" fmla="*/ 1109902 h 4267318"/>
              <a:gd name="connsiteX31" fmla="*/ 109416 w 2784865"/>
              <a:gd name="connsiteY31" fmla="*/ 1164610 h 4267318"/>
              <a:gd name="connsiteX32" fmla="*/ 101600 w 2784865"/>
              <a:gd name="connsiteY32" fmla="*/ 1188056 h 4267318"/>
              <a:gd name="connsiteX33" fmla="*/ 93785 w 2784865"/>
              <a:gd name="connsiteY33" fmla="*/ 1219318 h 4267318"/>
              <a:gd name="connsiteX34" fmla="*/ 85970 w 2784865"/>
              <a:gd name="connsiteY34" fmla="*/ 1305287 h 4267318"/>
              <a:gd name="connsiteX35" fmla="*/ 70339 w 2784865"/>
              <a:gd name="connsiteY35" fmla="*/ 1375625 h 4267318"/>
              <a:gd name="connsiteX36" fmla="*/ 62523 w 2784865"/>
              <a:gd name="connsiteY36" fmla="*/ 1469410 h 4267318"/>
              <a:gd name="connsiteX37" fmla="*/ 54708 w 2784865"/>
              <a:gd name="connsiteY37" fmla="*/ 1500671 h 4267318"/>
              <a:gd name="connsiteX38" fmla="*/ 39077 w 2784865"/>
              <a:gd name="connsiteY38" fmla="*/ 1586641 h 4267318"/>
              <a:gd name="connsiteX39" fmla="*/ 23446 w 2784865"/>
              <a:gd name="connsiteY39" fmla="*/ 1617902 h 4267318"/>
              <a:gd name="connsiteX40" fmla="*/ 15631 w 2784865"/>
              <a:gd name="connsiteY40" fmla="*/ 1703871 h 4267318"/>
              <a:gd name="connsiteX41" fmla="*/ 7816 w 2784865"/>
              <a:gd name="connsiteY41" fmla="*/ 1735133 h 4267318"/>
              <a:gd name="connsiteX42" fmla="*/ 0 w 2784865"/>
              <a:gd name="connsiteY42" fmla="*/ 1774210 h 4267318"/>
              <a:gd name="connsiteX43" fmla="*/ 7816 w 2784865"/>
              <a:gd name="connsiteY43" fmla="*/ 2626087 h 4267318"/>
              <a:gd name="connsiteX44" fmla="*/ 23446 w 2784865"/>
              <a:gd name="connsiteY44" fmla="*/ 2688610 h 4267318"/>
              <a:gd name="connsiteX45" fmla="*/ 15631 w 2784865"/>
              <a:gd name="connsiteY45" fmla="*/ 2969964 h 4267318"/>
              <a:gd name="connsiteX46" fmla="*/ 0 w 2784865"/>
              <a:gd name="connsiteY46" fmla="*/ 3016856 h 4267318"/>
              <a:gd name="connsiteX47" fmla="*/ 7816 w 2784865"/>
              <a:gd name="connsiteY47" fmla="*/ 3603010 h 4267318"/>
              <a:gd name="connsiteX48" fmla="*/ 15631 w 2784865"/>
              <a:gd name="connsiteY48" fmla="*/ 3673348 h 4267318"/>
              <a:gd name="connsiteX49" fmla="*/ 31262 w 2784865"/>
              <a:gd name="connsiteY49" fmla="*/ 3759318 h 4267318"/>
              <a:gd name="connsiteX50" fmla="*/ 39077 w 2784865"/>
              <a:gd name="connsiteY50" fmla="*/ 3860918 h 4267318"/>
              <a:gd name="connsiteX51" fmla="*/ 46893 w 2784865"/>
              <a:gd name="connsiteY51" fmla="*/ 3884364 h 4267318"/>
              <a:gd name="connsiteX52" fmla="*/ 54708 w 2784865"/>
              <a:gd name="connsiteY52" fmla="*/ 4040671 h 4267318"/>
              <a:gd name="connsiteX53" fmla="*/ 62523 w 2784865"/>
              <a:gd name="connsiteY53" fmla="*/ 4095379 h 4267318"/>
              <a:gd name="connsiteX54" fmla="*/ 93785 w 2784865"/>
              <a:gd name="connsiteY54" fmla="*/ 4142271 h 4267318"/>
              <a:gd name="connsiteX55" fmla="*/ 132862 w 2784865"/>
              <a:gd name="connsiteY55" fmla="*/ 4181348 h 4267318"/>
              <a:gd name="connsiteX56" fmla="*/ 148493 w 2784865"/>
              <a:gd name="connsiteY56" fmla="*/ 4204795 h 4267318"/>
              <a:gd name="connsiteX57" fmla="*/ 179754 w 2784865"/>
              <a:gd name="connsiteY57" fmla="*/ 4212610 h 4267318"/>
              <a:gd name="connsiteX58" fmla="*/ 382954 w 2784865"/>
              <a:gd name="connsiteY58" fmla="*/ 4228241 h 4267318"/>
              <a:gd name="connsiteX59" fmla="*/ 765908 w 2784865"/>
              <a:gd name="connsiteY59" fmla="*/ 4243871 h 4267318"/>
              <a:gd name="connsiteX60" fmla="*/ 851877 w 2784865"/>
              <a:gd name="connsiteY60" fmla="*/ 4259502 h 4267318"/>
              <a:gd name="connsiteX61" fmla="*/ 1062893 w 2784865"/>
              <a:gd name="connsiteY61" fmla="*/ 4267318 h 4267318"/>
              <a:gd name="connsiteX62" fmla="*/ 1250462 w 2784865"/>
              <a:gd name="connsiteY62" fmla="*/ 4251687 h 4267318"/>
              <a:gd name="connsiteX63" fmla="*/ 2133600 w 2784865"/>
              <a:gd name="connsiteY63" fmla="*/ 4236056 h 4267318"/>
              <a:gd name="connsiteX64" fmla="*/ 2219570 w 2784865"/>
              <a:gd name="connsiteY64" fmla="*/ 4204795 h 4267318"/>
              <a:gd name="connsiteX65" fmla="*/ 2266462 w 2784865"/>
              <a:gd name="connsiteY65" fmla="*/ 4196979 h 4267318"/>
              <a:gd name="connsiteX66" fmla="*/ 2500923 w 2784865"/>
              <a:gd name="connsiteY66" fmla="*/ 4212610 h 4267318"/>
              <a:gd name="connsiteX67" fmla="*/ 2540000 w 2784865"/>
              <a:gd name="connsiteY67" fmla="*/ 4228241 h 4267318"/>
              <a:gd name="connsiteX68" fmla="*/ 2672862 w 2784865"/>
              <a:gd name="connsiteY68" fmla="*/ 4189164 h 4267318"/>
              <a:gd name="connsiteX69" fmla="*/ 2704123 w 2784865"/>
              <a:gd name="connsiteY69" fmla="*/ 4142271 h 4267318"/>
              <a:gd name="connsiteX70" fmla="*/ 2711939 w 2784865"/>
              <a:gd name="connsiteY70" fmla="*/ 4103195 h 4267318"/>
              <a:gd name="connsiteX71" fmla="*/ 2735385 w 2784865"/>
              <a:gd name="connsiteY71" fmla="*/ 4056302 h 4267318"/>
              <a:gd name="connsiteX72" fmla="*/ 2743200 w 2784865"/>
              <a:gd name="connsiteY72" fmla="*/ 3985964 h 4267318"/>
              <a:gd name="connsiteX73" fmla="*/ 2751016 w 2784865"/>
              <a:gd name="connsiteY73" fmla="*/ 3962518 h 4267318"/>
              <a:gd name="connsiteX74" fmla="*/ 2758831 w 2784865"/>
              <a:gd name="connsiteY74" fmla="*/ 3876548 h 4267318"/>
              <a:gd name="connsiteX75" fmla="*/ 2782277 w 2784865"/>
              <a:gd name="connsiteY75" fmla="*/ 3837471 h 4267318"/>
              <a:gd name="connsiteX76" fmla="*/ 2758831 w 2784865"/>
              <a:gd name="connsiteY76" fmla="*/ 2852733 h 4267318"/>
              <a:gd name="connsiteX77" fmla="*/ 2735385 w 2784865"/>
              <a:gd name="connsiteY77" fmla="*/ 2743318 h 4267318"/>
              <a:gd name="connsiteX78" fmla="*/ 2727570 w 2784865"/>
              <a:gd name="connsiteY78" fmla="*/ 2680795 h 4267318"/>
              <a:gd name="connsiteX79" fmla="*/ 2719754 w 2784865"/>
              <a:gd name="connsiteY79" fmla="*/ 1953964 h 4267318"/>
              <a:gd name="connsiteX80" fmla="*/ 2688493 w 2784865"/>
              <a:gd name="connsiteY80" fmla="*/ 1789841 h 4267318"/>
              <a:gd name="connsiteX81" fmla="*/ 2680677 w 2784865"/>
              <a:gd name="connsiteY81" fmla="*/ 1719502 h 4267318"/>
              <a:gd name="connsiteX82" fmla="*/ 2672862 w 2784865"/>
              <a:gd name="connsiteY82" fmla="*/ 1633533 h 4267318"/>
              <a:gd name="connsiteX83" fmla="*/ 2665046 w 2784865"/>
              <a:gd name="connsiteY83" fmla="*/ 1586641 h 4267318"/>
              <a:gd name="connsiteX84" fmla="*/ 2641600 w 2784865"/>
              <a:gd name="connsiteY84" fmla="*/ 1547564 h 4267318"/>
              <a:gd name="connsiteX85" fmla="*/ 2633785 w 2784865"/>
              <a:gd name="connsiteY85" fmla="*/ 1516302 h 4267318"/>
              <a:gd name="connsiteX86" fmla="*/ 2610339 w 2784865"/>
              <a:gd name="connsiteY86" fmla="*/ 1445964 h 4267318"/>
              <a:gd name="connsiteX87" fmla="*/ 2602523 w 2784865"/>
              <a:gd name="connsiteY87" fmla="*/ 1375625 h 4267318"/>
              <a:gd name="connsiteX88" fmla="*/ 2579077 w 2784865"/>
              <a:gd name="connsiteY88" fmla="*/ 1359995 h 4267318"/>
              <a:gd name="connsiteX89" fmla="*/ 2571262 w 2784865"/>
              <a:gd name="connsiteY89" fmla="*/ 1305287 h 4267318"/>
              <a:gd name="connsiteX90" fmla="*/ 2555631 w 2784865"/>
              <a:gd name="connsiteY90" fmla="*/ 1266210 h 4267318"/>
              <a:gd name="connsiteX91" fmla="*/ 2540000 w 2784865"/>
              <a:gd name="connsiteY91" fmla="*/ 1242764 h 4267318"/>
              <a:gd name="connsiteX92" fmla="*/ 2516554 w 2784865"/>
              <a:gd name="connsiteY92" fmla="*/ 1180241 h 4267318"/>
              <a:gd name="connsiteX93" fmla="*/ 2430585 w 2784865"/>
              <a:gd name="connsiteY93" fmla="*/ 1039564 h 4267318"/>
              <a:gd name="connsiteX94" fmla="*/ 2414954 w 2784865"/>
              <a:gd name="connsiteY94" fmla="*/ 1008302 h 4267318"/>
              <a:gd name="connsiteX95" fmla="*/ 2375877 w 2784865"/>
              <a:gd name="connsiteY95" fmla="*/ 922333 h 4267318"/>
              <a:gd name="connsiteX96" fmla="*/ 2360246 w 2784865"/>
              <a:gd name="connsiteY96" fmla="*/ 898887 h 4267318"/>
              <a:gd name="connsiteX97" fmla="*/ 2344616 w 2784865"/>
              <a:gd name="connsiteY97" fmla="*/ 867625 h 4267318"/>
              <a:gd name="connsiteX98" fmla="*/ 2321170 w 2784865"/>
              <a:gd name="connsiteY98" fmla="*/ 836364 h 4267318"/>
              <a:gd name="connsiteX99" fmla="*/ 2289908 w 2784865"/>
              <a:gd name="connsiteY99" fmla="*/ 789471 h 4267318"/>
              <a:gd name="connsiteX100" fmla="*/ 2282093 w 2784865"/>
              <a:gd name="connsiteY100" fmla="*/ 758210 h 4267318"/>
              <a:gd name="connsiteX101" fmla="*/ 2235200 w 2784865"/>
              <a:gd name="connsiteY101" fmla="*/ 695687 h 4267318"/>
              <a:gd name="connsiteX102" fmla="*/ 2227385 w 2784865"/>
              <a:gd name="connsiteY102" fmla="*/ 672241 h 4267318"/>
              <a:gd name="connsiteX103" fmla="*/ 2211754 w 2784865"/>
              <a:gd name="connsiteY103" fmla="*/ 648795 h 4267318"/>
              <a:gd name="connsiteX104" fmla="*/ 2149231 w 2784865"/>
              <a:gd name="connsiteY104" fmla="*/ 570641 h 4267318"/>
              <a:gd name="connsiteX105" fmla="*/ 2125785 w 2784865"/>
              <a:gd name="connsiteY105" fmla="*/ 547195 h 4267318"/>
              <a:gd name="connsiteX106" fmla="*/ 2102339 w 2784865"/>
              <a:gd name="connsiteY106" fmla="*/ 515933 h 4267318"/>
              <a:gd name="connsiteX107" fmla="*/ 2086708 w 2784865"/>
              <a:gd name="connsiteY107" fmla="*/ 492487 h 4267318"/>
              <a:gd name="connsiteX108" fmla="*/ 2024185 w 2784865"/>
              <a:gd name="connsiteY108" fmla="*/ 429964 h 4267318"/>
              <a:gd name="connsiteX109" fmla="*/ 1867877 w 2784865"/>
              <a:gd name="connsiteY109" fmla="*/ 273656 h 4267318"/>
              <a:gd name="connsiteX110" fmla="*/ 1836616 w 2784865"/>
              <a:gd name="connsiteY110" fmla="*/ 242395 h 4267318"/>
              <a:gd name="connsiteX111" fmla="*/ 1797539 w 2784865"/>
              <a:gd name="connsiteY111" fmla="*/ 203318 h 4267318"/>
              <a:gd name="connsiteX112" fmla="*/ 1774093 w 2784865"/>
              <a:gd name="connsiteY112" fmla="*/ 187687 h 4267318"/>
              <a:gd name="connsiteX113" fmla="*/ 1750646 w 2784865"/>
              <a:gd name="connsiteY113" fmla="*/ 164241 h 4267318"/>
              <a:gd name="connsiteX114" fmla="*/ 1711570 w 2784865"/>
              <a:gd name="connsiteY114" fmla="*/ 148610 h 4267318"/>
              <a:gd name="connsiteX115" fmla="*/ 1688123 w 2784865"/>
              <a:gd name="connsiteY115" fmla="*/ 117348 h 4267318"/>
              <a:gd name="connsiteX116" fmla="*/ 1664677 w 2784865"/>
              <a:gd name="connsiteY116" fmla="*/ 109533 h 4267318"/>
              <a:gd name="connsiteX117" fmla="*/ 1625600 w 2784865"/>
              <a:gd name="connsiteY117" fmla="*/ 93902 h 4267318"/>
              <a:gd name="connsiteX118" fmla="*/ 1602154 w 2784865"/>
              <a:gd name="connsiteY118" fmla="*/ 70456 h 4267318"/>
              <a:gd name="connsiteX119" fmla="*/ 1586523 w 2784865"/>
              <a:gd name="connsiteY119" fmla="*/ 47010 h 4267318"/>
              <a:gd name="connsiteX120" fmla="*/ 1539631 w 2784865"/>
              <a:gd name="connsiteY120" fmla="*/ 31379 h 4267318"/>
              <a:gd name="connsiteX121" fmla="*/ 1524000 w 2784865"/>
              <a:gd name="connsiteY121" fmla="*/ 7933 h 4267318"/>
              <a:gd name="connsiteX122" fmla="*/ 1500554 w 2784865"/>
              <a:gd name="connsiteY122" fmla="*/ 118 h 4267318"/>
              <a:gd name="connsiteX123" fmla="*/ 1234831 w 2784865"/>
              <a:gd name="connsiteY123" fmla="*/ 39195 h 426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784865" h="4267318">
                <a:moveTo>
                  <a:pt x="1234831" y="39195"/>
                </a:moveTo>
                <a:lnTo>
                  <a:pt x="1234831" y="39195"/>
                </a:lnTo>
                <a:cubicBezTo>
                  <a:pt x="1203569" y="47010"/>
                  <a:pt x="1171803" y="53030"/>
                  <a:pt x="1141046" y="62641"/>
                </a:cubicBezTo>
                <a:cubicBezTo>
                  <a:pt x="1129926" y="66116"/>
                  <a:pt x="1120837" y="74587"/>
                  <a:pt x="1109785" y="78271"/>
                </a:cubicBezTo>
                <a:cubicBezTo>
                  <a:pt x="1065732" y="92955"/>
                  <a:pt x="1047481" y="78126"/>
                  <a:pt x="1000370" y="109533"/>
                </a:cubicBezTo>
                <a:cubicBezTo>
                  <a:pt x="870133" y="196358"/>
                  <a:pt x="1049607" y="79509"/>
                  <a:pt x="890954" y="172056"/>
                </a:cubicBezTo>
                <a:cubicBezTo>
                  <a:pt x="879703" y="178619"/>
                  <a:pt x="870739" y="188599"/>
                  <a:pt x="859693" y="195502"/>
                </a:cubicBezTo>
                <a:cubicBezTo>
                  <a:pt x="837618" y="209299"/>
                  <a:pt x="827778" y="211351"/>
                  <a:pt x="804985" y="218948"/>
                </a:cubicBezTo>
                <a:cubicBezTo>
                  <a:pt x="785549" y="231906"/>
                  <a:pt x="772942" y="241711"/>
                  <a:pt x="750277" y="250210"/>
                </a:cubicBezTo>
                <a:cubicBezTo>
                  <a:pt x="740220" y="253981"/>
                  <a:pt x="729436" y="255420"/>
                  <a:pt x="719016" y="258025"/>
                </a:cubicBezTo>
                <a:cubicBezTo>
                  <a:pt x="695469" y="273723"/>
                  <a:pt x="692072" y="277388"/>
                  <a:pt x="664308" y="289287"/>
                </a:cubicBezTo>
                <a:cubicBezTo>
                  <a:pt x="624477" y="306357"/>
                  <a:pt x="632052" y="288080"/>
                  <a:pt x="578339" y="328364"/>
                </a:cubicBezTo>
                <a:cubicBezTo>
                  <a:pt x="557498" y="343995"/>
                  <a:pt x="534237" y="356835"/>
                  <a:pt x="515816" y="375256"/>
                </a:cubicBezTo>
                <a:cubicBezTo>
                  <a:pt x="485728" y="405344"/>
                  <a:pt x="501566" y="392571"/>
                  <a:pt x="468923" y="414333"/>
                </a:cubicBezTo>
                <a:cubicBezTo>
                  <a:pt x="426709" y="477656"/>
                  <a:pt x="484002" y="395034"/>
                  <a:pt x="429846" y="461225"/>
                </a:cubicBezTo>
                <a:cubicBezTo>
                  <a:pt x="366810" y="538268"/>
                  <a:pt x="408418" y="506771"/>
                  <a:pt x="359508" y="539379"/>
                </a:cubicBezTo>
                <a:cubicBezTo>
                  <a:pt x="354298" y="552405"/>
                  <a:pt x="351312" y="566559"/>
                  <a:pt x="343877" y="578456"/>
                </a:cubicBezTo>
                <a:cubicBezTo>
                  <a:pt x="338019" y="587829"/>
                  <a:pt x="327709" y="593584"/>
                  <a:pt x="320431" y="601902"/>
                </a:cubicBezTo>
                <a:cubicBezTo>
                  <a:pt x="309447" y="614456"/>
                  <a:pt x="299590" y="627953"/>
                  <a:pt x="289170" y="640979"/>
                </a:cubicBezTo>
                <a:cubicBezTo>
                  <a:pt x="286565" y="648794"/>
                  <a:pt x="285441" y="657272"/>
                  <a:pt x="281354" y="664425"/>
                </a:cubicBezTo>
                <a:cubicBezTo>
                  <a:pt x="274891" y="675734"/>
                  <a:pt x="263367" y="683860"/>
                  <a:pt x="257908" y="695687"/>
                </a:cubicBezTo>
                <a:cubicBezTo>
                  <a:pt x="198474" y="824461"/>
                  <a:pt x="260720" y="726639"/>
                  <a:pt x="218831" y="789471"/>
                </a:cubicBezTo>
                <a:cubicBezTo>
                  <a:pt x="216226" y="797287"/>
                  <a:pt x="213014" y="804926"/>
                  <a:pt x="211016" y="812918"/>
                </a:cubicBezTo>
                <a:cubicBezTo>
                  <a:pt x="207794" y="825805"/>
                  <a:pt x="207401" y="839393"/>
                  <a:pt x="203200" y="851995"/>
                </a:cubicBezTo>
                <a:cubicBezTo>
                  <a:pt x="199516" y="863047"/>
                  <a:pt x="192159" y="872548"/>
                  <a:pt x="187570" y="883256"/>
                </a:cubicBezTo>
                <a:cubicBezTo>
                  <a:pt x="184325" y="890828"/>
                  <a:pt x="182017" y="898781"/>
                  <a:pt x="179754" y="906702"/>
                </a:cubicBezTo>
                <a:cubicBezTo>
                  <a:pt x="176803" y="917030"/>
                  <a:pt x="176743" y="928357"/>
                  <a:pt x="171939" y="937964"/>
                </a:cubicBezTo>
                <a:cubicBezTo>
                  <a:pt x="166114" y="949614"/>
                  <a:pt x="156308" y="958805"/>
                  <a:pt x="148493" y="969225"/>
                </a:cubicBezTo>
                <a:cubicBezTo>
                  <a:pt x="145888" y="979646"/>
                  <a:pt x="142598" y="989919"/>
                  <a:pt x="140677" y="1000487"/>
                </a:cubicBezTo>
                <a:cubicBezTo>
                  <a:pt x="137382" y="1018611"/>
                  <a:pt x="136722" y="1037183"/>
                  <a:pt x="132862" y="1055195"/>
                </a:cubicBezTo>
                <a:cubicBezTo>
                  <a:pt x="128888" y="1073739"/>
                  <a:pt x="122441" y="1091666"/>
                  <a:pt x="117231" y="1109902"/>
                </a:cubicBezTo>
                <a:cubicBezTo>
                  <a:pt x="114626" y="1128138"/>
                  <a:pt x="113029" y="1146547"/>
                  <a:pt x="109416" y="1164610"/>
                </a:cubicBezTo>
                <a:cubicBezTo>
                  <a:pt x="107800" y="1172688"/>
                  <a:pt x="103863" y="1180135"/>
                  <a:pt x="101600" y="1188056"/>
                </a:cubicBezTo>
                <a:cubicBezTo>
                  <a:pt x="98649" y="1198384"/>
                  <a:pt x="96390" y="1208897"/>
                  <a:pt x="93785" y="1219318"/>
                </a:cubicBezTo>
                <a:cubicBezTo>
                  <a:pt x="91180" y="1247974"/>
                  <a:pt x="90238" y="1276831"/>
                  <a:pt x="85970" y="1305287"/>
                </a:cubicBezTo>
                <a:cubicBezTo>
                  <a:pt x="82407" y="1329039"/>
                  <a:pt x="73736" y="1351848"/>
                  <a:pt x="70339" y="1375625"/>
                </a:cubicBezTo>
                <a:cubicBezTo>
                  <a:pt x="65902" y="1406680"/>
                  <a:pt x="66414" y="1438282"/>
                  <a:pt x="62523" y="1469410"/>
                </a:cubicBezTo>
                <a:cubicBezTo>
                  <a:pt x="61191" y="1480068"/>
                  <a:pt x="56629" y="1490103"/>
                  <a:pt x="54708" y="1500671"/>
                </a:cubicBezTo>
                <a:cubicBezTo>
                  <a:pt x="50344" y="1524674"/>
                  <a:pt x="48463" y="1561613"/>
                  <a:pt x="39077" y="1586641"/>
                </a:cubicBezTo>
                <a:cubicBezTo>
                  <a:pt x="34986" y="1597550"/>
                  <a:pt x="28656" y="1607482"/>
                  <a:pt x="23446" y="1617902"/>
                </a:cubicBezTo>
                <a:cubicBezTo>
                  <a:pt x="20841" y="1646558"/>
                  <a:pt x="19434" y="1675349"/>
                  <a:pt x="15631" y="1703871"/>
                </a:cubicBezTo>
                <a:cubicBezTo>
                  <a:pt x="14211" y="1714518"/>
                  <a:pt x="10146" y="1724647"/>
                  <a:pt x="7816" y="1735133"/>
                </a:cubicBezTo>
                <a:cubicBezTo>
                  <a:pt x="4934" y="1748100"/>
                  <a:pt x="2605" y="1761184"/>
                  <a:pt x="0" y="1774210"/>
                </a:cubicBezTo>
                <a:cubicBezTo>
                  <a:pt x="2605" y="2058169"/>
                  <a:pt x="537" y="2342209"/>
                  <a:pt x="7816" y="2626087"/>
                </a:cubicBezTo>
                <a:cubicBezTo>
                  <a:pt x="8367" y="2647562"/>
                  <a:pt x="22958" y="2667133"/>
                  <a:pt x="23446" y="2688610"/>
                </a:cubicBezTo>
                <a:cubicBezTo>
                  <a:pt x="25578" y="2782407"/>
                  <a:pt x="22315" y="2876382"/>
                  <a:pt x="15631" y="2969964"/>
                </a:cubicBezTo>
                <a:cubicBezTo>
                  <a:pt x="14457" y="2986398"/>
                  <a:pt x="0" y="3016856"/>
                  <a:pt x="0" y="3016856"/>
                </a:cubicBezTo>
                <a:cubicBezTo>
                  <a:pt x="2605" y="3212241"/>
                  <a:pt x="3165" y="3407663"/>
                  <a:pt x="7816" y="3603010"/>
                </a:cubicBezTo>
                <a:cubicBezTo>
                  <a:pt x="8378" y="3626594"/>
                  <a:pt x="12132" y="3650019"/>
                  <a:pt x="15631" y="3673348"/>
                </a:cubicBezTo>
                <a:cubicBezTo>
                  <a:pt x="19952" y="3702152"/>
                  <a:pt x="26052" y="3730661"/>
                  <a:pt x="31262" y="3759318"/>
                </a:cubicBezTo>
                <a:cubicBezTo>
                  <a:pt x="33867" y="3793185"/>
                  <a:pt x="34864" y="3827214"/>
                  <a:pt x="39077" y="3860918"/>
                </a:cubicBezTo>
                <a:cubicBezTo>
                  <a:pt x="40099" y="3869093"/>
                  <a:pt x="46179" y="3876157"/>
                  <a:pt x="46893" y="3884364"/>
                </a:cubicBezTo>
                <a:cubicBezTo>
                  <a:pt x="51412" y="3936335"/>
                  <a:pt x="50854" y="3988646"/>
                  <a:pt x="54708" y="4040671"/>
                </a:cubicBezTo>
                <a:cubicBezTo>
                  <a:pt x="56069" y="4059042"/>
                  <a:pt x="55910" y="4078186"/>
                  <a:pt x="62523" y="4095379"/>
                </a:cubicBezTo>
                <a:cubicBezTo>
                  <a:pt x="69267" y="4112913"/>
                  <a:pt x="93785" y="4142271"/>
                  <a:pt x="93785" y="4142271"/>
                </a:cubicBezTo>
                <a:cubicBezTo>
                  <a:pt x="109486" y="4189379"/>
                  <a:pt x="88288" y="4144204"/>
                  <a:pt x="132862" y="4181348"/>
                </a:cubicBezTo>
                <a:cubicBezTo>
                  <a:pt x="140078" y="4187361"/>
                  <a:pt x="140677" y="4199585"/>
                  <a:pt x="148493" y="4204795"/>
                </a:cubicBezTo>
                <a:cubicBezTo>
                  <a:pt x="157430" y="4210753"/>
                  <a:pt x="169222" y="4210504"/>
                  <a:pt x="179754" y="4212610"/>
                </a:cubicBezTo>
                <a:cubicBezTo>
                  <a:pt x="254978" y="4227654"/>
                  <a:pt x="286952" y="4224067"/>
                  <a:pt x="382954" y="4228241"/>
                </a:cubicBezTo>
                <a:lnTo>
                  <a:pt x="765908" y="4243871"/>
                </a:lnTo>
                <a:cubicBezTo>
                  <a:pt x="782264" y="4247142"/>
                  <a:pt x="837522" y="4258632"/>
                  <a:pt x="851877" y="4259502"/>
                </a:cubicBezTo>
                <a:cubicBezTo>
                  <a:pt x="922135" y="4263760"/>
                  <a:pt x="992554" y="4264713"/>
                  <a:pt x="1062893" y="4267318"/>
                </a:cubicBezTo>
                <a:cubicBezTo>
                  <a:pt x="1125416" y="4262108"/>
                  <a:pt x="1187741" y="4253217"/>
                  <a:pt x="1250462" y="4251687"/>
                </a:cubicBezTo>
                <a:lnTo>
                  <a:pt x="2133600" y="4236056"/>
                </a:lnTo>
                <a:cubicBezTo>
                  <a:pt x="2159505" y="4225694"/>
                  <a:pt x="2192804" y="4211486"/>
                  <a:pt x="2219570" y="4204795"/>
                </a:cubicBezTo>
                <a:cubicBezTo>
                  <a:pt x="2234943" y="4200952"/>
                  <a:pt x="2250831" y="4199584"/>
                  <a:pt x="2266462" y="4196979"/>
                </a:cubicBezTo>
                <a:cubicBezTo>
                  <a:pt x="2271916" y="4197216"/>
                  <a:pt x="2446032" y="4198887"/>
                  <a:pt x="2500923" y="4212610"/>
                </a:cubicBezTo>
                <a:cubicBezTo>
                  <a:pt x="2514533" y="4216013"/>
                  <a:pt x="2526974" y="4223031"/>
                  <a:pt x="2540000" y="4228241"/>
                </a:cubicBezTo>
                <a:cubicBezTo>
                  <a:pt x="2604893" y="4222341"/>
                  <a:pt x="2628002" y="4234025"/>
                  <a:pt x="2672862" y="4189164"/>
                </a:cubicBezTo>
                <a:cubicBezTo>
                  <a:pt x="2686146" y="4175880"/>
                  <a:pt x="2704123" y="4142271"/>
                  <a:pt x="2704123" y="4142271"/>
                </a:cubicBezTo>
                <a:cubicBezTo>
                  <a:pt x="2706728" y="4129246"/>
                  <a:pt x="2707399" y="4115679"/>
                  <a:pt x="2711939" y="4103195"/>
                </a:cubicBezTo>
                <a:cubicBezTo>
                  <a:pt x="2717911" y="4086771"/>
                  <a:pt x="2730882" y="4073188"/>
                  <a:pt x="2735385" y="4056302"/>
                </a:cubicBezTo>
                <a:cubicBezTo>
                  <a:pt x="2741463" y="4033508"/>
                  <a:pt x="2739322" y="4009233"/>
                  <a:pt x="2743200" y="3985964"/>
                </a:cubicBezTo>
                <a:cubicBezTo>
                  <a:pt x="2744554" y="3977838"/>
                  <a:pt x="2748411" y="3970333"/>
                  <a:pt x="2751016" y="3962518"/>
                </a:cubicBezTo>
                <a:cubicBezTo>
                  <a:pt x="2753621" y="3933861"/>
                  <a:pt x="2751852" y="3904464"/>
                  <a:pt x="2758831" y="3876548"/>
                </a:cubicBezTo>
                <a:cubicBezTo>
                  <a:pt x="2762515" y="3861811"/>
                  <a:pt x="2781993" y="3852659"/>
                  <a:pt x="2782277" y="3837471"/>
                </a:cubicBezTo>
                <a:cubicBezTo>
                  <a:pt x="2783804" y="3755791"/>
                  <a:pt x="2794180" y="3121382"/>
                  <a:pt x="2758831" y="2852733"/>
                </a:cubicBezTo>
                <a:cubicBezTo>
                  <a:pt x="2753965" y="2815752"/>
                  <a:pt x="2742057" y="2780016"/>
                  <a:pt x="2735385" y="2743318"/>
                </a:cubicBezTo>
                <a:cubicBezTo>
                  <a:pt x="2731628" y="2722654"/>
                  <a:pt x="2730175" y="2701636"/>
                  <a:pt x="2727570" y="2680795"/>
                </a:cubicBezTo>
                <a:cubicBezTo>
                  <a:pt x="2724965" y="2438518"/>
                  <a:pt x="2724240" y="2196213"/>
                  <a:pt x="2719754" y="1953964"/>
                </a:cubicBezTo>
                <a:cubicBezTo>
                  <a:pt x="2717509" y="1832762"/>
                  <a:pt x="2726449" y="1865753"/>
                  <a:pt x="2688493" y="1789841"/>
                </a:cubicBezTo>
                <a:cubicBezTo>
                  <a:pt x="2685888" y="1766395"/>
                  <a:pt x="2683024" y="1742976"/>
                  <a:pt x="2680677" y="1719502"/>
                </a:cubicBezTo>
                <a:cubicBezTo>
                  <a:pt x="2677814" y="1690870"/>
                  <a:pt x="2676224" y="1662110"/>
                  <a:pt x="2672862" y="1633533"/>
                </a:cubicBezTo>
                <a:cubicBezTo>
                  <a:pt x="2671010" y="1617795"/>
                  <a:pt x="2670461" y="1601533"/>
                  <a:pt x="2665046" y="1586641"/>
                </a:cubicBezTo>
                <a:cubicBezTo>
                  <a:pt x="2659855" y="1572365"/>
                  <a:pt x="2649415" y="1560590"/>
                  <a:pt x="2641600" y="1547564"/>
                </a:cubicBezTo>
                <a:cubicBezTo>
                  <a:pt x="2638995" y="1537143"/>
                  <a:pt x="2637182" y="1526492"/>
                  <a:pt x="2633785" y="1516302"/>
                </a:cubicBezTo>
                <a:cubicBezTo>
                  <a:pt x="2604354" y="1428008"/>
                  <a:pt x="2629068" y="1520881"/>
                  <a:pt x="2610339" y="1445964"/>
                </a:cubicBezTo>
                <a:cubicBezTo>
                  <a:pt x="2607734" y="1422518"/>
                  <a:pt x="2610585" y="1397795"/>
                  <a:pt x="2602523" y="1375625"/>
                </a:cubicBezTo>
                <a:cubicBezTo>
                  <a:pt x="2599313" y="1366798"/>
                  <a:pt x="2582892" y="1368578"/>
                  <a:pt x="2579077" y="1359995"/>
                </a:cubicBezTo>
                <a:cubicBezTo>
                  <a:pt x="2571596" y="1343162"/>
                  <a:pt x="2575730" y="1323158"/>
                  <a:pt x="2571262" y="1305287"/>
                </a:cubicBezTo>
                <a:cubicBezTo>
                  <a:pt x="2567859" y="1291677"/>
                  <a:pt x="2561905" y="1278758"/>
                  <a:pt x="2555631" y="1266210"/>
                </a:cubicBezTo>
                <a:cubicBezTo>
                  <a:pt x="2551430" y="1257809"/>
                  <a:pt x="2543887" y="1251315"/>
                  <a:pt x="2540000" y="1242764"/>
                </a:cubicBezTo>
                <a:cubicBezTo>
                  <a:pt x="2530789" y="1222501"/>
                  <a:pt x="2526508" y="1200149"/>
                  <a:pt x="2516554" y="1180241"/>
                </a:cubicBezTo>
                <a:cubicBezTo>
                  <a:pt x="2457936" y="1063005"/>
                  <a:pt x="2479038" y="1120319"/>
                  <a:pt x="2430585" y="1039564"/>
                </a:cubicBezTo>
                <a:cubicBezTo>
                  <a:pt x="2424591" y="1029574"/>
                  <a:pt x="2419775" y="1018908"/>
                  <a:pt x="2414954" y="1008302"/>
                </a:cubicBezTo>
                <a:cubicBezTo>
                  <a:pt x="2401795" y="979352"/>
                  <a:pt x="2391645" y="949926"/>
                  <a:pt x="2375877" y="922333"/>
                </a:cubicBezTo>
                <a:cubicBezTo>
                  <a:pt x="2371217" y="914178"/>
                  <a:pt x="2364906" y="907042"/>
                  <a:pt x="2360246" y="898887"/>
                </a:cubicBezTo>
                <a:cubicBezTo>
                  <a:pt x="2354466" y="888771"/>
                  <a:pt x="2350791" y="877505"/>
                  <a:pt x="2344616" y="867625"/>
                </a:cubicBezTo>
                <a:cubicBezTo>
                  <a:pt x="2337713" y="856579"/>
                  <a:pt x="2328640" y="847035"/>
                  <a:pt x="2321170" y="836364"/>
                </a:cubicBezTo>
                <a:cubicBezTo>
                  <a:pt x="2310397" y="820974"/>
                  <a:pt x="2300329" y="805102"/>
                  <a:pt x="2289908" y="789471"/>
                </a:cubicBezTo>
                <a:cubicBezTo>
                  <a:pt x="2287303" y="779051"/>
                  <a:pt x="2286324" y="768083"/>
                  <a:pt x="2282093" y="758210"/>
                </a:cubicBezTo>
                <a:cubicBezTo>
                  <a:pt x="2276351" y="744812"/>
                  <a:pt x="2238335" y="699606"/>
                  <a:pt x="2235200" y="695687"/>
                </a:cubicBezTo>
                <a:cubicBezTo>
                  <a:pt x="2232595" y="687872"/>
                  <a:pt x="2231069" y="679609"/>
                  <a:pt x="2227385" y="672241"/>
                </a:cubicBezTo>
                <a:cubicBezTo>
                  <a:pt x="2223184" y="663840"/>
                  <a:pt x="2217481" y="656240"/>
                  <a:pt x="2211754" y="648795"/>
                </a:cubicBezTo>
                <a:cubicBezTo>
                  <a:pt x="2191413" y="622352"/>
                  <a:pt x="2172821" y="594231"/>
                  <a:pt x="2149231" y="570641"/>
                </a:cubicBezTo>
                <a:cubicBezTo>
                  <a:pt x="2141416" y="562826"/>
                  <a:pt x="2132978" y="555587"/>
                  <a:pt x="2125785" y="547195"/>
                </a:cubicBezTo>
                <a:cubicBezTo>
                  <a:pt x="2117308" y="537305"/>
                  <a:pt x="2109910" y="526532"/>
                  <a:pt x="2102339" y="515933"/>
                </a:cubicBezTo>
                <a:cubicBezTo>
                  <a:pt x="2096879" y="508290"/>
                  <a:pt x="2093026" y="499437"/>
                  <a:pt x="2086708" y="492487"/>
                </a:cubicBezTo>
                <a:cubicBezTo>
                  <a:pt x="2066882" y="470678"/>
                  <a:pt x="2045026" y="450805"/>
                  <a:pt x="2024185" y="429964"/>
                </a:cubicBezTo>
                <a:lnTo>
                  <a:pt x="1867877" y="273656"/>
                </a:lnTo>
                <a:lnTo>
                  <a:pt x="1836616" y="242395"/>
                </a:lnTo>
                <a:cubicBezTo>
                  <a:pt x="1823590" y="229369"/>
                  <a:pt x="1812866" y="213536"/>
                  <a:pt x="1797539" y="203318"/>
                </a:cubicBezTo>
                <a:cubicBezTo>
                  <a:pt x="1789724" y="198108"/>
                  <a:pt x="1781309" y="193700"/>
                  <a:pt x="1774093" y="187687"/>
                </a:cubicBezTo>
                <a:cubicBezTo>
                  <a:pt x="1765602" y="180611"/>
                  <a:pt x="1760019" y="170099"/>
                  <a:pt x="1750646" y="164241"/>
                </a:cubicBezTo>
                <a:cubicBezTo>
                  <a:pt x="1738750" y="156806"/>
                  <a:pt x="1724595" y="153820"/>
                  <a:pt x="1711570" y="148610"/>
                </a:cubicBezTo>
                <a:cubicBezTo>
                  <a:pt x="1703754" y="138189"/>
                  <a:pt x="1698130" y="125687"/>
                  <a:pt x="1688123" y="117348"/>
                </a:cubicBezTo>
                <a:cubicBezTo>
                  <a:pt x="1681794" y="112074"/>
                  <a:pt x="1672391" y="112426"/>
                  <a:pt x="1664677" y="109533"/>
                </a:cubicBezTo>
                <a:cubicBezTo>
                  <a:pt x="1651541" y="104607"/>
                  <a:pt x="1638626" y="99112"/>
                  <a:pt x="1625600" y="93902"/>
                </a:cubicBezTo>
                <a:cubicBezTo>
                  <a:pt x="1617785" y="86087"/>
                  <a:pt x="1609230" y="78947"/>
                  <a:pt x="1602154" y="70456"/>
                </a:cubicBezTo>
                <a:cubicBezTo>
                  <a:pt x="1596141" y="63240"/>
                  <a:pt x="1594488" y="51988"/>
                  <a:pt x="1586523" y="47010"/>
                </a:cubicBezTo>
                <a:cubicBezTo>
                  <a:pt x="1572551" y="38278"/>
                  <a:pt x="1539631" y="31379"/>
                  <a:pt x="1539631" y="31379"/>
                </a:cubicBezTo>
                <a:cubicBezTo>
                  <a:pt x="1534421" y="23564"/>
                  <a:pt x="1531335" y="13801"/>
                  <a:pt x="1524000" y="7933"/>
                </a:cubicBezTo>
                <a:cubicBezTo>
                  <a:pt x="1517567" y="2787"/>
                  <a:pt x="1508789" y="329"/>
                  <a:pt x="1500554" y="118"/>
                </a:cubicBezTo>
                <a:cubicBezTo>
                  <a:pt x="1406800" y="-2286"/>
                  <a:pt x="1279118" y="32682"/>
                  <a:pt x="1234831" y="39195"/>
                </a:cubicBez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7">
            <a:extLst>
              <a:ext uri="{FF2B5EF4-FFF2-40B4-BE49-F238E27FC236}">
                <a16:creationId xmlns:a16="http://schemas.microsoft.com/office/drawing/2014/main" id="{9B1C5139-4645-4C43-9F02-D9F5AABBC966}"/>
              </a:ext>
            </a:extLst>
          </p:cNvPr>
          <p:cNvSpPr/>
          <p:nvPr/>
        </p:nvSpPr>
        <p:spPr>
          <a:xfrm>
            <a:off x="3854642" y="1801832"/>
            <a:ext cx="613691" cy="67506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376615" y="2743200"/>
            <a:ext cx="1484144" cy="3141785"/>
          </a:xfrm>
          <a:custGeom>
            <a:avLst/>
            <a:gdLst>
              <a:gd name="connsiteX0" fmla="*/ 304800 w 1484144"/>
              <a:gd name="connsiteY0" fmla="*/ 0 h 3141785"/>
              <a:gd name="connsiteX1" fmla="*/ 304800 w 1484144"/>
              <a:gd name="connsiteY1" fmla="*/ 0 h 3141785"/>
              <a:gd name="connsiteX2" fmla="*/ 211016 w 1484144"/>
              <a:gd name="connsiteY2" fmla="*/ 7815 h 3141785"/>
              <a:gd name="connsiteX3" fmla="*/ 148493 w 1484144"/>
              <a:gd name="connsiteY3" fmla="*/ 39077 h 3141785"/>
              <a:gd name="connsiteX4" fmla="*/ 101600 w 1484144"/>
              <a:gd name="connsiteY4" fmla="*/ 85969 h 3141785"/>
              <a:gd name="connsiteX5" fmla="*/ 85970 w 1484144"/>
              <a:gd name="connsiteY5" fmla="*/ 117231 h 3141785"/>
              <a:gd name="connsiteX6" fmla="*/ 54708 w 1484144"/>
              <a:gd name="connsiteY6" fmla="*/ 171938 h 3141785"/>
              <a:gd name="connsiteX7" fmla="*/ 31262 w 1484144"/>
              <a:gd name="connsiteY7" fmla="*/ 226646 h 3141785"/>
              <a:gd name="connsiteX8" fmla="*/ 23447 w 1484144"/>
              <a:gd name="connsiteY8" fmla="*/ 273538 h 3141785"/>
              <a:gd name="connsiteX9" fmla="*/ 7816 w 1484144"/>
              <a:gd name="connsiteY9" fmla="*/ 351692 h 3141785"/>
              <a:gd name="connsiteX10" fmla="*/ 0 w 1484144"/>
              <a:gd name="connsiteY10" fmla="*/ 429846 h 3141785"/>
              <a:gd name="connsiteX11" fmla="*/ 15631 w 1484144"/>
              <a:gd name="connsiteY11" fmla="*/ 633046 h 3141785"/>
              <a:gd name="connsiteX12" fmla="*/ 46893 w 1484144"/>
              <a:gd name="connsiteY12" fmla="*/ 679938 h 3141785"/>
              <a:gd name="connsiteX13" fmla="*/ 62523 w 1484144"/>
              <a:gd name="connsiteY13" fmla="*/ 711200 h 3141785"/>
              <a:gd name="connsiteX14" fmla="*/ 85970 w 1484144"/>
              <a:gd name="connsiteY14" fmla="*/ 734646 h 3141785"/>
              <a:gd name="connsiteX15" fmla="*/ 101600 w 1484144"/>
              <a:gd name="connsiteY15" fmla="*/ 765908 h 3141785"/>
              <a:gd name="connsiteX16" fmla="*/ 125047 w 1484144"/>
              <a:gd name="connsiteY16" fmla="*/ 789354 h 3141785"/>
              <a:gd name="connsiteX17" fmla="*/ 140677 w 1484144"/>
              <a:gd name="connsiteY17" fmla="*/ 812800 h 3141785"/>
              <a:gd name="connsiteX18" fmla="*/ 171939 w 1484144"/>
              <a:gd name="connsiteY18" fmla="*/ 867508 h 3141785"/>
              <a:gd name="connsiteX19" fmla="*/ 187570 w 1484144"/>
              <a:gd name="connsiteY19" fmla="*/ 922215 h 3141785"/>
              <a:gd name="connsiteX20" fmla="*/ 218831 w 1484144"/>
              <a:gd name="connsiteY20" fmla="*/ 961292 h 3141785"/>
              <a:gd name="connsiteX21" fmla="*/ 234462 w 1484144"/>
              <a:gd name="connsiteY21" fmla="*/ 1016000 h 3141785"/>
              <a:gd name="connsiteX22" fmla="*/ 242277 w 1484144"/>
              <a:gd name="connsiteY22" fmla="*/ 1039446 h 3141785"/>
              <a:gd name="connsiteX23" fmla="*/ 265723 w 1484144"/>
              <a:gd name="connsiteY23" fmla="*/ 1055077 h 3141785"/>
              <a:gd name="connsiteX24" fmla="*/ 273539 w 1484144"/>
              <a:gd name="connsiteY24" fmla="*/ 1078523 h 3141785"/>
              <a:gd name="connsiteX25" fmla="*/ 281354 w 1484144"/>
              <a:gd name="connsiteY25" fmla="*/ 1109785 h 3141785"/>
              <a:gd name="connsiteX26" fmla="*/ 296985 w 1484144"/>
              <a:gd name="connsiteY26" fmla="*/ 1133231 h 3141785"/>
              <a:gd name="connsiteX27" fmla="*/ 312616 w 1484144"/>
              <a:gd name="connsiteY27" fmla="*/ 1164492 h 3141785"/>
              <a:gd name="connsiteX28" fmla="*/ 320431 w 1484144"/>
              <a:gd name="connsiteY28" fmla="*/ 1227015 h 3141785"/>
              <a:gd name="connsiteX29" fmla="*/ 328247 w 1484144"/>
              <a:gd name="connsiteY29" fmla="*/ 1250462 h 3141785"/>
              <a:gd name="connsiteX30" fmla="*/ 336062 w 1484144"/>
              <a:gd name="connsiteY30" fmla="*/ 1312985 h 3141785"/>
              <a:gd name="connsiteX31" fmla="*/ 359508 w 1484144"/>
              <a:gd name="connsiteY31" fmla="*/ 1336431 h 3141785"/>
              <a:gd name="connsiteX32" fmla="*/ 367323 w 1484144"/>
              <a:gd name="connsiteY32" fmla="*/ 1398954 h 3141785"/>
              <a:gd name="connsiteX33" fmla="*/ 382954 w 1484144"/>
              <a:gd name="connsiteY33" fmla="*/ 1438031 h 3141785"/>
              <a:gd name="connsiteX34" fmla="*/ 398585 w 1484144"/>
              <a:gd name="connsiteY34" fmla="*/ 1492738 h 3141785"/>
              <a:gd name="connsiteX35" fmla="*/ 406400 w 1484144"/>
              <a:gd name="connsiteY35" fmla="*/ 1516185 h 3141785"/>
              <a:gd name="connsiteX36" fmla="*/ 429847 w 1484144"/>
              <a:gd name="connsiteY36" fmla="*/ 1609969 h 3141785"/>
              <a:gd name="connsiteX37" fmla="*/ 445477 w 1484144"/>
              <a:gd name="connsiteY37" fmla="*/ 1633415 h 3141785"/>
              <a:gd name="connsiteX38" fmla="*/ 453293 w 1484144"/>
              <a:gd name="connsiteY38" fmla="*/ 1664677 h 3141785"/>
              <a:gd name="connsiteX39" fmla="*/ 468923 w 1484144"/>
              <a:gd name="connsiteY39" fmla="*/ 1711569 h 3141785"/>
              <a:gd name="connsiteX40" fmla="*/ 476739 w 1484144"/>
              <a:gd name="connsiteY40" fmla="*/ 1750646 h 3141785"/>
              <a:gd name="connsiteX41" fmla="*/ 500185 w 1484144"/>
              <a:gd name="connsiteY41" fmla="*/ 1805354 h 3141785"/>
              <a:gd name="connsiteX42" fmla="*/ 508000 w 1484144"/>
              <a:gd name="connsiteY42" fmla="*/ 1844431 h 3141785"/>
              <a:gd name="connsiteX43" fmla="*/ 515816 w 1484144"/>
              <a:gd name="connsiteY43" fmla="*/ 1899138 h 3141785"/>
              <a:gd name="connsiteX44" fmla="*/ 523631 w 1484144"/>
              <a:gd name="connsiteY44" fmla="*/ 1922585 h 3141785"/>
              <a:gd name="connsiteX45" fmla="*/ 547077 w 1484144"/>
              <a:gd name="connsiteY45" fmla="*/ 2016369 h 3141785"/>
              <a:gd name="connsiteX46" fmla="*/ 554893 w 1484144"/>
              <a:gd name="connsiteY46" fmla="*/ 2102338 h 3141785"/>
              <a:gd name="connsiteX47" fmla="*/ 562708 w 1484144"/>
              <a:gd name="connsiteY47" fmla="*/ 2133600 h 3141785"/>
              <a:gd name="connsiteX48" fmla="*/ 570523 w 1484144"/>
              <a:gd name="connsiteY48" fmla="*/ 2594708 h 3141785"/>
              <a:gd name="connsiteX49" fmla="*/ 601785 w 1484144"/>
              <a:gd name="connsiteY49" fmla="*/ 2711938 h 3141785"/>
              <a:gd name="connsiteX50" fmla="*/ 617416 w 1484144"/>
              <a:gd name="connsiteY50" fmla="*/ 2774462 h 3141785"/>
              <a:gd name="connsiteX51" fmla="*/ 625231 w 1484144"/>
              <a:gd name="connsiteY51" fmla="*/ 2860431 h 3141785"/>
              <a:gd name="connsiteX52" fmla="*/ 633047 w 1484144"/>
              <a:gd name="connsiteY52" fmla="*/ 2883877 h 3141785"/>
              <a:gd name="connsiteX53" fmla="*/ 648677 w 1484144"/>
              <a:gd name="connsiteY53" fmla="*/ 2938585 h 3141785"/>
              <a:gd name="connsiteX54" fmla="*/ 664308 w 1484144"/>
              <a:gd name="connsiteY54" fmla="*/ 3008923 h 3141785"/>
              <a:gd name="connsiteX55" fmla="*/ 672123 w 1484144"/>
              <a:gd name="connsiteY55" fmla="*/ 3040185 h 3141785"/>
              <a:gd name="connsiteX56" fmla="*/ 726831 w 1484144"/>
              <a:gd name="connsiteY56" fmla="*/ 3094892 h 3141785"/>
              <a:gd name="connsiteX57" fmla="*/ 765908 w 1484144"/>
              <a:gd name="connsiteY57" fmla="*/ 3102708 h 3141785"/>
              <a:gd name="connsiteX58" fmla="*/ 789354 w 1484144"/>
              <a:gd name="connsiteY58" fmla="*/ 3126154 h 3141785"/>
              <a:gd name="connsiteX59" fmla="*/ 844062 w 1484144"/>
              <a:gd name="connsiteY59" fmla="*/ 3141785 h 3141785"/>
              <a:gd name="connsiteX60" fmla="*/ 1219200 w 1484144"/>
              <a:gd name="connsiteY60" fmla="*/ 3126154 h 3141785"/>
              <a:gd name="connsiteX61" fmla="*/ 1242647 w 1484144"/>
              <a:gd name="connsiteY61" fmla="*/ 3110523 h 3141785"/>
              <a:gd name="connsiteX62" fmla="*/ 1305170 w 1484144"/>
              <a:gd name="connsiteY62" fmla="*/ 3087077 h 3141785"/>
              <a:gd name="connsiteX63" fmla="*/ 1344247 w 1484144"/>
              <a:gd name="connsiteY63" fmla="*/ 3040185 h 3141785"/>
              <a:gd name="connsiteX64" fmla="*/ 1375508 w 1484144"/>
              <a:gd name="connsiteY64" fmla="*/ 3024554 h 3141785"/>
              <a:gd name="connsiteX65" fmla="*/ 1391139 w 1484144"/>
              <a:gd name="connsiteY65" fmla="*/ 2977662 h 3141785"/>
              <a:gd name="connsiteX66" fmla="*/ 1398954 w 1484144"/>
              <a:gd name="connsiteY66" fmla="*/ 2946400 h 3141785"/>
              <a:gd name="connsiteX67" fmla="*/ 1422400 w 1484144"/>
              <a:gd name="connsiteY67" fmla="*/ 2922954 h 3141785"/>
              <a:gd name="connsiteX68" fmla="*/ 1445847 w 1484144"/>
              <a:gd name="connsiteY68" fmla="*/ 2868246 h 3141785"/>
              <a:gd name="connsiteX69" fmla="*/ 1469293 w 1484144"/>
              <a:gd name="connsiteY69" fmla="*/ 2821354 h 3141785"/>
              <a:gd name="connsiteX70" fmla="*/ 1461477 w 1484144"/>
              <a:gd name="connsiteY70" fmla="*/ 2344615 h 3141785"/>
              <a:gd name="connsiteX71" fmla="*/ 1445847 w 1484144"/>
              <a:gd name="connsiteY71" fmla="*/ 2250831 h 3141785"/>
              <a:gd name="connsiteX72" fmla="*/ 1414585 w 1484144"/>
              <a:gd name="connsiteY72" fmla="*/ 2196123 h 3141785"/>
              <a:gd name="connsiteX73" fmla="*/ 1398954 w 1484144"/>
              <a:gd name="connsiteY73" fmla="*/ 2000738 h 3141785"/>
              <a:gd name="connsiteX74" fmla="*/ 1367693 w 1484144"/>
              <a:gd name="connsiteY74" fmla="*/ 1860062 h 3141785"/>
              <a:gd name="connsiteX75" fmla="*/ 1359877 w 1484144"/>
              <a:gd name="connsiteY75" fmla="*/ 1742831 h 3141785"/>
              <a:gd name="connsiteX76" fmla="*/ 1336431 w 1484144"/>
              <a:gd name="connsiteY76" fmla="*/ 1602154 h 3141785"/>
              <a:gd name="connsiteX77" fmla="*/ 1328616 w 1484144"/>
              <a:gd name="connsiteY77" fmla="*/ 1578708 h 3141785"/>
              <a:gd name="connsiteX78" fmla="*/ 1320800 w 1484144"/>
              <a:gd name="connsiteY78" fmla="*/ 1508369 h 3141785"/>
              <a:gd name="connsiteX79" fmla="*/ 1312985 w 1484144"/>
              <a:gd name="connsiteY79" fmla="*/ 1484923 h 3141785"/>
              <a:gd name="connsiteX80" fmla="*/ 1281723 w 1484144"/>
              <a:gd name="connsiteY80" fmla="*/ 1289538 h 3141785"/>
              <a:gd name="connsiteX81" fmla="*/ 1273908 w 1484144"/>
              <a:gd name="connsiteY81" fmla="*/ 1250462 h 3141785"/>
              <a:gd name="connsiteX82" fmla="*/ 1266093 w 1484144"/>
              <a:gd name="connsiteY82" fmla="*/ 1203569 h 3141785"/>
              <a:gd name="connsiteX83" fmla="*/ 1258277 w 1484144"/>
              <a:gd name="connsiteY83" fmla="*/ 1180123 h 3141785"/>
              <a:gd name="connsiteX84" fmla="*/ 1250462 w 1484144"/>
              <a:gd name="connsiteY84" fmla="*/ 1141046 h 3141785"/>
              <a:gd name="connsiteX85" fmla="*/ 1227016 w 1484144"/>
              <a:gd name="connsiteY85" fmla="*/ 1101969 h 3141785"/>
              <a:gd name="connsiteX86" fmla="*/ 1211385 w 1484144"/>
              <a:gd name="connsiteY86" fmla="*/ 1008185 h 3141785"/>
              <a:gd name="connsiteX87" fmla="*/ 1187939 w 1484144"/>
              <a:gd name="connsiteY87" fmla="*/ 976923 h 3141785"/>
              <a:gd name="connsiteX88" fmla="*/ 1180123 w 1484144"/>
              <a:gd name="connsiteY88" fmla="*/ 953477 h 3141785"/>
              <a:gd name="connsiteX89" fmla="*/ 1164493 w 1484144"/>
              <a:gd name="connsiteY89" fmla="*/ 930031 h 3141785"/>
              <a:gd name="connsiteX90" fmla="*/ 1156677 w 1484144"/>
              <a:gd name="connsiteY90" fmla="*/ 875323 h 3141785"/>
              <a:gd name="connsiteX91" fmla="*/ 1094154 w 1484144"/>
              <a:gd name="connsiteY91" fmla="*/ 765908 h 3141785"/>
              <a:gd name="connsiteX92" fmla="*/ 1039447 w 1484144"/>
              <a:gd name="connsiteY92" fmla="*/ 695569 h 3141785"/>
              <a:gd name="connsiteX93" fmla="*/ 992554 w 1484144"/>
              <a:gd name="connsiteY93" fmla="*/ 617415 h 3141785"/>
              <a:gd name="connsiteX94" fmla="*/ 976923 w 1484144"/>
              <a:gd name="connsiteY94" fmla="*/ 586154 h 3141785"/>
              <a:gd name="connsiteX95" fmla="*/ 969108 w 1484144"/>
              <a:gd name="connsiteY95" fmla="*/ 562708 h 3141785"/>
              <a:gd name="connsiteX96" fmla="*/ 945662 w 1484144"/>
              <a:gd name="connsiteY96" fmla="*/ 547077 h 3141785"/>
              <a:gd name="connsiteX97" fmla="*/ 930031 w 1484144"/>
              <a:gd name="connsiteY97" fmla="*/ 523631 h 3141785"/>
              <a:gd name="connsiteX98" fmla="*/ 922216 w 1484144"/>
              <a:gd name="connsiteY98" fmla="*/ 500185 h 3141785"/>
              <a:gd name="connsiteX99" fmla="*/ 890954 w 1484144"/>
              <a:gd name="connsiteY99" fmla="*/ 476738 h 3141785"/>
              <a:gd name="connsiteX100" fmla="*/ 875323 w 1484144"/>
              <a:gd name="connsiteY100" fmla="*/ 437662 h 3141785"/>
              <a:gd name="connsiteX101" fmla="*/ 867508 w 1484144"/>
              <a:gd name="connsiteY101" fmla="*/ 414215 h 3141785"/>
              <a:gd name="connsiteX102" fmla="*/ 844062 w 1484144"/>
              <a:gd name="connsiteY102" fmla="*/ 398585 h 3141785"/>
              <a:gd name="connsiteX103" fmla="*/ 804985 w 1484144"/>
              <a:gd name="connsiteY103" fmla="*/ 343877 h 3141785"/>
              <a:gd name="connsiteX104" fmla="*/ 789354 w 1484144"/>
              <a:gd name="connsiteY104" fmla="*/ 312615 h 3141785"/>
              <a:gd name="connsiteX105" fmla="*/ 758093 w 1484144"/>
              <a:gd name="connsiteY105" fmla="*/ 273538 h 3141785"/>
              <a:gd name="connsiteX106" fmla="*/ 726831 w 1484144"/>
              <a:gd name="connsiteY106" fmla="*/ 234462 h 3141785"/>
              <a:gd name="connsiteX107" fmla="*/ 711200 w 1484144"/>
              <a:gd name="connsiteY107" fmla="*/ 211015 h 3141785"/>
              <a:gd name="connsiteX108" fmla="*/ 656493 w 1484144"/>
              <a:gd name="connsiteY108" fmla="*/ 171938 h 3141785"/>
              <a:gd name="connsiteX109" fmla="*/ 617416 w 1484144"/>
              <a:gd name="connsiteY109" fmla="*/ 148492 h 3141785"/>
              <a:gd name="connsiteX110" fmla="*/ 593970 w 1484144"/>
              <a:gd name="connsiteY110" fmla="*/ 125046 h 3141785"/>
              <a:gd name="connsiteX111" fmla="*/ 570523 w 1484144"/>
              <a:gd name="connsiteY111" fmla="*/ 109415 h 3141785"/>
              <a:gd name="connsiteX112" fmla="*/ 523631 w 1484144"/>
              <a:gd name="connsiteY112" fmla="*/ 78154 h 3141785"/>
              <a:gd name="connsiteX113" fmla="*/ 476739 w 1484144"/>
              <a:gd name="connsiteY113" fmla="*/ 46892 h 3141785"/>
              <a:gd name="connsiteX114" fmla="*/ 445477 w 1484144"/>
              <a:gd name="connsiteY114" fmla="*/ 31262 h 3141785"/>
              <a:gd name="connsiteX115" fmla="*/ 390770 w 1484144"/>
              <a:gd name="connsiteY115" fmla="*/ 15631 h 3141785"/>
              <a:gd name="connsiteX116" fmla="*/ 304800 w 1484144"/>
              <a:gd name="connsiteY116" fmla="*/ 0 h 314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484144" h="3141785">
                <a:moveTo>
                  <a:pt x="304800" y="0"/>
                </a:moveTo>
                <a:lnTo>
                  <a:pt x="304800" y="0"/>
                </a:lnTo>
                <a:cubicBezTo>
                  <a:pt x="273539" y="2605"/>
                  <a:pt x="241908" y="2363"/>
                  <a:pt x="211016" y="7815"/>
                </a:cubicBezTo>
                <a:cubicBezTo>
                  <a:pt x="197422" y="10214"/>
                  <a:pt x="160711" y="26859"/>
                  <a:pt x="148493" y="39077"/>
                </a:cubicBezTo>
                <a:cubicBezTo>
                  <a:pt x="90332" y="97238"/>
                  <a:pt x="156855" y="49133"/>
                  <a:pt x="101600" y="85969"/>
                </a:cubicBezTo>
                <a:cubicBezTo>
                  <a:pt x="96390" y="96390"/>
                  <a:pt x="91750" y="107115"/>
                  <a:pt x="85970" y="117231"/>
                </a:cubicBezTo>
                <a:cubicBezTo>
                  <a:pt x="63544" y="156477"/>
                  <a:pt x="74952" y="124702"/>
                  <a:pt x="54708" y="171938"/>
                </a:cubicBezTo>
                <a:cubicBezTo>
                  <a:pt x="20210" y="252435"/>
                  <a:pt x="83102" y="122969"/>
                  <a:pt x="31262" y="226646"/>
                </a:cubicBezTo>
                <a:cubicBezTo>
                  <a:pt x="28657" y="242277"/>
                  <a:pt x="26367" y="257963"/>
                  <a:pt x="23447" y="273538"/>
                </a:cubicBezTo>
                <a:cubicBezTo>
                  <a:pt x="18551" y="299650"/>
                  <a:pt x="11757" y="325419"/>
                  <a:pt x="7816" y="351692"/>
                </a:cubicBezTo>
                <a:cubicBezTo>
                  <a:pt x="3932" y="377584"/>
                  <a:pt x="2605" y="403795"/>
                  <a:pt x="0" y="429846"/>
                </a:cubicBezTo>
                <a:cubicBezTo>
                  <a:pt x="5210" y="497579"/>
                  <a:pt x="3111" y="566276"/>
                  <a:pt x="15631" y="633046"/>
                </a:cubicBezTo>
                <a:cubicBezTo>
                  <a:pt x="19093" y="651510"/>
                  <a:pt x="38492" y="663135"/>
                  <a:pt x="46893" y="679938"/>
                </a:cubicBezTo>
                <a:cubicBezTo>
                  <a:pt x="52103" y="690359"/>
                  <a:pt x="55751" y="701720"/>
                  <a:pt x="62523" y="711200"/>
                </a:cubicBezTo>
                <a:cubicBezTo>
                  <a:pt x="68947" y="720194"/>
                  <a:pt x="78154" y="726831"/>
                  <a:pt x="85970" y="734646"/>
                </a:cubicBezTo>
                <a:cubicBezTo>
                  <a:pt x="91180" y="745067"/>
                  <a:pt x="94828" y="756428"/>
                  <a:pt x="101600" y="765908"/>
                </a:cubicBezTo>
                <a:cubicBezTo>
                  <a:pt x="108024" y="774902"/>
                  <a:pt x="117971" y="780863"/>
                  <a:pt x="125047" y="789354"/>
                </a:cubicBezTo>
                <a:cubicBezTo>
                  <a:pt x="131060" y="796570"/>
                  <a:pt x="135467" y="804985"/>
                  <a:pt x="140677" y="812800"/>
                </a:cubicBezTo>
                <a:cubicBezTo>
                  <a:pt x="157208" y="878920"/>
                  <a:pt x="134689" y="811632"/>
                  <a:pt x="171939" y="867508"/>
                </a:cubicBezTo>
                <a:cubicBezTo>
                  <a:pt x="182279" y="883018"/>
                  <a:pt x="178893" y="906596"/>
                  <a:pt x="187570" y="922215"/>
                </a:cubicBezTo>
                <a:cubicBezTo>
                  <a:pt x="195671" y="936797"/>
                  <a:pt x="208411" y="948266"/>
                  <a:pt x="218831" y="961292"/>
                </a:cubicBezTo>
                <a:cubicBezTo>
                  <a:pt x="237564" y="1017487"/>
                  <a:pt x="214844" y="947332"/>
                  <a:pt x="234462" y="1016000"/>
                </a:cubicBezTo>
                <a:cubicBezTo>
                  <a:pt x="236725" y="1023921"/>
                  <a:pt x="237131" y="1033013"/>
                  <a:pt x="242277" y="1039446"/>
                </a:cubicBezTo>
                <a:cubicBezTo>
                  <a:pt x="248145" y="1046781"/>
                  <a:pt x="257908" y="1049867"/>
                  <a:pt x="265723" y="1055077"/>
                </a:cubicBezTo>
                <a:cubicBezTo>
                  <a:pt x="268328" y="1062892"/>
                  <a:pt x="271276" y="1070602"/>
                  <a:pt x="273539" y="1078523"/>
                </a:cubicBezTo>
                <a:cubicBezTo>
                  <a:pt x="276490" y="1088851"/>
                  <a:pt x="277123" y="1099912"/>
                  <a:pt x="281354" y="1109785"/>
                </a:cubicBezTo>
                <a:cubicBezTo>
                  <a:pt x="285054" y="1118418"/>
                  <a:pt x="292325" y="1125076"/>
                  <a:pt x="296985" y="1133231"/>
                </a:cubicBezTo>
                <a:cubicBezTo>
                  <a:pt x="302765" y="1143346"/>
                  <a:pt x="307406" y="1154072"/>
                  <a:pt x="312616" y="1164492"/>
                </a:cubicBezTo>
                <a:cubicBezTo>
                  <a:pt x="315221" y="1185333"/>
                  <a:pt x="316674" y="1206351"/>
                  <a:pt x="320431" y="1227015"/>
                </a:cubicBezTo>
                <a:cubicBezTo>
                  <a:pt x="321905" y="1235121"/>
                  <a:pt x="326773" y="1242356"/>
                  <a:pt x="328247" y="1250462"/>
                </a:cubicBezTo>
                <a:cubicBezTo>
                  <a:pt x="332004" y="1271126"/>
                  <a:pt x="328884" y="1293246"/>
                  <a:pt x="336062" y="1312985"/>
                </a:cubicBezTo>
                <a:cubicBezTo>
                  <a:pt x="339839" y="1323372"/>
                  <a:pt x="351693" y="1328616"/>
                  <a:pt x="359508" y="1336431"/>
                </a:cubicBezTo>
                <a:cubicBezTo>
                  <a:pt x="362113" y="1357272"/>
                  <a:pt x="362600" y="1378489"/>
                  <a:pt x="367323" y="1398954"/>
                </a:cubicBezTo>
                <a:cubicBezTo>
                  <a:pt x="370478" y="1412624"/>
                  <a:pt x="378028" y="1424895"/>
                  <a:pt x="382954" y="1438031"/>
                </a:cubicBezTo>
                <a:cubicBezTo>
                  <a:pt x="394199" y="1468017"/>
                  <a:pt x="388730" y="1458244"/>
                  <a:pt x="398585" y="1492738"/>
                </a:cubicBezTo>
                <a:cubicBezTo>
                  <a:pt x="400848" y="1500659"/>
                  <a:pt x="404402" y="1508193"/>
                  <a:pt x="406400" y="1516185"/>
                </a:cubicBezTo>
                <a:cubicBezTo>
                  <a:pt x="416621" y="1557070"/>
                  <a:pt x="412443" y="1566459"/>
                  <a:pt x="429847" y="1609969"/>
                </a:cubicBezTo>
                <a:cubicBezTo>
                  <a:pt x="433335" y="1618690"/>
                  <a:pt x="440267" y="1625600"/>
                  <a:pt x="445477" y="1633415"/>
                </a:cubicBezTo>
                <a:cubicBezTo>
                  <a:pt x="448082" y="1643836"/>
                  <a:pt x="450207" y="1654389"/>
                  <a:pt x="453293" y="1664677"/>
                </a:cubicBezTo>
                <a:cubicBezTo>
                  <a:pt x="458027" y="1680458"/>
                  <a:pt x="464588" y="1695673"/>
                  <a:pt x="468923" y="1711569"/>
                </a:cubicBezTo>
                <a:cubicBezTo>
                  <a:pt x="472418" y="1724385"/>
                  <a:pt x="472538" y="1738044"/>
                  <a:pt x="476739" y="1750646"/>
                </a:cubicBezTo>
                <a:cubicBezTo>
                  <a:pt x="483013" y="1769468"/>
                  <a:pt x="492370" y="1787118"/>
                  <a:pt x="500185" y="1805354"/>
                </a:cubicBezTo>
                <a:cubicBezTo>
                  <a:pt x="502790" y="1818380"/>
                  <a:pt x="505816" y="1831328"/>
                  <a:pt x="508000" y="1844431"/>
                </a:cubicBezTo>
                <a:cubicBezTo>
                  <a:pt x="511028" y="1862601"/>
                  <a:pt x="512203" y="1881075"/>
                  <a:pt x="515816" y="1899138"/>
                </a:cubicBezTo>
                <a:cubicBezTo>
                  <a:pt x="517432" y="1907216"/>
                  <a:pt x="521633" y="1914593"/>
                  <a:pt x="523631" y="1922585"/>
                </a:cubicBezTo>
                <a:cubicBezTo>
                  <a:pt x="549757" y="2027088"/>
                  <a:pt x="528681" y="1961177"/>
                  <a:pt x="547077" y="2016369"/>
                </a:cubicBezTo>
                <a:cubicBezTo>
                  <a:pt x="549682" y="2045025"/>
                  <a:pt x="551090" y="2073816"/>
                  <a:pt x="554893" y="2102338"/>
                </a:cubicBezTo>
                <a:cubicBezTo>
                  <a:pt x="556313" y="2112985"/>
                  <a:pt x="562367" y="2122864"/>
                  <a:pt x="562708" y="2133600"/>
                </a:cubicBezTo>
                <a:cubicBezTo>
                  <a:pt x="567585" y="2287247"/>
                  <a:pt x="561876" y="2441227"/>
                  <a:pt x="570523" y="2594708"/>
                </a:cubicBezTo>
                <a:cubicBezTo>
                  <a:pt x="575645" y="2685617"/>
                  <a:pt x="588976" y="2660700"/>
                  <a:pt x="601785" y="2711938"/>
                </a:cubicBezTo>
                <a:lnTo>
                  <a:pt x="617416" y="2774462"/>
                </a:lnTo>
                <a:cubicBezTo>
                  <a:pt x="620021" y="2803118"/>
                  <a:pt x="621162" y="2831946"/>
                  <a:pt x="625231" y="2860431"/>
                </a:cubicBezTo>
                <a:cubicBezTo>
                  <a:pt x="626396" y="2868586"/>
                  <a:pt x="630680" y="2875986"/>
                  <a:pt x="633047" y="2883877"/>
                </a:cubicBezTo>
                <a:cubicBezTo>
                  <a:pt x="638497" y="2902043"/>
                  <a:pt x="643687" y="2920288"/>
                  <a:pt x="648677" y="2938585"/>
                </a:cubicBezTo>
                <a:cubicBezTo>
                  <a:pt x="660118" y="2980537"/>
                  <a:pt x="653888" y="2962029"/>
                  <a:pt x="664308" y="3008923"/>
                </a:cubicBezTo>
                <a:cubicBezTo>
                  <a:pt x="666638" y="3019409"/>
                  <a:pt x="665805" y="3031498"/>
                  <a:pt x="672123" y="3040185"/>
                </a:cubicBezTo>
                <a:cubicBezTo>
                  <a:pt x="687292" y="3061042"/>
                  <a:pt x="701543" y="3089834"/>
                  <a:pt x="726831" y="3094892"/>
                </a:cubicBezTo>
                <a:lnTo>
                  <a:pt x="765908" y="3102708"/>
                </a:lnTo>
                <a:cubicBezTo>
                  <a:pt x="773723" y="3110523"/>
                  <a:pt x="779468" y="3121211"/>
                  <a:pt x="789354" y="3126154"/>
                </a:cubicBezTo>
                <a:cubicBezTo>
                  <a:pt x="806317" y="3134636"/>
                  <a:pt x="825096" y="3141785"/>
                  <a:pt x="844062" y="3141785"/>
                </a:cubicBezTo>
                <a:cubicBezTo>
                  <a:pt x="969217" y="3141785"/>
                  <a:pt x="1094154" y="3131364"/>
                  <a:pt x="1219200" y="3126154"/>
                </a:cubicBezTo>
                <a:cubicBezTo>
                  <a:pt x="1227016" y="3120944"/>
                  <a:pt x="1233852" y="3113821"/>
                  <a:pt x="1242647" y="3110523"/>
                </a:cubicBezTo>
                <a:cubicBezTo>
                  <a:pt x="1319908" y="3081550"/>
                  <a:pt x="1250182" y="3123735"/>
                  <a:pt x="1305170" y="3087077"/>
                </a:cubicBezTo>
                <a:cubicBezTo>
                  <a:pt x="1317635" y="3068379"/>
                  <a:pt x="1325097" y="3053863"/>
                  <a:pt x="1344247" y="3040185"/>
                </a:cubicBezTo>
                <a:cubicBezTo>
                  <a:pt x="1353727" y="3033413"/>
                  <a:pt x="1365088" y="3029764"/>
                  <a:pt x="1375508" y="3024554"/>
                </a:cubicBezTo>
                <a:cubicBezTo>
                  <a:pt x="1380718" y="3008923"/>
                  <a:pt x="1387143" y="2993646"/>
                  <a:pt x="1391139" y="2977662"/>
                </a:cubicBezTo>
                <a:cubicBezTo>
                  <a:pt x="1393744" y="2967241"/>
                  <a:pt x="1393625" y="2955726"/>
                  <a:pt x="1398954" y="2946400"/>
                </a:cubicBezTo>
                <a:cubicBezTo>
                  <a:pt x="1404438" y="2936804"/>
                  <a:pt x="1415976" y="2931948"/>
                  <a:pt x="1422400" y="2922954"/>
                </a:cubicBezTo>
                <a:cubicBezTo>
                  <a:pt x="1449501" y="2885013"/>
                  <a:pt x="1428841" y="2902257"/>
                  <a:pt x="1445847" y="2868246"/>
                </a:cubicBezTo>
                <a:cubicBezTo>
                  <a:pt x="1476148" y="2807645"/>
                  <a:pt x="1449647" y="2880287"/>
                  <a:pt x="1469293" y="2821354"/>
                </a:cubicBezTo>
                <a:cubicBezTo>
                  <a:pt x="1496495" y="2630932"/>
                  <a:pt x="1481768" y="2757204"/>
                  <a:pt x="1461477" y="2344615"/>
                </a:cubicBezTo>
                <a:cubicBezTo>
                  <a:pt x="1461069" y="2336311"/>
                  <a:pt x="1450579" y="2265026"/>
                  <a:pt x="1445847" y="2250831"/>
                </a:cubicBezTo>
                <a:cubicBezTo>
                  <a:pt x="1439236" y="2230999"/>
                  <a:pt x="1426020" y="2213275"/>
                  <a:pt x="1414585" y="2196123"/>
                </a:cubicBezTo>
                <a:cubicBezTo>
                  <a:pt x="1409375" y="2130995"/>
                  <a:pt x="1416145" y="2063772"/>
                  <a:pt x="1398954" y="2000738"/>
                </a:cubicBezTo>
                <a:cubicBezTo>
                  <a:pt x="1370661" y="1896997"/>
                  <a:pt x="1379708" y="1944173"/>
                  <a:pt x="1367693" y="1860062"/>
                </a:cubicBezTo>
                <a:cubicBezTo>
                  <a:pt x="1365088" y="1820985"/>
                  <a:pt x="1363270" y="1781848"/>
                  <a:pt x="1359877" y="1742831"/>
                </a:cubicBezTo>
                <a:cubicBezTo>
                  <a:pt x="1355644" y="1694156"/>
                  <a:pt x="1347482" y="1650041"/>
                  <a:pt x="1336431" y="1602154"/>
                </a:cubicBezTo>
                <a:cubicBezTo>
                  <a:pt x="1334579" y="1594127"/>
                  <a:pt x="1331221" y="1586523"/>
                  <a:pt x="1328616" y="1578708"/>
                </a:cubicBezTo>
                <a:cubicBezTo>
                  <a:pt x="1326011" y="1555262"/>
                  <a:pt x="1324678" y="1531639"/>
                  <a:pt x="1320800" y="1508369"/>
                </a:cubicBezTo>
                <a:cubicBezTo>
                  <a:pt x="1319446" y="1500243"/>
                  <a:pt x="1313967" y="1493102"/>
                  <a:pt x="1312985" y="1484923"/>
                </a:cubicBezTo>
                <a:cubicBezTo>
                  <a:pt x="1290072" y="1293983"/>
                  <a:pt x="1330326" y="1362444"/>
                  <a:pt x="1281723" y="1289538"/>
                </a:cubicBezTo>
                <a:cubicBezTo>
                  <a:pt x="1279118" y="1276513"/>
                  <a:pt x="1276284" y="1263531"/>
                  <a:pt x="1273908" y="1250462"/>
                </a:cubicBezTo>
                <a:cubicBezTo>
                  <a:pt x="1271073" y="1234871"/>
                  <a:pt x="1269531" y="1219038"/>
                  <a:pt x="1266093" y="1203569"/>
                </a:cubicBezTo>
                <a:cubicBezTo>
                  <a:pt x="1264306" y="1195527"/>
                  <a:pt x="1260275" y="1188115"/>
                  <a:pt x="1258277" y="1180123"/>
                </a:cubicBezTo>
                <a:cubicBezTo>
                  <a:pt x="1255055" y="1167236"/>
                  <a:pt x="1255395" y="1153380"/>
                  <a:pt x="1250462" y="1141046"/>
                </a:cubicBezTo>
                <a:cubicBezTo>
                  <a:pt x="1244821" y="1126942"/>
                  <a:pt x="1234831" y="1114995"/>
                  <a:pt x="1227016" y="1101969"/>
                </a:cubicBezTo>
                <a:cubicBezTo>
                  <a:pt x="1226283" y="1096106"/>
                  <a:pt x="1219990" y="1025396"/>
                  <a:pt x="1211385" y="1008185"/>
                </a:cubicBezTo>
                <a:cubicBezTo>
                  <a:pt x="1205560" y="996534"/>
                  <a:pt x="1195754" y="987344"/>
                  <a:pt x="1187939" y="976923"/>
                </a:cubicBezTo>
                <a:cubicBezTo>
                  <a:pt x="1185334" y="969108"/>
                  <a:pt x="1183807" y="960845"/>
                  <a:pt x="1180123" y="953477"/>
                </a:cubicBezTo>
                <a:cubicBezTo>
                  <a:pt x="1175922" y="945076"/>
                  <a:pt x="1167192" y="939028"/>
                  <a:pt x="1164493" y="930031"/>
                </a:cubicBezTo>
                <a:cubicBezTo>
                  <a:pt x="1159200" y="912387"/>
                  <a:pt x="1162502" y="892799"/>
                  <a:pt x="1156677" y="875323"/>
                </a:cubicBezTo>
                <a:cubicBezTo>
                  <a:pt x="1139908" y="825016"/>
                  <a:pt x="1119884" y="808792"/>
                  <a:pt x="1094154" y="765908"/>
                </a:cubicBezTo>
                <a:cubicBezTo>
                  <a:pt x="1063126" y="714194"/>
                  <a:pt x="1081449" y="737572"/>
                  <a:pt x="1039447" y="695569"/>
                </a:cubicBezTo>
                <a:cubicBezTo>
                  <a:pt x="1009206" y="619967"/>
                  <a:pt x="1042586" y="692461"/>
                  <a:pt x="992554" y="617415"/>
                </a:cubicBezTo>
                <a:cubicBezTo>
                  <a:pt x="986091" y="607721"/>
                  <a:pt x="981512" y="596862"/>
                  <a:pt x="976923" y="586154"/>
                </a:cubicBezTo>
                <a:cubicBezTo>
                  <a:pt x="973678" y="578582"/>
                  <a:pt x="974254" y="569141"/>
                  <a:pt x="969108" y="562708"/>
                </a:cubicBezTo>
                <a:cubicBezTo>
                  <a:pt x="963240" y="555373"/>
                  <a:pt x="953477" y="552287"/>
                  <a:pt x="945662" y="547077"/>
                </a:cubicBezTo>
                <a:cubicBezTo>
                  <a:pt x="940452" y="539262"/>
                  <a:pt x="934232" y="532032"/>
                  <a:pt x="930031" y="523631"/>
                </a:cubicBezTo>
                <a:cubicBezTo>
                  <a:pt x="926347" y="516263"/>
                  <a:pt x="927490" y="506514"/>
                  <a:pt x="922216" y="500185"/>
                </a:cubicBezTo>
                <a:cubicBezTo>
                  <a:pt x="913877" y="490178"/>
                  <a:pt x="901375" y="484554"/>
                  <a:pt x="890954" y="476738"/>
                </a:cubicBezTo>
                <a:cubicBezTo>
                  <a:pt x="885744" y="463713"/>
                  <a:pt x="880249" y="450798"/>
                  <a:pt x="875323" y="437662"/>
                </a:cubicBezTo>
                <a:cubicBezTo>
                  <a:pt x="872430" y="429948"/>
                  <a:pt x="872654" y="420648"/>
                  <a:pt x="867508" y="414215"/>
                </a:cubicBezTo>
                <a:cubicBezTo>
                  <a:pt x="861640" y="406880"/>
                  <a:pt x="851877" y="403795"/>
                  <a:pt x="844062" y="398585"/>
                </a:cubicBezTo>
                <a:cubicBezTo>
                  <a:pt x="827441" y="348718"/>
                  <a:pt x="849489" y="403215"/>
                  <a:pt x="804985" y="343877"/>
                </a:cubicBezTo>
                <a:cubicBezTo>
                  <a:pt x="797995" y="334557"/>
                  <a:pt x="795817" y="322309"/>
                  <a:pt x="789354" y="312615"/>
                </a:cubicBezTo>
                <a:cubicBezTo>
                  <a:pt x="780101" y="298736"/>
                  <a:pt x="768513" y="286564"/>
                  <a:pt x="758093" y="273538"/>
                </a:cubicBezTo>
                <a:cubicBezTo>
                  <a:pt x="742876" y="227892"/>
                  <a:pt x="762183" y="269814"/>
                  <a:pt x="726831" y="234462"/>
                </a:cubicBezTo>
                <a:cubicBezTo>
                  <a:pt x="720189" y="227820"/>
                  <a:pt x="717842" y="217657"/>
                  <a:pt x="711200" y="211015"/>
                </a:cubicBezTo>
                <a:cubicBezTo>
                  <a:pt x="703559" y="203374"/>
                  <a:pt x="668325" y="179333"/>
                  <a:pt x="656493" y="171938"/>
                </a:cubicBezTo>
                <a:cubicBezTo>
                  <a:pt x="643612" y="163887"/>
                  <a:pt x="629568" y="157606"/>
                  <a:pt x="617416" y="148492"/>
                </a:cubicBezTo>
                <a:cubicBezTo>
                  <a:pt x="608574" y="141860"/>
                  <a:pt x="602461" y="132122"/>
                  <a:pt x="593970" y="125046"/>
                </a:cubicBezTo>
                <a:cubicBezTo>
                  <a:pt x="586754" y="119033"/>
                  <a:pt x="578339" y="114625"/>
                  <a:pt x="570523" y="109415"/>
                </a:cubicBezTo>
                <a:cubicBezTo>
                  <a:pt x="540109" y="63792"/>
                  <a:pt x="574099" y="103388"/>
                  <a:pt x="523631" y="78154"/>
                </a:cubicBezTo>
                <a:cubicBezTo>
                  <a:pt x="506828" y="69753"/>
                  <a:pt x="493542" y="55293"/>
                  <a:pt x="476739" y="46892"/>
                </a:cubicBezTo>
                <a:cubicBezTo>
                  <a:pt x="466318" y="41682"/>
                  <a:pt x="456186" y="35851"/>
                  <a:pt x="445477" y="31262"/>
                </a:cubicBezTo>
                <a:cubicBezTo>
                  <a:pt x="429774" y="24532"/>
                  <a:pt x="406643" y="19599"/>
                  <a:pt x="390770" y="15631"/>
                </a:cubicBezTo>
                <a:cubicBezTo>
                  <a:pt x="358653" y="-5780"/>
                  <a:pt x="319128" y="2605"/>
                  <a:pt x="304800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99" y="776288"/>
            <a:ext cx="827877" cy="10126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17907" y="1552951"/>
            <a:ext cx="1612004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</a:rPr>
              <a:t>Build Local Inverted Index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0844" y="893766"/>
            <a:ext cx="127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32BF72"/>
                </a:solidFill>
              </a:rPr>
              <a:t>Cost</a:t>
            </a:r>
            <a:endParaRPr lang="zh-CN" altLang="en-US" sz="4000" b="1" dirty="0">
              <a:solidFill>
                <a:srgbClr val="32BF72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7201669" y="892902"/>
            <a:ext cx="173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8E5BB4"/>
                </a:solidFill>
              </a:rPr>
              <a:t>Benefit</a:t>
            </a:r>
            <a:endParaRPr lang="zh-CN" altLang="en-US" sz="4000" b="1" dirty="0">
              <a:solidFill>
                <a:srgbClr val="8E5BB4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562076" y="1574162"/>
            <a:ext cx="2558119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8E5BB4"/>
                </a:solidFill>
              </a:rPr>
              <a:t>Shorter Inverted List for Each Node on This Partition</a:t>
            </a:r>
            <a:endParaRPr lang="zh-CN" altLang="en-US" sz="2400" b="1" dirty="0">
              <a:solidFill>
                <a:srgbClr val="8E5BB4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389513" y="4701626"/>
            <a:ext cx="2198308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Build Local Inverted Index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838232" y="5829566"/>
            <a:ext cx="1851190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Use Original Built Inverted Index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730897"/>
      </p:ext>
    </p:extLst>
  </p:cSld>
  <p:clrMapOvr>
    <a:masterClrMapping/>
  </p:clrMapOvr>
  <p:transition spd="slow" advTm="3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14" grpId="0" animBg="1"/>
      <p:bldP spid="82" grpId="0" animBg="1"/>
      <p:bldP spid="6" grpId="0" animBg="1"/>
      <p:bldP spid="7" grpId="0"/>
      <p:bldP spid="85" grpId="0"/>
      <p:bldP spid="87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DD4B4C"/>
          </a:solidFill>
          <a:ln>
            <a:solidFill>
              <a:srgbClr val="DD4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300" y="0"/>
            <a:ext cx="3503613" cy="793750"/>
          </a:xfrm>
          <a:prstGeom prst="rect">
            <a:avLst/>
          </a:prstGeom>
          <a:solidFill>
            <a:srgbClr val="DD4B4C"/>
          </a:solidFill>
          <a:ln>
            <a:solidFill>
              <a:srgbClr val="A76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060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368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Results</a:t>
            </a:r>
          </a:p>
        </p:txBody>
      </p:sp>
      <p:sp>
        <p:nvSpPr>
          <p:cNvPr id="45061" name="文本框 14"/>
          <p:cNvSpPr txBox="1">
            <a:spLocks noChangeArrowheads="1"/>
          </p:cNvSpPr>
          <p:nvPr/>
        </p:nvSpPr>
        <p:spPr bwMode="auto">
          <a:xfrm>
            <a:off x="3775075" y="354013"/>
            <a:ext cx="52974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DD4B4C"/>
                </a:solidFill>
              </a:rPr>
              <a:t>Experimental Setup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1868488" y="926369"/>
            <a:ext cx="5283200" cy="969963"/>
          </a:xfrm>
          <a:custGeom>
            <a:avLst/>
            <a:gdLst>
              <a:gd name="connsiteX0" fmla="*/ 0 w 5283141"/>
              <a:gd name="connsiteY0" fmla="*/ 96958 h 969578"/>
              <a:gd name="connsiteX1" fmla="*/ 96958 w 5283141"/>
              <a:gd name="connsiteY1" fmla="*/ 0 h 969578"/>
              <a:gd name="connsiteX2" fmla="*/ 5186183 w 5283141"/>
              <a:gd name="connsiteY2" fmla="*/ 0 h 969578"/>
              <a:gd name="connsiteX3" fmla="*/ 5283141 w 5283141"/>
              <a:gd name="connsiteY3" fmla="*/ 96958 h 969578"/>
              <a:gd name="connsiteX4" fmla="*/ 5283141 w 5283141"/>
              <a:gd name="connsiteY4" fmla="*/ 872620 h 969578"/>
              <a:gd name="connsiteX5" fmla="*/ 5186183 w 5283141"/>
              <a:gd name="connsiteY5" fmla="*/ 969578 h 969578"/>
              <a:gd name="connsiteX6" fmla="*/ 96958 w 5283141"/>
              <a:gd name="connsiteY6" fmla="*/ 969578 h 969578"/>
              <a:gd name="connsiteX7" fmla="*/ 0 w 5283141"/>
              <a:gd name="connsiteY7" fmla="*/ 872620 h 969578"/>
              <a:gd name="connsiteX8" fmla="*/ 0 w 5283141"/>
              <a:gd name="connsiteY8" fmla="*/ 96958 h 96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3141" h="969578">
                <a:moveTo>
                  <a:pt x="0" y="96958"/>
                </a:moveTo>
                <a:cubicBezTo>
                  <a:pt x="0" y="43410"/>
                  <a:pt x="43410" y="0"/>
                  <a:pt x="96958" y="0"/>
                </a:cubicBezTo>
                <a:lnTo>
                  <a:pt x="5186183" y="0"/>
                </a:lnTo>
                <a:cubicBezTo>
                  <a:pt x="5239731" y="0"/>
                  <a:pt x="5283141" y="43410"/>
                  <a:pt x="5283141" y="96958"/>
                </a:cubicBezTo>
                <a:lnTo>
                  <a:pt x="5283141" y="872620"/>
                </a:lnTo>
                <a:cubicBezTo>
                  <a:pt x="5283141" y="926168"/>
                  <a:pt x="5239731" y="969578"/>
                  <a:pt x="5186183" y="969578"/>
                </a:cubicBezTo>
                <a:lnTo>
                  <a:pt x="96958" y="969578"/>
                </a:lnTo>
                <a:cubicBezTo>
                  <a:pt x="43410" y="969578"/>
                  <a:pt x="0" y="926168"/>
                  <a:pt x="0" y="872620"/>
                </a:cubicBezTo>
                <a:lnTo>
                  <a:pt x="0" y="96958"/>
                </a:lnTo>
                <a:close/>
              </a:path>
            </a:pathLst>
          </a:custGeom>
          <a:solidFill>
            <a:srgbClr val="A1CE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8418" tIns="188418" rIns="188418" bIns="188418" spcCol="1270" anchor="ctr"/>
          <a:lstStyle/>
          <a:p>
            <a:pPr algn="ctr" defTabSz="1866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4200" b="1" dirty="0"/>
              <a:t>Ubuntu 16.04</a:t>
            </a:r>
            <a:endParaRPr lang="zh-CN" altLang="en-US" sz="4200" b="1" dirty="0"/>
          </a:p>
        </p:txBody>
      </p:sp>
      <p:sp>
        <p:nvSpPr>
          <p:cNvPr id="20" name="任意多边形 19"/>
          <p:cNvSpPr/>
          <p:nvPr/>
        </p:nvSpPr>
        <p:spPr>
          <a:xfrm>
            <a:off x="1868488" y="1988407"/>
            <a:ext cx="3451225" cy="969962"/>
          </a:xfrm>
          <a:custGeom>
            <a:avLst/>
            <a:gdLst>
              <a:gd name="connsiteX0" fmla="*/ 0 w 3451111"/>
              <a:gd name="connsiteY0" fmla="*/ 96958 h 969578"/>
              <a:gd name="connsiteX1" fmla="*/ 96958 w 3451111"/>
              <a:gd name="connsiteY1" fmla="*/ 0 h 969578"/>
              <a:gd name="connsiteX2" fmla="*/ 3354153 w 3451111"/>
              <a:gd name="connsiteY2" fmla="*/ 0 h 969578"/>
              <a:gd name="connsiteX3" fmla="*/ 3451111 w 3451111"/>
              <a:gd name="connsiteY3" fmla="*/ 96958 h 969578"/>
              <a:gd name="connsiteX4" fmla="*/ 3451111 w 3451111"/>
              <a:gd name="connsiteY4" fmla="*/ 872620 h 969578"/>
              <a:gd name="connsiteX5" fmla="*/ 3354153 w 3451111"/>
              <a:gd name="connsiteY5" fmla="*/ 969578 h 969578"/>
              <a:gd name="connsiteX6" fmla="*/ 96958 w 3451111"/>
              <a:gd name="connsiteY6" fmla="*/ 969578 h 969578"/>
              <a:gd name="connsiteX7" fmla="*/ 0 w 3451111"/>
              <a:gd name="connsiteY7" fmla="*/ 872620 h 969578"/>
              <a:gd name="connsiteX8" fmla="*/ 0 w 3451111"/>
              <a:gd name="connsiteY8" fmla="*/ 96958 h 96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51111" h="969578">
                <a:moveTo>
                  <a:pt x="0" y="96958"/>
                </a:moveTo>
                <a:cubicBezTo>
                  <a:pt x="0" y="43410"/>
                  <a:pt x="43410" y="0"/>
                  <a:pt x="96958" y="0"/>
                </a:cubicBezTo>
                <a:lnTo>
                  <a:pt x="3354153" y="0"/>
                </a:lnTo>
                <a:cubicBezTo>
                  <a:pt x="3407701" y="0"/>
                  <a:pt x="3451111" y="43410"/>
                  <a:pt x="3451111" y="96958"/>
                </a:cubicBezTo>
                <a:lnTo>
                  <a:pt x="3451111" y="872620"/>
                </a:lnTo>
                <a:cubicBezTo>
                  <a:pt x="3451111" y="926168"/>
                  <a:pt x="3407701" y="969578"/>
                  <a:pt x="3354153" y="969578"/>
                </a:cubicBezTo>
                <a:lnTo>
                  <a:pt x="96958" y="969578"/>
                </a:lnTo>
                <a:cubicBezTo>
                  <a:pt x="43410" y="969578"/>
                  <a:pt x="0" y="926168"/>
                  <a:pt x="0" y="872620"/>
                </a:cubicBezTo>
                <a:lnTo>
                  <a:pt x="0" y="96958"/>
                </a:lnTo>
                <a:close/>
              </a:path>
            </a:pathLst>
          </a:custGeom>
          <a:solidFill>
            <a:srgbClr val="5787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3648" tIns="123648" rIns="123648" bIns="123648" spcCol="1270" anchor="ctr"/>
          <a:lstStyle/>
          <a:p>
            <a:pPr algn="ctr"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altLang="en-US" sz="2500" b="1" dirty="0"/>
              <a:t>Intel Xeon Gold-6148 Processor</a:t>
            </a:r>
            <a:endParaRPr lang="zh-CN" altLang="en-US" sz="2500" b="1" dirty="0"/>
          </a:p>
        </p:txBody>
      </p:sp>
      <p:sp>
        <p:nvSpPr>
          <p:cNvPr id="23" name="任意多边形 22"/>
          <p:cNvSpPr/>
          <p:nvPr/>
        </p:nvSpPr>
        <p:spPr>
          <a:xfrm>
            <a:off x="5462588" y="1988407"/>
            <a:ext cx="1689100" cy="969962"/>
          </a:xfrm>
          <a:custGeom>
            <a:avLst/>
            <a:gdLst>
              <a:gd name="connsiteX0" fmla="*/ 0 w 1690064"/>
              <a:gd name="connsiteY0" fmla="*/ 96958 h 969578"/>
              <a:gd name="connsiteX1" fmla="*/ 96958 w 1690064"/>
              <a:gd name="connsiteY1" fmla="*/ 0 h 969578"/>
              <a:gd name="connsiteX2" fmla="*/ 1593106 w 1690064"/>
              <a:gd name="connsiteY2" fmla="*/ 0 h 969578"/>
              <a:gd name="connsiteX3" fmla="*/ 1690064 w 1690064"/>
              <a:gd name="connsiteY3" fmla="*/ 96958 h 969578"/>
              <a:gd name="connsiteX4" fmla="*/ 1690064 w 1690064"/>
              <a:gd name="connsiteY4" fmla="*/ 872620 h 969578"/>
              <a:gd name="connsiteX5" fmla="*/ 1593106 w 1690064"/>
              <a:gd name="connsiteY5" fmla="*/ 969578 h 969578"/>
              <a:gd name="connsiteX6" fmla="*/ 96958 w 1690064"/>
              <a:gd name="connsiteY6" fmla="*/ 969578 h 969578"/>
              <a:gd name="connsiteX7" fmla="*/ 0 w 1690064"/>
              <a:gd name="connsiteY7" fmla="*/ 872620 h 969578"/>
              <a:gd name="connsiteX8" fmla="*/ 0 w 1690064"/>
              <a:gd name="connsiteY8" fmla="*/ 96958 h 96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0064" h="969578">
                <a:moveTo>
                  <a:pt x="0" y="96958"/>
                </a:moveTo>
                <a:cubicBezTo>
                  <a:pt x="0" y="43410"/>
                  <a:pt x="43410" y="0"/>
                  <a:pt x="96958" y="0"/>
                </a:cubicBezTo>
                <a:lnTo>
                  <a:pt x="1593106" y="0"/>
                </a:lnTo>
                <a:cubicBezTo>
                  <a:pt x="1646654" y="0"/>
                  <a:pt x="1690064" y="43410"/>
                  <a:pt x="1690064" y="96958"/>
                </a:cubicBezTo>
                <a:lnTo>
                  <a:pt x="1690064" y="872620"/>
                </a:lnTo>
                <a:cubicBezTo>
                  <a:pt x="1690064" y="926168"/>
                  <a:pt x="1646654" y="969578"/>
                  <a:pt x="1593106" y="969578"/>
                </a:cubicBezTo>
                <a:lnTo>
                  <a:pt x="96958" y="969578"/>
                </a:lnTo>
                <a:cubicBezTo>
                  <a:pt x="43410" y="969578"/>
                  <a:pt x="0" y="926168"/>
                  <a:pt x="0" y="872620"/>
                </a:cubicBezTo>
                <a:lnTo>
                  <a:pt x="0" y="96958"/>
                </a:lnTo>
                <a:close/>
              </a:path>
            </a:pathLst>
          </a:custGeom>
          <a:solidFill>
            <a:srgbClr val="5787A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3648" tIns="123648" rIns="123648" bIns="123648" spcCol="1270" anchor="ctr"/>
          <a:lstStyle/>
          <a:p>
            <a:pPr algn="ctr"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2500" b="1" dirty="0"/>
              <a:t>64G DRAM</a:t>
            </a:r>
            <a:endParaRPr lang="zh-CN" altLang="en-US" sz="2500" b="1" dirty="0"/>
          </a:p>
        </p:txBody>
      </p:sp>
      <p:sp>
        <p:nvSpPr>
          <p:cNvPr id="14" name="矩形 13"/>
          <p:cNvSpPr/>
          <p:nvPr/>
        </p:nvSpPr>
        <p:spPr>
          <a:xfrm>
            <a:off x="0" y="3053525"/>
            <a:ext cx="9144000" cy="593725"/>
          </a:xfrm>
          <a:prstGeom prst="rect">
            <a:avLst/>
          </a:prstGeom>
          <a:solidFill>
            <a:srgbClr val="BBEB80"/>
          </a:solidFill>
          <a:ln>
            <a:solidFill>
              <a:srgbClr val="BBE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002060"/>
                </a:solidFill>
              </a:rPr>
              <a:t>Characteristics of Our Datasets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36981"/>
              </p:ext>
            </p:extLst>
          </p:nvPr>
        </p:nvGraphicFramePr>
        <p:xfrm>
          <a:off x="35718" y="3763070"/>
          <a:ext cx="9072563" cy="264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6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Dataset</a:t>
                      </a:r>
                      <a:endParaRPr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 of Sets</a:t>
                      </a:r>
                      <a:endParaRPr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Min/Max/</a:t>
                      </a:r>
                      <a:r>
                        <a:rPr lang="en-US" altLang="zh-CN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Size</a:t>
                      </a:r>
                      <a:endParaRPr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 of Elements</a:t>
                      </a:r>
                      <a:endParaRPr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Z-Value</a:t>
                      </a:r>
                      <a:endParaRPr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FLICKR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3,546,729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/ 1230 / 5.4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618,971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AOL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36,389,577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/ 125 / 2.5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3,849,556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0.68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ORKUT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15,301,901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/ 9120 / 7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2,322,299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TWITTER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28,819,434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/ 4998 / 9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13,096,918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3192085"/>
      </p:ext>
    </p:extLst>
  </p:cSld>
  <p:clrMapOvr>
    <a:masterClrMapping/>
  </p:clrMapOvr>
  <p:transition spd="slow" advTm="1288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DD4B4C"/>
          </a:solidFill>
          <a:ln>
            <a:solidFill>
              <a:srgbClr val="DD4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300" y="0"/>
            <a:ext cx="3503613" cy="793750"/>
          </a:xfrm>
          <a:prstGeom prst="rect">
            <a:avLst/>
          </a:prstGeom>
          <a:solidFill>
            <a:srgbClr val="DD4B4C"/>
          </a:solidFill>
          <a:ln>
            <a:solidFill>
              <a:srgbClr val="A76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156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368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Results</a:t>
            </a:r>
          </a:p>
        </p:txBody>
      </p:sp>
      <p:sp>
        <p:nvSpPr>
          <p:cNvPr id="49157" name="文本框 14"/>
          <p:cNvSpPr txBox="1">
            <a:spLocks noChangeArrowheads="1"/>
          </p:cNvSpPr>
          <p:nvPr/>
        </p:nvSpPr>
        <p:spPr bwMode="auto">
          <a:xfrm>
            <a:off x="3775075" y="354013"/>
            <a:ext cx="52974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400" b="1" dirty="0">
                <a:solidFill>
                  <a:srgbClr val="DD4B4C"/>
                </a:solidFill>
              </a:rPr>
              <a:t>Evaluation of the tree-based methods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922215"/>
            <a:ext cx="9144000" cy="56214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166" name="文本框 15"/>
          <p:cNvSpPr txBox="1">
            <a:spLocks noChangeArrowheads="1"/>
          </p:cNvSpPr>
          <p:nvPr/>
        </p:nvSpPr>
        <p:spPr bwMode="auto">
          <a:xfrm>
            <a:off x="925513" y="3415696"/>
            <a:ext cx="257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FLICKR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9167" name="文本框 26"/>
          <p:cNvSpPr txBox="1">
            <a:spLocks noChangeArrowheads="1"/>
          </p:cNvSpPr>
          <p:nvPr/>
        </p:nvSpPr>
        <p:spPr bwMode="auto">
          <a:xfrm>
            <a:off x="927100" y="4609383"/>
            <a:ext cx="257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AOL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文本框 15"/>
          <p:cNvSpPr txBox="1">
            <a:spLocks noChangeArrowheads="1"/>
          </p:cNvSpPr>
          <p:nvPr/>
        </p:nvSpPr>
        <p:spPr bwMode="auto">
          <a:xfrm>
            <a:off x="5636145" y="4592608"/>
            <a:ext cx="257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TWITTER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0" y="1495309"/>
            <a:ext cx="3934896" cy="29829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632" y="1509832"/>
            <a:ext cx="4000862" cy="2968382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3282828" y="2165456"/>
            <a:ext cx="1101970" cy="11019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674708" y="1649046"/>
            <a:ext cx="1445357" cy="142297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圆角矩形 23"/>
              <p:cNvSpPr/>
              <p:nvPr/>
            </p:nvSpPr>
            <p:spPr>
              <a:xfrm>
                <a:off x="422479" y="5277408"/>
                <a:ext cx="8299042" cy="838930"/>
              </a:xfrm>
              <a:prstGeom prst="roundRect">
                <a:avLst/>
              </a:prstGeom>
              <a:solidFill>
                <a:srgbClr val="DD4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b="1" dirty="0"/>
                  <a:t>Tree Based Method Can Share Computations in Common Prefixes of Sets in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altLang="zh-CN" sz="2400" b="1" i="1" dirty="0"/>
              </a:p>
            </p:txBody>
          </p:sp>
        </mc:Choice>
        <mc:Fallback xmlns="">
          <p:sp>
            <p:nvSpPr>
              <p:cNvPr id="24" name="圆角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9" y="5277408"/>
                <a:ext cx="8299042" cy="838930"/>
              </a:xfrm>
              <a:prstGeom prst="roundRect">
                <a:avLst/>
              </a:prstGeom>
              <a:blipFill rotWithShape="0">
                <a:blip r:embed="rId6"/>
                <a:stretch>
                  <a:fillRect t="-5109" b="-160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7371926"/>
      </p:ext>
    </p:extLst>
  </p:cSld>
  <p:clrMapOvr>
    <a:masterClrMapping/>
  </p:clrMapOvr>
  <p:transition spd="slow" advTm="16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DD4B4C"/>
          </a:solidFill>
          <a:ln>
            <a:solidFill>
              <a:srgbClr val="DD4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300" y="0"/>
            <a:ext cx="3503613" cy="793750"/>
          </a:xfrm>
          <a:prstGeom prst="rect">
            <a:avLst/>
          </a:prstGeom>
          <a:solidFill>
            <a:srgbClr val="DD4B4C"/>
          </a:solidFill>
          <a:ln>
            <a:solidFill>
              <a:srgbClr val="A76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156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368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Results</a:t>
            </a:r>
          </a:p>
        </p:txBody>
      </p:sp>
      <p:sp>
        <p:nvSpPr>
          <p:cNvPr id="49157" name="文本框 14"/>
          <p:cNvSpPr txBox="1">
            <a:spLocks noChangeArrowheads="1"/>
          </p:cNvSpPr>
          <p:nvPr/>
        </p:nvSpPr>
        <p:spPr bwMode="auto">
          <a:xfrm>
            <a:off x="3775075" y="354013"/>
            <a:ext cx="52974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400" b="1" dirty="0">
                <a:solidFill>
                  <a:srgbClr val="DD4B4C"/>
                </a:solidFill>
              </a:rPr>
              <a:t>Evaluation of data partition methods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922215"/>
            <a:ext cx="9144000" cy="56214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167" name="文本框 26"/>
          <p:cNvSpPr txBox="1">
            <a:spLocks noChangeArrowheads="1"/>
          </p:cNvSpPr>
          <p:nvPr/>
        </p:nvSpPr>
        <p:spPr bwMode="auto">
          <a:xfrm>
            <a:off x="5532314" y="3429861"/>
            <a:ext cx="257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AOL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2" y="1458593"/>
            <a:ext cx="4148161" cy="3089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90" y="1469032"/>
            <a:ext cx="4153261" cy="3069077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3299072" y="1891330"/>
            <a:ext cx="1357480" cy="14674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796889" y="2061868"/>
            <a:ext cx="1357480" cy="14674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874569" y="5155495"/>
            <a:ext cx="7208551" cy="590183"/>
          </a:xfrm>
          <a:prstGeom prst="roundRect">
            <a:avLst/>
          </a:prstGeom>
          <a:solidFill>
            <a:srgbClr val="DD4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i="1" dirty="0"/>
              <a:t>Dynamic Partition achieved the best performance</a:t>
            </a:r>
          </a:p>
        </p:txBody>
      </p:sp>
      <p:sp>
        <p:nvSpPr>
          <p:cNvPr id="18" name="文本框 26"/>
          <p:cNvSpPr txBox="1">
            <a:spLocks noChangeArrowheads="1"/>
          </p:cNvSpPr>
          <p:nvPr/>
        </p:nvSpPr>
        <p:spPr bwMode="auto">
          <a:xfrm>
            <a:off x="927100" y="4609383"/>
            <a:ext cx="257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AOL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21" name="文本框 15"/>
          <p:cNvSpPr txBox="1">
            <a:spLocks noChangeArrowheads="1"/>
          </p:cNvSpPr>
          <p:nvPr/>
        </p:nvSpPr>
        <p:spPr bwMode="auto">
          <a:xfrm>
            <a:off x="5636145" y="4592608"/>
            <a:ext cx="257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TWITTER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504424"/>
      </p:ext>
    </p:extLst>
  </p:cSld>
  <p:clrMapOvr>
    <a:masterClrMapping/>
  </p:clrMapOvr>
  <p:transition spd="slow" advTm="16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DD4B4C"/>
          </a:solidFill>
          <a:ln>
            <a:solidFill>
              <a:srgbClr val="DD4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1300" y="0"/>
            <a:ext cx="3503613" cy="793750"/>
          </a:xfrm>
          <a:prstGeom prst="rect">
            <a:avLst/>
          </a:prstGeom>
          <a:solidFill>
            <a:srgbClr val="DD4B4C"/>
          </a:solidFill>
          <a:ln>
            <a:solidFill>
              <a:srgbClr val="A76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156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368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Results</a:t>
            </a:r>
          </a:p>
        </p:txBody>
      </p:sp>
      <p:sp>
        <p:nvSpPr>
          <p:cNvPr id="49157" name="文本框 14"/>
          <p:cNvSpPr txBox="1">
            <a:spLocks noChangeArrowheads="1"/>
          </p:cNvSpPr>
          <p:nvPr/>
        </p:nvSpPr>
        <p:spPr bwMode="auto">
          <a:xfrm>
            <a:off x="3775075" y="354013"/>
            <a:ext cx="52974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400" b="1" dirty="0">
                <a:solidFill>
                  <a:srgbClr val="DD4B4C"/>
                </a:solidFill>
              </a:rPr>
              <a:t>Comparing with State-of-the-Art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922215"/>
            <a:ext cx="9144000" cy="56214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0" y="1300640"/>
            <a:ext cx="4150384" cy="33193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47" y="1300640"/>
            <a:ext cx="4510016" cy="3319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2954216" y="3156850"/>
                <a:ext cx="1188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216" y="3156850"/>
                <a:ext cx="118844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7769549" y="2960326"/>
                <a:ext cx="1188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549" y="2960326"/>
                <a:ext cx="1188441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圆角矩形 20"/>
              <p:cNvSpPr/>
              <p:nvPr/>
            </p:nvSpPr>
            <p:spPr>
              <a:xfrm>
                <a:off x="874569" y="5155495"/>
                <a:ext cx="7208551" cy="815459"/>
              </a:xfrm>
              <a:prstGeom prst="roundRect">
                <a:avLst/>
              </a:prstGeom>
              <a:solidFill>
                <a:srgbClr val="DD4B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b="1" dirty="0"/>
                  <a:t>LCJoin Outperforms the State-of-the-Art Method by Up to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zh-CN" sz="2400" b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21" name="圆角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69" y="5155495"/>
                <a:ext cx="7208551" cy="815459"/>
              </a:xfrm>
              <a:prstGeom prst="roundRect">
                <a:avLst/>
              </a:prstGeom>
              <a:blipFill rotWithShape="0">
                <a:blip r:embed="rId8"/>
                <a:stretch>
                  <a:fillRect t="-6767" b="-180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6"/>
          <p:cNvSpPr txBox="1">
            <a:spLocks noChangeArrowheads="1"/>
          </p:cNvSpPr>
          <p:nvPr/>
        </p:nvSpPr>
        <p:spPr bwMode="auto">
          <a:xfrm>
            <a:off x="927100" y="4609383"/>
            <a:ext cx="257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AOL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25" name="文本框 15"/>
          <p:cNvSpPr txBox="1">
            <a:spLocks noChangeArrowheads="1"/>
          </p:cNvSpPr>
          <p:nvPr/>
        </p:nvSpPr>
        <p:spPr bwMode="auto">
          <a:xfrm>
            <a:off x="5636145" y="4592608"/>
            <a:ext cx="257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TWITTER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105658"/>
      </p:ext>
    </p:extLst>
  </p:cSld>
  <p:clrMapOvr>
    <a:masterClrMapping/>
  </p:clrMapOvr>
  <p:transition spd="slow" advTm="160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5787AB"/>
          </a:solidFill>
          <a:ln>
            <a:solidFill>
              <a:srgbClr val="578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888" y="0"/>
            <a:ext cx="2170112" cy="793750"/>
          </a:xfrm>
          <a:prstGeom prst="rect">
            <a:avLst/>
          </a:prstGeom>
          <a:solidFill>
            <a:srgbClr val="5787AB"/>
          </a:solidFill>
          <a:ln>
            <a:solidFill>
              <a:srgbClr val="578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444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Conclusion 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1456014" y="1817917"/>
            <a:ext cx="5586" cy="3459162"/>
          </a:xfrm>
          <a:prstGeom prst="line">
            <a:avLst/>
          </a:prstGeom>
          <a:ln w="38100">
            <a:solidFill>
              <a:srgbClr val="578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文本框 5"/>
          <p:cNvSpPr txBox="1">
            <a:spLocks noChangeArrowheads="1"/>
          </p:cNvSpPr>
          <p:nvPr/>
        </p:nvSpPr>
        <p:spPr bwMode="auto">
          <a:xfrm>
            <a:off x="-91311" y="3082141"/>
            <a:ext cx="1922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solidFill>
                  <a:srgbClr val="002060"/>
                </a:solidFill>
              </a:rPr>
              <a:t>LCJoin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344615" y="1696253"/>
            <a:ext cx="647714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2060"/>
                </a:solidFill>
              </a:rPr>
              <a:t>A </a:t>
            </a:r>
            <a:r>
              <a:rPr lang="en-US" altLang="zh-CN" sz="2400" b="1" dirty="0">
                <a:solidFill>
                  <a:srgbClr val="FF0000"/>
                </a:solidFill>
              </a:rPr>
              <a:t>cross-cutting</a:t>
            </a:r>
            <a:r>
              <a:rPr lang="en-US" altLang="zh-CN" sz="2400" b="1" dirty="0">
                <a:solidFill>
                  <a:srgbClr val="002060"/>
                </a:solidFill>
              </a:rPr>
              <a:t> based list intersection method, which can </a:t>
            </a:r>
            <a:r>
              <a:rPr lang="en-US" altLang="zh-CN" sz="2400" b="1" dirty="0">
                <a:solidFill>
                  <a:srgbClr val="FF0000"/>
                </a:solidFill>
              </a:rPr>
              <a:t>skip </a:t>
            </a:r>
            <a:r>
              <a:rPr lang="en-US" altLang="zh-CN" sz="2400" b="1" dirty="0">
                <a:solidFill>
                  <a:srgbClr val="002060"/>
                </a:solidFill>
              </a:rPr>
              <a:t>many irrelevant entries.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>
                <a:spLocks noChangeArrowheads="1"/>
              </p:cNvSpPr>
              <p:nvPr/>
            </p:nvSpPr>
            <p:spPr bwMode="auto">
              <a:xfrm>
                <a:off x="2344614" y="2617071"/>
                <a:ext cx="647714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 dirty="0">
                    <a:solidFill>
                      <a:srgbClr val="002060"/>
                    </a:solidFill>
                  </a:rPr>
                  <a:t>A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prefix tree </a:t>
                </a:r>
                <a:r>
                  <a:rPr lang="en-US" altLang="zh-CN" sz="2400" b="1" dirty="0">
                    <a:solidFill>
                      <a:srgbClr val="00206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to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share the computation </a:t>
                </a:r>
                <a:r>
                  <a:rPr lang="en-US" altLang="zh-CN" sz="2400" b="1" dirty="0">
                    <a:solidFill>
                      <a:srgbClr val="002060"/>
                    </a:solidFill>
                  </a:rPr>
                  <a:t>across sets.</a:t>
                </a:r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4614" y="2617071"/>
                <a:ext cx="6477144" cy="830997"/>
              </a:xfrm>
              <a:prstGeom prst="rect">
                <a:avLst/>
              </a:prstGeom>
              <a:blipFill>
                <a:blip r:embed="rId4"/>
                <a:stretch>
                  <a:fillRect l="-1370" t="-2985" b="-134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344614" y="3428400"/>
            <a:ext cx="6477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Data partitions </a:t>
            </a:r>
            <a:r>
              <a:rPr lang="en-US" altLang="zh-CN" sz="2400" b="1" dirty="0">
                <a:solidFill>
                  <a:srgbClr val="002060"/>
                </a:solidFill>
              </a:rPr>
              <a:t>to further improve the efficiency and scalability.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344614" y="4351424"/>
            <a:ext cx="64771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</a:rPr>
              <a:t>Experimenting</a:t>
            </a:r>
            <a:r>
              <a:rPr lang="en-US" altLang="zh-CN" sz="2400" b="1" dirty="0">
                <a:solidFill>
                  <a:srgbClr val="002060"/>
                </a:solidFill>
              </a:rPr>
              <a:t> to demonstrate the superiority of </a:t>
            </a:r>
            <a:r>
              <a:rPr lang="en-US" altLang="zh-CN" sz="2400" b="1" dirty="0" err="1">
                <a:solidFill>
                  <a:srgbClr val="002060"/>
                </a:solidFill>
              </a:rPr>
              <a:t>LCJoin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80600" y="1872622"/>
            <a:ext cx="834351" cy="579723"/>
            <a:chOff x="1658750" y="1872622"/>
            <a:chExt cx="834351" cy="579723"/>
          </a:xfrm>
        </p:grpSpPr>
        <p:sp>
          <p:nvSpPr>
            <p:cNvPr id="12" name="椭圆 11"/>
            <p:cNvSpPr/>
            <p:nvPr/>
          </p:nvSpPr>
          <p:spPr>
            <a:xfrm>
              <a:off x="1772684" y="1872622"/>
              <a:ext cx="595776" cy="579723"/>
            </a:xfrm>
            <a:prstGeom prst="ellipse">
              <a:avLst/>
            </a:prstGeom>
            <a:solidFill>
              <a:srgbClr val="4ABDD9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" name="TextBox 38"/>
            <p:cNvSpPr txBox="1"/>
            <p:nvPr/>
          </p:nvSpPr>
          <p:spPr>
            <a:xfrm flipH="1">
              <a:off x="1658750" y="1935525"/>
              <a:ext cx="834351" cy="49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1219078">
                <a:defRPr/>
              </a:pPr>
              <a:r>
                <a:rPr lang="en-US" altLang="zh-CN" sz="3200" dirty="0">
                  <a:ln>
                    <a:noFill/>
                  </a:ln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A</a:t>
              </a:r>
              <a:endParaRPr lang="zh-CN" altLang="en-US" sz="3200" dirty="0">
                <a:ln>
                  <a:noFill/>
                </a:ln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70349" y="2699886"/>
            <a:ext cx="834351" cy="584939"/>
            <a:chOff x="1648499" y="2723331"/>
            <a:chExt cx="834351" cy="584939"/>
          </a:xfrm>
        </p:grpSpPr>
        <p:sp>
          <p:nvSpPr>
            <p:cNvPr id="15" name="椭圆 14"/>
            <p:cNvSpPr/>
            <p:nvPr/>
          </p:nvSpPr>
          <p:spPr>
            <a:xfrm>
              <a:off x="1772684" y="2723331"/>
              <a:ext cx="595776" cy="579723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6" name="TextBox 38"/>
            <p:cNvSpPr txBox="1"/>
            <p:nvPr/>
          </p:nvSpPr>
          <p:spPr>
            <a:xfrm flipH="1">
              <a:off x="1648499" y="2812109"/>
              <a:ext cx="834351" cy="49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1219078">
                <a:defRPr/>
              </a:pPr>
              <a:r>
                <a:rPr lang="en-US" altLang="zh-CN" sz="3200" dirty="0">
                  <a:ln>
                    <a:noFill/>
                  </a:ln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B</a:t>
              </a:r>
              <a:endParaRPr lang="zh-CN" altLang="en-US" sz="3200" dirty="0">
                <a:ln>
                  <a:noFill/>
                </a:ln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80600" y="3518845"/>
            <a:ext cx="834351" cy="579723"/>
            <a:chOff x="1658750" y="3487585"/>
            <a:chExt cx="834351" cy="579723"/>
          </a:xfrm>
        </p:grpSpPr>
        <p:sp>
          <p:nvSpPr>
            <p:cNvPr id="17" name="椭圆 16"/>
            <p:cNvSpPr/>
            <p:nvPr/>
          </p:nvSpPr>
          <p:spPr>
            <a:xfrm>
              <a:off x="1778037" y="3487585"/>
              <a:ext cx="595776" cy="579723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TextBox 38"/>
            <p:cNvSpPr txBox="1"/>
            <p:nvPr/>
          </p:nvSpPr>
          <p:spPr>
            <a:xfrm flipH="1">
              <a:off x="1658750" y="3564749"/>
              <a:ext cx="834351" cy="49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1219078">
                <a:defRPr/>
              </a:pPr>
              <a:r>
                <a:rPr lang="en-US" altLang="zh-CN" sz="3200" dirty="0">
                  <a:ln>
                    <a:noFill/>
                  </a:ln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C</a:t>
              </a:r>
              <a:endParaRPr lang="zh-CN" altLang="en-US" sz="3200" dirty="0">
                <a:ln>
                  <a:noFill/>
                </a:ln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80600" y="4389436"/>
            <a:ext cx="834351" cy="588745"/>
            <a:chOff x="1658750" y="4334728"/>
            <a:chExt cx="834351" cy="588745"/>
          </a:xfrm>
        </p:grpSpPr>
        <p:sp>
          <p:nvSpPr>
            <p:cNvPr id="23" name="椭圆 22"/>
            <p:cNvSpPr/>
            <p:nvPr/>
          </p:nvSpPr>
          <p:spPr>
            <a:xfrm>
              <a:off x="1767785" y="4334728"/>
              <a:ext cx="595776" cy="579723"/>
            </a:xfrm>
            <a:prstGeom prst="ellipse">
              <a:avLst/>
            </a:prstGeom>
            <a:solidFill>
              <a:srgbClr val="8E5BB4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tlCol="0" anchor="ctr"/>
            <a:lstStyle/>
            <a:p>
              <a:pPr algn="ctr" defTabSz="1219078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4" name="TextBox 38"/>
            <p:cNvSpPr txBox="1"/>
            <p:nvPr/>
          </p:nvSpPr>
          <p:spPr>
            <a:xfrm flipH="1">
              <a:off x="1658750" y="4427312"/>
              <a:ext cx="834351" cy="496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1219078">
                <a:defRPr/>
              </a:pPr>
              <a:r>
                <a:rPr lang="en-US" altLang="zh-CN" sz="3200" dirty="0">
                  <a:ln>
                    <a:noFill/>
                  </a:ln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D</a:t>
              </a:r>
              <a:endParaRPr lang="zh-CN" altLang="en-US" sz="3200" dirty="0">
                <a:ln>
                  <a:noFill/>
                </a:ln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5740908"/>
      </p:ext>
    </p:extLst>
  </p:cSld>
  <p:clrMapOvr>
    <a:masterClrMapping/>
  </p:clrMapOvr>
  <p:transition spd="slow" advTm="1179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20679B"/>
          </a:solidFill>
          <a:ln>
            <a:solidFill>
              <a:srgbClr val="578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888" y="0"/>
            <a:ext cx="2170112" cy="793750"/>
          </a:xfrm>
          <a:prstGeom prst="rect">
            <a:avLst/>
          </a:prstGeom>
          <a:solidFill>
            <a:srgbClr val="3472A1"/>
          </a:solidFill>
          <a:ln>
            <a:solidFill>
              <a:srgbClr val="578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3492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Q&amp;A </a:t>
            </a:r>
          </a:p>
        </p:txBody>
      </p:sp>
      <p:pic>
        <p:nvPicPr>
          <p:cNvPr id="63493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504950"/>
            <a:ext cx="56673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476061"/>
      </p:ext>
    </p:extLst>
  </p:cSld>
  <p:clrMapOvr>
    <a:masterClrMapping/>
  </p:clrMapOvr>
  <p:transition spd="slow" advTm="174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26B2DE"/>
          </a:solidFill>
          <a:ln>
            <a:solidFill>
              <a:srgbClr val="26B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2888" y="0"/>
            <a:ext cx="2170112" cy="793750"/>
          </a:xfrm>
          <a:prstGeom prst="rect">
            <a:avLst/>
          </a:prstGeom>
          <a:solidFill>
            <a:srgbClr val="26B2DE"/>
          </a:solidFill>
          <a:ln>
            <a:solidFill>
              <a:srgbClr val="B7E6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B7E6F4"/>
              </a:solidFill>
            </a:endParaRPr>
          </a:p>
        </p:txBody>
      </p:sp>
      <p:sp>
        <p:nvSpPr>
          <p:cNvPr id="6148" name="文本框 3"/>
          <p:cNvSpPr txBox="1">
            <a:spLocks noChangeArrowheads="1"/>
          </p:cNvSpPr>
          <p:nvPr/>
        </p:nvSpPr>
        <p:spPr bwMode="auto">
          <a:xfrm>
            <a:off x="220663" y="314325"/>
            <a:ext cx="2192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6149" name="组合 7177"/>
          <p:cNvGrpSpPr>
            <a:grpSpLocks/>
          </p:cNvGrpSpPr>
          <p:nvPr/>
        </p:nvGrpSpPr>
        <p:grpSpPr bwMode="auto">
          <a:xfrm>
            <a:off x="1524000" y="2379096"/>
            <a:ext cx="5561013" cy="719137"/>
            <a:chOff x="1524001" y="1398178"/>
            <a:chExt cx="5560981" cy="720000"/>
          </a:xfrm>
        </p:grpSpPr>
        <p:sp>
          <p:nvSpPr>
            <p:cNvPr id="7169" name="任意多边形 7168"/>
            <p:cNvSpPr>
              <a:spLocks noChangeAspect="1"/>
            </p:cNvSpPr>
            <p:nvPr/>
          </p:nvSpPr>
          <p:spPr>
            <a:xfrm>
              <a:off x="1524001" y="1398178"/>
              <a:ext cx="503235" cy="720000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5" tIns="536655" rIns="17146" bIns="536654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700"/>
            </a:p>
          </p:txBody>
        </p:sp>
        <p:sp>
          <p:nvSpPr>
            <p:cNvPr id="7170" name="任意多边形 7169"/>
            <p:cNvSpPr/>
            <p:nvPr/>
          </p:nvSpPr>
          <p:spPr>
            <a:xfrm>
              <a:off x="2027236" y="1410893"/>
              <a:ext cx="5057746" cy="467285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4912" tIns="63608" rIns="63608" bIns="63608" spcCol="1270" anchor="ctr"/>
            <a:lstStyle/>
            <a:p>
              <a:pPr marL="0" lvl="1" defTabSz="11557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CN" sz="2600" b="1" dirty="0">
                  <a:solidFill>
                    <a:srgbClr val="3472A1"/>
                  </a:solidFill>
                </a:rPr>
                <a:t>Existing Solutions</a:t>
              </a:r>
              <a:endParaRPr lang="zh-CN" altLang="en-US" sz="2600" b="1" dirty="0">
                <a:solidFill>
                  <a:srgbClr val="3472A1"/>
                </a:solidFill>
              </a:endParaRPr>
            </a:p>
          </p:txBody>
        </p:sp>
      </p:grpSp>
      <p:grpSp>
        <p:nvGrpSpPr>
          <p:cNvPr id="6150" name="组合 49"/>
          <p:cNvGrpSpPr>
            <a:grpSpLocks/>
          </p:cNvGrpSpPr>
          <p:nvPr/>
        </p:nvGrpSpPr>
        <p:grpSpPr bwMode="auto">
          <a:xfrm>
            <a:off x="1524000" y="3026796"/>
            <a:ext cx="5561013" cy="720725"/>
            <a:chOff x="1524001" y="1398178"/>
            <a:chExt cx="5560981" cy="720000"/>
          </a:xfrm>
        </p:grpSpPr>
        <p:sp>
          <p:nvSpPr>
            <p:cNvPr id="51" name="任意多边形 50"/>
            <p:cNvSpPr>
              <a:spLocks noChangeAspect="1"/>
            </p:cNvSpPr>
            <p:nvPr/>
          </p:nvSpPr>
          <p:spPr>
            <a:xfrm>
              <a:off x="1524001" y="1398178"/>
              <a:ext cx="503235" cy="720000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5" tIns="536655" rIns="17146" bIns="536654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700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027236" y="1410865"/>
              <a:ext cx="5057746" cy="466256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4912" tIns="63608" rIns="63608" bIns="63608" spcCol="1270" anchor="ctr"/>
            <a:lstStyle/>
            <a:p>
              <a:pPr marL="0" lvl="1" defTabSz="11557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CN" sz="2600" b="1" dirty="0" err="1">
                  <a:solidFill>
                    <a:srgbClr val="3472A1"/>
                  </a:solidFill>
                </a:rPr>
                <a:t>LCJoin</a:t>
              </a:r>
              <a:endParaRPr lang="zh-CN" altLang="en-US" sz="2600" b="1" dirty="0">
                <a:solidFill>
                  <a:srgbClr val="3472A1"/>
                </a:solidFill>
              </a:endParaRPr>
            </a:p>
          </p:txBody>
        </p:sp>
      </p:grpSp>
      <p:grpSp>
        <p:nvGrpSpPr>
          <p:cNvPr id="6152" name="组合 55"/>
          <p:cNvGrpSpPr>
            <a:grpSpLocks/>
          </p:cNvGrpSpPr>
          <p:nvPr/>
        </p:nvGrpSpPr>
        <p:grpSpPr bwMode="auto">
          <a:xfrm>
            <a:off x="1520825" y="3695531"/>
            <a:ext cx="5561013" cy="720725"/>
            <a:chOff x="1524001" y="1398178"/>
            <a:chExt cx="5560981" cy="720000"/>
          </a:xfrm>
        </p:grpSpPr>
        <p:sp>
          <p:nvSpPr>
            <p:cNvPr id="57" name="任意多边形 56"/>
            <p:cNvSpPr>
              <a:spLocks noChangeAspect="1"/>
            </p:cNvSpPr>
            <p:nvPr/>
          </p:nvSpPr>
          <p:spPr>
            <a:xfrm>
              <a:off x="1524001" y="1398178"/>
              <a:ext cx="503235" cy="720000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5" tIns="536655" rIns="17146" bIns="536654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700"/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2027236" y="1410865"/>
              <a:ext cx="5057746" cy="466256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4912" tIns="63608" rIns="63608" bIns="63608" spcCol="1270" anchor="ctr"/>
            <a:lstStyle/>
            <a:p>
              <a:pPr marL="0" lvl="1" defTabSz="11557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CN" sz="2600" b="1" dirty="0">
                  <a:solidFill>
                    <a:srgbClr val="3472A1"/>
                  </a:solidFill>
                </a:rPr>
                <a:t>Experimental Results</a:t>
              </a:r>
              <a:endParaRPr lang="zh-CN" altLang="en-US" sz="2600" b="1" dirty="0">
                <a:solidFill>
                  <a:srgbClr val="3472A1"/>
                </a:solidFill>
              </a:endParaRPr>
            </a:p>
          </p:txBody>
        </p:sp>
      </p:grpSp>
      <p:grpSp>
        <p:nvGrpSpPr>
          <p:cNvPr id="6153" name="组合 58"/>
          <p:cNvGrpSpPr>
            <a:grpSpLocks/>
          </p:cNvGrpSpPr>
          <p:nvPr/>
        </p:nvGrpSpPr>
        <p:grpSpPr bwMode="auto">
          <a:xfrm>
            <a:off x="1519238" y="4332118"/>
            <a:ext cx="5561012" cy="720725"/>
            <a:chOff x="1524001" y="1398178"/>
            <a:chExt cx="5560981" cy="720000"/>
          </a:xfrm>
        </p:grpSpPr>
        <p:sp>
          <p:nvSpPr>
            <p:cNvPr id="60" name="任意多边形 59"/>
            <p:cNvSpPr>
              <a:spLocks noChangeAspect="1"/>
            </p:cNvSpPr>
            <p:nvPr/>
          </p:nvSpPr>
          <p:spPr>
            <a:xfrm>
              <a:off x="1524001" y="1398178"/>
              <a:ext cx="503234" cy="720000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5" tIns="536655" rIns="17146" bIns="536654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700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2027235" y="1410865"/>
              <a:ext cx="5057747" cy="466256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4912" tIns="63608" rIns="63608" bIns="63608" spcCol="1270" anchor="ctr"/>
            <a:lstStyle/>
            <a:p>
              <a:pPr marL="0" lvl="1" defTabSz="11557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CN" sz="2600" b="1" dirty="0">
                  <a:solidFill>
                    <a:srgbClr val="3472A1"/>
                  </a:solidFill>
                </a:rPr>
                <a:t>Conclusion</a:t>
              </a:r>
              <a:endParaRPr lang="zh-CN" altLang="en-US" sz="2600" b="1" dirty="0">
                <a:solidFill>
                  <a:srgbClr val="3472A1"/>
                </a:solidFill>
              </a:endParaRPr>
            </a:p>
          </p:txBody>
        </p:sp>
      </p:grpSp>
      <p:grpSp>
        <p:nvGrpSpPr>
          <p:cNvPr id="20" name="组合 7177"/>
          <p:cNvGrpSpPr>
            <a:grpSpLocks/>
          </p:cNvGrpSpPr>
          <p:nvPr/>
        </p:nvGrpSpPr>
        <p:grpSpPr bwMode="auto">
          <a:xfrm>
            <a:off x="1519237" y="1739334"/>
            <a:ext cx="5561013" cy="719137"/>
            <a:chOff x="1524001" y="1398178"/>
            <a:chExt cx="5560981" cy="720000"/>
          </a:xfrm>
        </p:grpSpPr>
        <p:sp>
          <p:nvSpPr>
            <p:cNvPr id="21" name="任意多边形 20"/>
            <p:cNvSpPr>
              <a:spLocks noChangeAspect="1"/>
            </p:cNvSpPr>
            <p:nvPr/>
          </p:nvSpPr>
          <p:spPr>
            <a:xfrm>
              <a:off x="1524001" y="1398178"/>
              <a:ext cx="503235" cy="720000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5" tIns="536655" rIns="17146" bIns="536654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700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2027236" y="1410893"/>
              <a:ext cx="5057746" cy="467285"/>
            </a:xfrm>
            <a:custGeom>
              <a:avLst/>
              <a:gdLst>
                <a:gd name="connsiteX0" fmla="*/ 160804 w 964803"/>
                <a:gd name="connsiteY0" fmla="*/ 0 h 5056981"/>
                <a:gd name="connsiteX1" fmla="*/ 803999 w 964803"/>
                <a:gd name="connsiteY1" fmla="*/ 0 h 5056981"/>
                <a:gd name="connsiteX2" fmla="*/ 964803 w 964803"/>
                <a:gd name="connsiteY2" fmla="*/ 160804 h 5056981"/>
                <a:gd name="connsiteX3" fmla="*/ 964803 w 964803"/>
                <a:gd name="connsiteY3" fmla="*/ 5056981 h 5056981"/>
                <a:gd name="connsiteX4" fmla="*/ 964803 w 964803"/>
                <a:gd name="connsiteY4" fmla="*/ 5056981 h 5056981"/>
                <a:gd name="connsiteX5" fmla="*/ 0 w 964803"/>
                <a:gd name="connsiteY5" fmla="*/ 5056981 h 5056981"/>
                <a:gd name="connsiteX6" fmla="*/ 0 w 964803"/>
                <a:gd name="connsiteY6" fmla="*/ 5056981 h 5056981"/>
                <a:gd name="connsiteX7" fmla="*/ 0 w 964803"/>
                <a:gd name="connsiteY7" fmla="*/ 160804 h 5056981"/>
                <a:gd name="connsiteX8" fmla="*/ 160804 w 964803"/>
                <a:gd name="connsiteY8" fmla="*/ 0 h 50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4803" h="5056981">
                  <a:moveTo>
                    <a:pt x="964803" y="842850"/>
                  </a:moveTo>
                  <a:lnTo>
                    <a:pt x="964803" y="4214131"/>
                  </a:lnTo>
                  <a:cubicBezTo>
                    <a:pt x="964803" y="4679625"/>
                    <a:pt x="951068" y="5056978"/>
                    <a:pt x="934124" y="5056978"/>
                  </a:cubicBezTo>
                  <a:lnTo>
                    <a:pt x="0" y="5056978"/>
                  </a:lnTo>
                  <a:lnTo>
                    <a:pt x="0" y="505697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4124" y="3"/>
                  </a:lnTo>
                  <a:cubicBezTo>
                    <a:pt x="951068" y="3"/>
                    <a:pt x="964803" y="377356"/>
                    <a:pt x="964803" y="84285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4912" tIns="63608" rIns="63608" bIns="63608" spcCol="1270" anchor="ctr"/>
            <a:lstStyle/>
            <a:p>
              <a:pPr marL="0" lvl="1" defTabSz="11557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altLang="zh-CN" sz="2600" b="1" dirty="0">
                  <a:solidFill>
                    <a:srgbClr val="3472A1"/>
                  </a:solidFill>
                </a:rPr>
                <a:t>Set Containment Join</a:t>
              </a:r>
              <a:endParaRPr lang="zh-CN" altLang="en-US" sz="2600" b="1" dirty="0">
                <a:solidFill>
                  <a:srgbClr val="3472A1"/>
                </a:solidFill>
              </a:endParaRPr>
            </a:p>
          </p:txBody>
        </p:sp>
      </p:grpSp>
    </p:spTree>
  </p:cSld>
  <p:clrMapOvr>
    <a:masterClrMapping/>
  </p:clrMapOvr>
  <p:transition spd="slow" advTm="3744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26B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2887" y="0"/>
            <a:ext cx="3320927" cy="793750"/>
          </a:xfrm>
          <a:prstGeom prst="rect">
            <a:avLst/>
          </a:prstGeom>
          <a:solidFill>
            <a:srgbClr val="26B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92" name="文本框 3"/>
          <p:cNvSpPr txBox="1">
            <a:spLocks noChangeArrowheads="1"/>
          </p:cNvSpPr>
          <p:nvPr/>
        </p:nvSpPr>
        <p:spPr bwMode="auto">
          <a:xfrm>
            <a:off x="220663" y="314325"/>
            <a:ext cx="3116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 Definition</a:t>
            </a:r>
          </a:p>
        </p:txBody>
      </p:sp>
      <p:sp>
        <p:nvSpPr>
          <p:cNvPr id="12293" name="文本框 14"/>
          <p:cNvSpPr txBox="1">
            <a:spLocks noChangeArrowheads="1"/>
          </p:cNvSpPr>
          <p:nvPr/>
        </p:nvSpPr>
        <p:spPr bwMode="auto">
          <a:xfrm>
            <a:off x="3731236" y="300404"/>
            <a:ext cx="416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6B2CF"/>
                </a:solidFill>
              </a:rPr>
              <a:t>Set Containment Join</a:t>
            </a:r>
            <a:endParaRPr lang="zh-CN" altLang="en-US" sz="2400" b="1" dirty="0">
              <a:solidFill>
                <a:srgbClr val="26B2C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265"/>
            <a:ext cx="5442159" cy="1003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7875151"/>
                  </p:ext>
                </p:extLst>
              </p:nvPr>
            </p:nvGraphicFramePr>
            <p:xfrm>
              <a:off x="101600" y="1615828"/>
              <a:ext cx="3868614" cy="1908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48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37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7227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Rid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7875151"/>
                  </p:ext>
                </p:extLst>
              </p:nvPr>
            </p:nvGraphicFramePr>
            <p:xfrm>
              <a:off x="101600" y="1615828"/>
              <a:ext cx="3868614" cy="1908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4831"/>
                    <a:gridCol w="2633783"/>
                  </a:tblGrid>
                  <a:tr h="477227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Rid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7113" t="-10127" r="-924" b="-301266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93" t="-111538" r="-21527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7113" t="-111538" r="-924" b="-205128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93" t="-208861" r="-215271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7113" t="-208861" r="-924" b="-102532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93" t="-312821" r="-215271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7113" t="-312821" r="-924" b="-384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表格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5155129"/>
                  </p:ext>
                </p:extLst>
              </p:nvPr>
            </p:nvGraphicFramePr>
            <p:xfrm>
              <a:off x="5115169" y="1615828"/>
              <a:ext cx="3868614" cy="1888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48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37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3211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Sid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𝕊</m:t>
                                </m:r>
                              </m:oMath>
                            </m:oMathPara>
                          </a14:m>
                          <a:endParaRPr lang="en-US" altLang="zh-CN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表格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5155129"/>
                  </p:ext>
                </p:extLst>
              </p:nvPr>
            </p:nvGraphicFramePr>
            <p:xfrm>
              <a:off x="5115169" y="1615828"/>
              <a:ext cx="3868614" cy="1888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4831"/>
                    <a:gridCol w="2633783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Sid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7222" t="-10667" r="-926" b="-318667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93" t="-106410" r="-214778" b="-20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7222" t="-106410" r="-926" b="-206410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93" t="-203797" r="-214778" b="-1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7222" t="-203797" r="-926" b="-103797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93" t="-307692" r="-214778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7222" t="-307692" r="-926" b="-51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6891" y="1022671"/>
                <a:ext cx="39936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</a:rPr>
                  <a:t>Find All Pairs Such That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1" y="1022671"/>
                <a:ext cx="399366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43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>
          <a:xfrm flipV="1">
            <a:off x="3970214" y="2344613"/>
            <a:ext cx="1144955" cy="961292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970214" y="2344613"/>
            <a:ext cx="1144955" cy="961292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箭头 12"/>
          <p:cNvSpPr/>
          <p:nvPr/>
        </p:nvSpPr>
        <p:spPr>
          <a:xfrm>
            <a:off x="4103077" y="1128457"/>
            <a:ext cx="578338" cy="2500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4743939" y="1018902"/>
                <a:ext cx="2438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), (</m:t>
                      </m:r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939" y="1018902"/>
                <a:ext cx="2438399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00" r="-1250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5642708" y="3905726"/>
            <a:ext cx="3341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Job Advertisements</a:t>
            </a:r>
          </a:p>
          <a:p>
            <a:r>
              <a:rPr lang="en-US" altLang="zh-CN" sz="2400" b="1" dirty="0">
                <a:solidFill>
                  <a:srgbClr val="002060"/>
                </a:solidFill>
              </a:rPr>
              <a:t>Job Seeker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" y="5074972"/>
            <a:ext cx="5433368" cy="103620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5587999" y="5286414"/>
            <a:ext cx="33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Publish/Subscribe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685762"/>
      </p:ext>
    </p:extLst>
  </p:cSld>
  <p:clrMapOvr>
    <a:masterClrMapping/>
  </p:clrMapOvr>
  <p:transition spd="slow" advTm="22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32" grpId="0"/>
      <p:bldP spid="1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26B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2888" y="0"/>
            <a:ext cx="3039574" cy="793750"/>
          </a:xfrm>
          <a:prstGeom prst="rect">
            <a:avLst/>
          </a:prstGeom>
          <a:solidFill>
            <a:srgbClr val="26B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92" name="文本框 3"/>
          <p:cNvSpPr txBox="1">
            <a:spLocks noChangeArrowheads="1"/>
          </p:cNvSpPr>
          <p:nvPr/>
        </p:nvSpPr>
        <p:spPr bwMode="auto">
          <a:xfrm>
            <a:off x="220663" y="314325"/>
            <a:ext cx="3061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Existing Solutions</a:t>
            </a:r>
          </a:p>
        </p:txBody>
      </p:sp>
      <p:grpSp>
        <p:nvGrpSpPr>
          <p:cNvPr id="5121" name="组合 5120"/>
          <p:cNvGrpSpPr>
            <a:grpSpLocks/>
          </p:cNvGrpSpPr>
          <p:nvPr/>
        </p:nvGrpSpPr>
        <p:grpSpPr bwMode="auto">
          <a:xfrm>
            <a:off x="1211266" y="1765109"/>
            <a:ext cx="2985596" cy="1377818"/>
            <a:chOff x="3932641" y="2336807"/>
            <a:chExt cx="2985597" cy="1378150"/>
          </a:xfrm>
        </p:grpSpPr>
        <p:sp>
          <p:nvSpPr>
            <p:cNvPr id="17" name="矩形 16"/>
            <p:cNvSpPr/>
            <p:nvPr/>
          </p:nvSpPr>
          <p:spPr>
            <a:xfrm>
              <a:off x="3932641" y="2711606"/>
              <a:ext cx="2216883" cy="100335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Union-Oriented</a:t>
              </a:r>
            </a:p>
            <a:p>
              <a:pPr algn="ctr">
                <a:defRPr/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箭头连接符 18"/>
            <p:cNvCxnSpPr>
              <a:endCxn id="17" idx="0"/>
            </p:cNvCxnSpPr>
            <p:nvPr/>
          </p:nvCxnSpPr>
          <p:spPr>
            <a:xfrm flipH="1">
              <a:off x="5041082" y="2336807"/>
              <a:ext cx="1877156" cy="37479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14"/>
          <p:cNvSpPr txBox="1">
            <a:spLocks noChangeArrowheads="1"/>
          </p:cNvSpPr>
          <p:nvPr/>
        </p:nvSpPr>
        <p:spPr bwMode="auto">
          <a:xfrm>
            <a:off x="3731236" y="300404"/>
            <a:ext cx="416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6B2CF"/>
                </a:solidFill>
              </a:rPr>
              <a:t>Set Containment Join (SCJ)</a:t>
            </a:r>
            <a:endParaRPr lang="zh-CN" altLang="en-US" sz="2400" b="1" dirty="0">
              <a:solidFill>
                <a:srgbClr val="26B2CF"/>
              </a:solidFill>
            </a:endParaRPr>
          </a:p>
        </p:txBody>
      </p: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4892431" y="1765108"/>
            <a:ext cx="3275625" cy="1387154"/>
            <a:chOff x="2873898" y="2327469"/>
            <a:chExt cx="3275626" cy="1387488"/>
          </a:xfrm>
        </p:grpSpPr>
        <p:sp>
          <p:nvSpPr>
            <p:cNvPr id="32" name="矩形 31"/>
            <p:cNvSpPr/>
            <p:nvPr/>
          </p:nvSpPr>
          <p:spPr>
            <a:xfrm>
              <a:off x="3932641" y="2711606"/>
              <a:ext cx="2216883" cy="1003351"/>
            </a:xfrm>
            <a:prstGeom prst="rect">
              <a:avLst/>
            </a:prstGeom>
            <a:solidFill>
              <a:srgbClr val="FF5D28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Intersection-Oriented</a:t>
              </a:r>
            </a:p>
            <a:p>
              <a:pPr algn="ctr">
                <a:defRPr/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箭头连接符 32"/>
            <p:cNvCxnSpPr>
              <a:endCxn id="32" idx="0"/>
            </p:cNvCxnSpPr>
            <p:nvPr/>
          </p:nvCxnSpPr>
          <p:spPr>
            <a:xfrm>
              <a:off x="2873898" y="2327469"/>
              <a:ext cx="2167185" cy="384136"/>
            </a:xfrm>
            <a:prstGeom prst="straightConnector1">
              <a:avLst/>
            </a:prstGeom>
            <a:ln w="50800">
              <a:solidFill>
                <a:srgbClr val="FF5D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3717925" y="1117410"/>
            <a:ext cx="170815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SCJ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649" y="3795417"/>
            <a:ext cx="4468566" cy="817866"/>
            <a:chOff x="9649" y="3334326"/>
            <a:chExt cx="4468566" cy="817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圆角矩形 37"/>
                <p:cNvSpPr/>
                <p:nvPr/>
              </p:nvSpPr>
              <p:spPr>
                <a:xfrm>
                  <a:off x="103670" y="3443390"/>
                  <a:ext cx="4374545" cy="708802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</a:rPr>
                    <a:t>Generate Signature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𝒔𝒊𝒈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𝒔𝒊𝒈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1" dirty="0">
                      <a:solidFill>
                        <a:schemeClr val="bg1"/>
                      </a:solidFill>
                    </a:rPr>
                    <a:t> for Each Set in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sz="2400" b="1" dirty="0">
                      <a:solidFill>
                        <a:schemeClr val="bg1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𝕊</m:t>
                      </m:r>
                    </m:oMath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圆角矩形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70" y="3443390"/>
                  <a:ext cx="4374545" cy="708802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 t="-13445" b="-260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椭圆 19"/>
            <p:cNvSpPr/>
            <p:nvPr/>
          </p:nvSpPr>
          <p:spPr>
            <a:xfrm>
              <a:off x="9649" y="3334326"/>
              <a:ext cx="390769" cy="3907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1</a:t>
              </a:r>
              <a:endParaRPr lang="zh-CN" altLang="en-US" b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70" y="4680558"/>
            <a:ext cx="4476145" cy="844400"/>
            <a:chOff x="2070" y="4219467"/>
            <a:chExt cx="4476145" cy="84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圆角矩形 39"/>
                <p:cNvSpPr/>
                <p:nvPr/>
              </p:nvSpPr>
              <p:spPr>
                <a:xfrm>
                  <a:off x="103670" y="4355065"/>
                  <a:ext cx="4374545" cy="708802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</a:rPr>
                    <a:t>Generate Candidate Pairs (R, S) Where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𝒔𝒊𝒈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)⊆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𝒔𝒊𝒈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圆角矩形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70" y="4355065"/>
                  <a:ext cx="4374545" cy="708802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 t="-13559" r="-278" b="-271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椭圆 44"/>
            <p:cNvSpPr/>
            <p:nvPr/>
          </p:nvSpPr>
          <p:spPr>
            <a:xfrm>
              <a:off x="2070" y="4219467"/>
              <a:ext cx="390769" cy="3907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2</a:t>
              </a:r>
              <a:endParaRPr lang="zh-CN" altLang="en-US" b="1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0" y="5624877"/>
            <a:ext cx="4454768" cy="814721"/>
            <a:chOff x="0" y="5163786"/>
            <a:chExt cx="4454768" cy="814721"/>
          </a:xfrm>
        </p:grpSpPr>
        <p:sp>
          <p:nvSpPr>
            <p:cNvPr id="41" name="圆角矩形 40"/>
            <p:cNvSpPr/>
            <p:nvPr/>
          </p:nvSpPr>
          <p:spPr>
            <a:xfrm>
              <a:off x="80223" y="5269705"/>
              <a:ext cx="4374545" cy="70880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Verify Candidates </a:t>
              </a:r>
            </a:p>
          </p:txBody>
        </p:sp>
        <p:sp>
          <p:nvSpPr>
            <p:cNvPr id="46" name="椭圆 45"/>
            <p:cNvSpPr/>
            <p:nvPr/>
          </p:nvSpPr>
          <p:spPr>
            <a:xfrm>
              <a:off x="0" y="5163786"/>
              <a:ext cx="390769" cy="39076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572000" y="3795416"/>
            <a:ext cx="4489938" cy="1209913"/>
            <a:chOff x="4572000" y="3334325"/>
            <a:chExt cx="4489938" cy="1209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圆角矩形 41"/>
                <p:cNvSpPr/>
                <p:nvPr/>
              </p:nvSpPr>
              <p:spPr>
                <a:xfrm>
                  <a:off x="4687393" y="3537526"/>
                  <a:ext cx="4374545" cy="1006712"/>
                </a:xfrm>
                <a:prstGeom prst="roundRect">
                  <a:avLst/>
                </a:prstGeom>
                <a:solidFill>
                  <a:srgbClr val="FF5D2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</a:rPr>
                    <a:t>Build an Inverted Index for </a:t>
                  </a:r>
                  <a14:m>
                    <m:oMath xmlns:m="http://schemas.openxmlformats.org/officeDocument/2006/math">
                      <m:r>
                        <a:rPr lang="en-US" altLang="zh-CN" sz="2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𝕊</m:t>
                      </m:r>
                    </m:oMath>
                  </a14:m>
                  <a:endParaRPr lang="en-US" altLang="zh-CN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圆角矩形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393" y="3537526"/>
                  <a:ext cx="4374545" cy="1006712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椭圆 46"/>
            <p:cNvSpPr/>
            <p:nvPr/>
          </p:nvSpPr>
          <p:spPr>
            <a:xfrm>
              <a:off x="4572000" y="3334325"/>
              <a:ext cx="390769" cy="390769"/>
            </a:xfrm>
            <a:prstGeom prst="ellipse">
              <a:avLst/>
            </a:prstGeom>
            <a:solidFill>
              <a:srgbClr val="FF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1</a:t>
              </a:r>
              <a:endParaRPr lang="zh-CN" altLang="en-US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579815" y="5134189"/>
            <a:ext cx="4482122" cy="1149364"/>
            <a:chOff x="4579815" y="4673098"/>
            <a:chExt cx="4482122" cy="1149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圆角矩形 42"/>
                <p:cNvSpPr/>
                <p:nvPr/>
              </p:nvSpPr>
              <p:spPr>
                <a:xfrm>
                  <a:off x="4687392" y="4797298"/>
                  <a:ext cx="4374545" cy="1025164"/>
                </a:xfrm>
                <a:prstGeom prst="roundRect">
                  <a:avLst/>
                </a:prstGeom>
                <a:solidFill>
                  <a:srgbClr val="FF5D2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</a:rPr>
                    <a:t>For Each R in </a:t>
                  </a:r>
                  <a14:m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sz="2400" b="1" dirty="0">
                      <a:solidFill>
                        <a:schemeClr val="bg1"/>
                      </a:solidFill>
                    </a:rPr>
                    <a:t>, Intersect all Inverted Lists Corresponding to Elements in R </a:t>
                  </a:r>
                  <a:endParaRPr lang="en-US" altLang="zh-CN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圆角矩形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392" y="4797298"/>
                  <a:ext cx="4374545" cy="1025164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 t="-12353" r="-556" b="-2058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椭圆 47"/>
            <p:cNvSpPr/>
            <p:nvPr/>
          </p:nvSpPr>
          <p:spPr>
            <a:xfrm>
              <a:off x="4579815" y="4673098"/>
              <a:ext cx="390769" cy="390769"/>
            </a:xfrm>
            <a:prstGeom prst="ellipse">
              <a:avLst/>
            </a:prstGeom>
            <a:solidFill>
              <a:srgbClr val="FF5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2</a:t>
              </a:r>
              <a:endParaRPr lang="zh-CN" altLang="en-US" b="1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0223" y="3259015"/>
            <a:ext cx="181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Basic Idea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518908"/>
      </p:ext>
    </p:extLst>
  </p:cSld>
  <p:clrMapOvr>
    <a:masterClrMapping/>
  </p:clrMapOvr>
  <p:transition spd="slow" advTm="22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26B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92" name="文本框 3"/>
          <p:cNvSpPr txBox="1">
            <a:spLocks noChangeArrowheads="1"/>
          </p:cNvSpPr>
          <p:nvPr/>
        </p:nvSpPr>
        <p:spPr bwMode="auto">
          <a:xfrm>
            <a:off x="220663" y="314325"/>
            <a:ext cx="2192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Motivation</a:t>
            </a:r>
          </a:p>
        </p:txBody>
      </p:sp>
      <p:sp>
        <p:nvSpPr>
          <p:cNvPr id="21" name="矩形 20"/>
          <p:cNvSpPr/>
          <p:nvPr/>
        </p:nvSpPr>
        <p:spPr>
          <a:xfrm>
            <a:off x="242888" y="0"/>
            <a:ext cx="3039574" cy="793750"/>
          </a:xfrm>
          <a:prstGeom prst="rect">
            <a:avLst/>
          </a:prstGeom>
          <a:solidFill>
            <a:srgbClr val="26B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文本框 3"/>
          <p:cNvSpPr txBox="1">
            <a:spLocks noChangeArrowheads="1"/>
          </p:cNvSpPr>
          <p:nvPr/>
        </p:nvSpPr>
        <p:spPr bwMode="auto">
          <a:xfrm>
            <a:off x="220663" y="314325"/>
            <a:ext cx="3061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Existing Solutions</a:t>
            </a:r>
          </a:p>
        </p:txBody>
      </p:sp>
      <p:sp>
        <p:nvSpPr>
          <p:cNvPr id="24" name="文本框 14"/>
          <p:cNvSpPr txBox="1">
            <a:spLocks noChangeArrowheads="1"/>
          </p:cNvSpPr>
          <p:nvPr/>
        </p:nvSpPr>
        <p:spPr bwMode="auto">
          <a:xfrm>
            <a:off x="3614005" y="308219"/>
            <a:ext cx="416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6B2CF"/>
                </a:solidFill>
              </a:rPr>
              <a:t>Union-Oriented Methods</a:t>
            </a:r>
            <a:endParaRPr lang="zh-CN" altLang="en-US" sz="2400" b="1" dirty="0">
              <a:solidFill>
                <a:srgbClr val="26B2C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表格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788233"/>
                  </p:ext>
                </p:extLst>
              </p:nvPr>
            </p:nvGraphicFramePr>
            <p:xfrm>
              <a:off x="375125" y="1615828"/>
              <a:ext cx="2883877" cy="1908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5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633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7227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Rid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表格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788233"/>
                  </p:ext>
                </p:extLst>
              </p:nvPr>
            </p:nvGraphicFramePr>
            <p:xfrm>
              <a:off x="375125" y="1615828"/>
              <a:ext cx="2883877" cy="1908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511"/>
                    <a:gridCol w="1963366"/>
                  </a:tblGrid>
                  <a:tr h="477227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Rid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7059" t="-10127" r="-1238" b="-301266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62" t="-111538" r="-216556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7059" t="-111538" r="-1238" b="-205128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62" t="-208861" r="-216556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7059" t="-208861" r="-1238" b="-102532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62" t="-312821" r="-216556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7059" t="-312821" r="-1238" b="-384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表格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110838"/>
                  </p:ext>
                </p:extLst>
              </p:nvPr>
            </p:nvGraphicFramePr>
            <p:xfrm>
              <a:off x="4732232" y="1615828"/>
              <a:ext cx="3012831" cy="1888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79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48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3211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Sid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𝕊</m:t>
                                </m:r>
                              </m:oMath>
                            </m:oMathPara>
                          </a14:m>
                          <a:endParaRPr lang="en-US" altLang="zh-CN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表格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110838"/>
                  </p:ext>
                </p:extLst>
              </p:nvPr>
            </p:nvGraphicFramePr>
            <p:xfrm>
              <a:off x="4732232" y="1615828"/>
              <a:ext cx="3012831" cy="1888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47969"/>
                    <a:gridCol w="2164862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Sid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326" t="-10667" r="-1124" b="-318667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719" t="-106410" r="-258993" b="-20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326" t="-106410" r="-1124" b="-206410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719" t="-203797" r="-258993" b="-1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326" t="-203797" r="-1124" b="-103797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719" t="-307692" r="-258993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326" t="-307692" r="-1124" b="-51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01600" y="1023815"/>
                <a:ext cx="89173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</a:rPr>
                  <a:t>Example: 4-bit Signatures for R and S. To set a bit, </a:t>
                </a:r>
                <a:r>
                  <a:rPr lang="en-US" altLang="zh-CN" sz="2400" b="1" i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altLang="zh-CN" sz="2400" b="1" i="1" dirty="0">
                    <a:solidFill>
                      <a:srgbClr val="FF0000"/>
                    </a:solidFill>
                  </a:rPr>
                  <a:t> mod 4 </a:t>
                </a:r>
                <a:r>
                  <a:rPr lang="en-US" altLang="zh-CN" sz="2400" b="1" dirty="0">
                    <a:solidFill>
                      <a:srgbClr val="002060"/>
                    </a:solidFill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 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1023815"/>
                <a:ext cx="891735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09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表格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3688019"/>
                  </p:ext>
                </p:extLst>
              </p:nvPr>
            </p:nvGraphicFramePr>
            <p:xfrm>
              <a:off x="3259002" y="1631457"/>
              <a:ext cx="920511" cy="1888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5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Sig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r>
                            <a:rPr lang="en-US" altLang="zh-CN" sz="2200" dirty="0"/>
                            <a:t>0110</a:t>
                          </a:r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表格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3688019"/>
                  </p:ext>
                </p:extLst>
              </p:nvPr>
            </p:nvGraphicFramePr>
            <p:xfrm>
              <a:off x="3259002" y="1631457"/>
              <a:ext cx="920511" cy="1888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511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Sig</a:t>
                          </a:r>
                          <a:endParaRPr lang="zh-CN" altLang="en-US" sz="2400" dirty="0"/>
                        </a:p>
                      </a:txBody>
                      <a:tcPr/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58" t="-103797" r="-2632" b="-213924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58" t="-206410" r="-2632" b="-116667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altLang="zh-CN" sz="2200" dirty="0" smtClean="0"/>
                            <a:t>0110</a:t>
                          </a:r>
                          <a:endParaRPr lang="zh-CN" altLang="en-US" sz="2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表格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624777"/>
                  </p:ext>
                </p:extLst>
              </p:nvPr>
            </p:nvGraphicFramePr>
            <p:xfrm>
              <a:off x="7745063" y="1623642"/>
              <a:ext cx="920511" cy="1888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5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Sig</a:t>
                          </a:r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表格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624777"/>
                  </p:ext>
                </p:extLst>
              </p:nvPr>
            </p:nvGraphicFramePr>
            <p:xfrm>
              <a:off x="7745063" y="1623642"/>
              <a:ext cx="920511" cy="1888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0511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Sig</a:t>
                          </a:r>
                          <a:endParaRPr lang="zh-CN" altLang="en-US" sz="2400" dirty="0"/>
                        </a:p>
                      </a:txBody>
                      <a:tcPr/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58" t="-105063" r="-2632" b="-201266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58" t="-207692" r="-2632" b="-103846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658" t="-303797" r="-2632" b="-253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圆角矩形 6"/>
          <p:cNvSpPr/>
          <p:nvPr/>
        </p:nvSpPr>
        <p:spPr>
          <a:xfrm>
            <a:off x="7708209" y="3032366"/>
            <a:ext cx="957365" cy="4879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5410" y="3598487"/>
            <a:ext cx="2039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Enumerate &amp; Lookup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stCxn id="7" idx="1"/>
          </p:cNvCxnSpPr>
          <p:nvPr/>
        </p:nvCxnSpPr>
        <p:spPr>
          <a:xfrm flipH="1" flipV="1">
            <a:off x="3985847" y="2328982"/>
            <a:ext cx="3722362" cy="947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7" idx="1"/>
          </p:cNvCxnSpPr>
          <p:nvPr/>
        </p:nvCxnSpPr>
        <p:spPr>
          <a:xfrm flipH="1" flipV="1">
            <a:off x="3967421" y="2813042"/>
            <a:ext cx="3740788" cy="463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7" idx="1"/>
          </p:cNvCxnSpPr>
          <p:nvPr/>
        </p:nvCxnSpPr>
        <p:spPr>
          <a:xfrm flipH="1">
            <a:off x="3989763" y="3276352"/>
            <a:ext cx="3718446" cy="265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左箭头 17"/>
          <p:cNvSpPr/>
          <p:nvPr/>
        </p:nvSpPr>
        <p:spPr>
          <a:xfrm>
            <a:off x="6051074" y="3780449"/>
            <a:ext cx="976923" cy="375139"/>
          </a:xfrm>
          <a:prstGeom prst="leftArrow">
            <a:avLst/>
          </a:prstGeom>
          <a:solidFill>
            <a:srgbClr val="26B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3001109" y="3635057"/>
                <a:ext cx="30245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2060"/>
                    </a:solidFill>
                  </a:rPr>
                  <a:t>Candidates: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),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)</a:t>
                </a:r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109" y="3635057"/>
                <a:ext cx="3024554" cy="830997"/>
              </a:xfrm>
              <a:prstGeom prst="rect">
                <a:avLst/>
              </a:prstGeom>
              <a:blipFill rotWithShape="0">
                <a:blip r:embed="rId9"/>
                <a:stretch>
                  <a:fillRect t="-5839" r="-1815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左箭头 45"/>
          <p:cNvSpPr/>
          <p:nvPr/>
        </p:nvSpPr>
        <p:spPr>
          <a:xfrm>
            <a:off x="2024186" y="3794929"/>
            <a:ext cx="976923" cy="375139"/>
          </a:xfrm>
          <a:prstGeom prst="leftArrow">
            <a:avLst/>
          </a:prstGeom>
          <a:solidFill>
            <a:srgbClr val="26B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-23445" y="3635056"/>
                <a:ext cx="23064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B050"/>
                    </a:solidFill>
                  </a:rPr>
                  <a:t>Verification Result: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B050"/>
                    </a:solidFill>
                  </a:rPr>
                  <a:t>)</a:t>
                </a:r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445" y="3635056"/>
                <a:ext cx="2306406" cy="830997"/>
              </a:xfrm>
              <a:prstGeom prst="rect">
                <a:avLst/>
              </a:prstGeom>
              <a:blipFill rotWithShape="0">
                <a:blip r:embed="rId10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图片 4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5" y="4548554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二十四角星 48"/>
          <p:cNvSpPr/>
          <p:nvPr/>
        </p:nvSpPr>
        <p:spPr>
          <a:xfrm>
            <a:off x="1516185" y="4438771"/>
            <a:ext cx="2074375" cy="1847993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FF00"/>
                </a:solidFill>
              </a:rPr>
              <a:t>Signature Size?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41" y="4701923"/>
            <a:ext cx="5607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4380841" y="4666269"/>
            <a:ext cx="45834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Signature Size          High Enumeration Cost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03" y="5552823"/>
            <a:ext cx="5607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4374491" y="5482971"/>
            <a:ext cx="45834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Signature Size          Many Candidates. High Verification Cost</a:t>
            </a:r>
          </a:p>
        </p:txBody>
      </p:sp>
      <p:sp>
        <p:nvSpPr>
          <p:cNvPr id="20" name="右箭头 19"/>
          <p:cNvSpPr/>
          <p:nvPr/>
        </p:nvSpPr>
        <p:spPr>
          <a:xfrm>
            <a:off x="6805258" y="4759929"/>
            <a:ext cx="445477" cy="2500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右箭头 54"/>
          <p:cNvSpPr/>
          <p:nvPr/>
        </p:nvSpPr>
        <p:spPr>
          <a:xfrm>
            <a:off x="6761437" y="5559776"/>
            <a:ext cx="445477" cy="250093"/>
          </a:xfrm>
          <a:prstGeom prst="rightArrow">
            <a:avLst/>
          </a:prstGeom>
          <a:solidFill>
            <a:srgbClr val="AB86C7"/>
          </a:solidFill>
          <a:ln>
            <a:solidFill>
              <a:srgbClr val="AB8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5BB4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22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8" grpId="0" animBg="1"/>
      <p:bldP spid="45" grpId="0"/>
      <p:bldP spid="46" grpId="0" animBg="1"/>
      <p:bldP spid="47" grpId="0"/>
      <p:bldP spid="49" grpId="0" animBg="1"/>
      <p:bldP spid="51" grpId="0"/>
      <p:bldP spid="53" grpId="0"/>
      <p:bldP spid="20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26B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42888" y="0"/>
            <a:ext cx="3039574" cy="793750"/>
          </a:xfrm>
          <a:prstGeom prst="rect">
            <a:avLst/>
          </a:prstGeom>
          <a:solidFill>
            <a:srgbClr val="26B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220663" y="314325"/>
            <a:ext cx="3061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Existing Solutions</a:t>
            </a:r>
          </a:p>
        </p:txBody>
      </p:sp>
      <p:sp>
        <p:nvSpPr>
          <p:cNvPr id="22" name="文本框 14"/>
          <p:cNvSpPr txBox="1">
            <a:spLocks noChangeArrowheads="1"/>
          </p:cNvSpPr>
          <p:nvPr/>
        </p:nvSpPr>
        <p:spPr bwMode="auto">
          <a:xfrm>
            <a:off x="3614005" y="308219"/>
            <a:ext cx="4168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6B2CF"/>
                </a:solidFill>
              </a:rPr>
              <a:t>Intersection-Oriented Methods</a:t>
            </a:r>
            <a:endParaRPr lang="zh-CN" altLang="en-US" sz="2400" b="1" dirty="0">
              <a:solidFill>
                <a:srgbClr val="26B2C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表格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64068"/>
                  </p:ext>
                </p:extLst>
              </p:nvPr>
            </p:nvGraphicFramePr>
            <p:xfrm>
              <a:off x="531446" y="912700"/>
              <a:ext cx="3868614" cy="1908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48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37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77227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Rid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表格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64068"/>
                  </p:ext>
                </p:extLst>
              </p:nvPr>
            </p:nvGraphicFramePr>
            <p:xfrm>
              <a:off x="531446" y="912700"/>
              <a:ext cx="3868614" cy="1908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4831"/>
                    <a:gridCol w="2633783"/>
                  </a:tblGrid>
                  <a:tr h="477227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 smtClean="0"/>
                            <a:t>Rid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7222" t="-8861" r="-926" b="-302532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3" t="-110256" r="-214778" b="-20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7222" t="-110256" r="-926" b="-206410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3" t="-207595" r="-214778" b="-1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7222" t="-207595" r="-926" b="-103797"/>
                          </a:stretch>
                        </a:blipFill>
                      </a:tcPr>
                    </a:tc>
                  </a:tr>
                  <a:tr h="47722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3" t="-311538" r="-214778" b="-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7222" t="-311538" r="-926" b="-51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表格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6689668"/>
                  </p:ext>
                </p:extLst>
              </p:nvPr>
            </p:nvGraphicFramePr>
            <p:xfrm>
              <a:off x="4927608" y="912700"/>
              <a:ext cx="3868614" cy="1888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48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37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3211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Sid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𝕊</m:t>
                                </m:r>
                              </m:oMath>
                            </m:oMathPara>
                          </a14:m>
                          <a:endParaRPr lang="en-US" altLang="zh-CN" sz="2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sz="2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n-US" altLang="zh-CN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  <m:r>
                                  <a:rPr lang="en-US" altLang="zh-CN" sz="220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表格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6689668"/>
                  </p:ext>
                </p:extLst>
              </p:nvPr>
            </p:nvGraphicFramePr>
            <p:xfrm>
              <a:off x="4927608" y="912700"/>
              <a:ext cx="3868614" cy="18888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48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337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altLang="zh-CN" sz="2400" dirty="0"/>
                            <a:t>Sid</a:t>
                          </a:r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115" t="-8333" r="-962" b="-3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31" t="-102632" r="-216495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115" t="-102632" r="-962" b="-2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31" t="-202632" r="-216495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115" t="-202632" r="-962" b="-1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7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31" t="-302632" r="-216495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7115" t="-302632" r="-962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文本框 8"/>
          <p:cNvSpPr txBox="1"/>
          <p:nvPr/>
        </p:nvSpPr>
        <p:spPr>
          <a:xfrm>
            <a:off x="5724769" y="2737245"/>
            <a:ext cx="286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</a:rPr>
              <a:t>Build Inverted Index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248023" y="3165260"/>
                <a:ext cx="1113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:</a:t>
                </a:r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23" y="3165260"/>
                <a:ext cx="111369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639" t="-10526" r="-765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圆角矩形 27"/>
              <p:cNvSpPr/>
              <p:nvPr/>
            </p:nvSpPr>
            <p:spPr>
              <a:xfrm>
                <a:off x="6439209" y="3165260"/>
                <a:ext cx="2082188" cy="46166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  <a:alpha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圆角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09" y="3165260"/>
                <a:ext cx="2082188" cy="461665"/>
              </a:xfrm>
              <a:prstGeom prst="roundRect">
                <a:avLst/>
              </a:prstGeom>
              <a:blipFill rotWithShape="0">
                <a:blip r:embed="rId7"/>
                <a:stretch>
                  <a:fillRect t="-7692" b="-2820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248023" y="3720116"/>
                <a:ext cx="1113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:</a:t>
                </a:r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23" y="3720116"/>
                <a:ext cx="111369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639" t="-10526" r="-765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圆角矩形 29"/>
              <p:cNvSpPr/>
              <p:nvPr/>
            </p:nvSpPr>
            <p:spPr>
              <a:xfrm>
                <a:off x="6439209" y="3720116"/>
                <a:ext cx="2082188" cy="46166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  <a:alpha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圆角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09" y="3720116"/>
                <a:ext cx="2082188" cy="461665"/>
              </a:xfrm>
              <a:prstGeom prst="roundRect">
                <a:avLst/>
              </a:prstGeom>
              <a:blipFill rotWithShape="0">
                <a:blip r:embed="rId9"/>
                <a:stretch>
                  <a:fillRect t="-7692" b="-28205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5248023" y="4273717"/>
                <a:ext cx="1113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:</a:t>
                </a:r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23" y="4273717"/>
                <a:ext cx="1113692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639" t="-10526" r="-765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圆角矩形 31"/>
              <p:cNvSpPr/>
              <p:nvPr/>
            </p:nvSpPr>
            <p:spPr>
              <a:xfrm>
                <a:off x="6439209" y="4273717"/>
                <a:ext cx="2082188" cy="46166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  <a:alpha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圆角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09" y="4273717"/>
                <a:ext cx="2082188" cy="461665"/>
              </a:xfrm>
              <a:prstGeom prst="roundRect">
                <a:avLst/>
              </a:prstGeom>
              <a:blipFill rotWithShape="0">
                <a:blip r:embed="rId11"/>
                <a:stretch>
                  <a:fillRect b="-1282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5248023" y="4817771"/>
                <a:ext cx="1113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:</a:t>
                </a:r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23" y="4817771"/>
                <a:ext cx="1113692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1639" t="-10526" r="-765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圆角矩形 33"/>
              <p:cNvSpPr/>
              <p:nvPr/>
            </p:nvSpPr>
            <p:spPr>
              <a:xfrm>
                <a:off x="6439209" y="4817771"/>
                <a:ext cx="2082188" cy="46166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  <a:alpha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002060"/>
                          </a:solidFill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002060"/>
                          </a:solidFill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圆角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09" y="4817771"/>
                <a:ext cx="2082188" cy="461665"/>
              </a:xfrm>
              <a:prstGeom prst="roundRect">
                <a:avLst/>
              </a:prstGeom>
              <a:blipFill rotWithShape="0">
                <a:blip r:embed="rId13"/>
                <a:stretch>
                  <a:fillRect b="-1282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5248023" y="5365351"/>
                <a:ext cx="1113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:</a:t>
                </a:r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23" y="5365351"/>
                <a:ext cx="1113692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639" t="-10526" r="-765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圆角矩形 35"/>
              <p:cNvSpPr/>
              <p:nvPr/>
            </p:nvSpPr>
            <p:spPr>
              <a:xfrm>
                <a:off x="6439209" y="5365351"/>
                <a:ext cx="2082188" cy="46166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  <a:alpha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002060"/>
                          </a:solidFill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圆角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09" y="5365351"/>
                <a:ext cx="2082188" cy="461665"/>
              </a:xfrm>
              <a:prstGeom prst="roundRect">
                <a:avLst/>
              </a:prstGeom>
              <a:blipFill rotWithShape="0">
                <a:blip r:embed="rId15"/>
                <a:stretch>
                  <a:fillRect b="-1282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5248023" y="5915513"/>
                <a:ext cx="1113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</a:rPr>
                  <a:t>:</a:t>
                </a:r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023" y="5915513"/>
                <a:ext cx="1113692" cy="461665"/>
              </a:xfrm>
              <a:prstGeom prst="rect">
                <a:avLst/>
              </a:prstGeom>
              <a:blipFill rotWithShape="0">
                <a:blip r:embed="rId16"/>
                <a:stretch>
                  <a:fillRect l="-1639" t="-10526" r="-765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圆角矩形 37"/>
              <p:cNvSpPr/>
              <p:nvPr/>
            </p:nvSpPr>
            <p:spPr>
              <a:xfrm>
                <a:off x="6439209" y="5915513"/>
                <a:ext cx="2082188" cy="46166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  <a:alpha val="4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002060"/>
                          </a:solidFill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圆角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209" y="5915513"/>
                <a:ext cx="2082188" cy="461665"/>
              </a:xfrm>
              <a:prstGeom prst="roundRect">
                <a:avLst/>
              </a:prstGeom>
              <a:blipFill rotWithShape="0">
                <a:blip r:embed="rId17"/>
                <a:stretch>
                  <a:fillRect b="-1282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64124" y="3298092"/>
                <a:ext cx="50064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Result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1" i="1" smtClean="0">
                        <a:solidFill>
                          <a:srgbClr val="8E5B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b="1" i="1">
                        <a:solidFill>
                          <a:srgbClr val="8E5B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1" dirty="0">
                    <a:solidFill>
                      <a:srgbClr val="8E5BB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8E5B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8E5B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rgbClr val="8E5BB4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8E5BB4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lang="en-US" altLang="zh-CN" sz="2400" b="1" i="1" smtClean="0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rgbClr val="8E5BB4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4" y="3298092"/>
                <a:ext cx="5006406" cy="830997"/>
              </a:xfrm>
              <a:prstGeom prst="rect">
                <a:avLst/>
              </a:prstGeom>
              <a:blipFill rotWithShape="0">
                <a:blip r:embed="rId18"/>
                <a:stretch>
                  <a:fillRect l="-1949" t="-5882" b="-9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164123" y="4210101"/>
                <a:ext cx="5006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Result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rgbClr val="8E5BB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1" i="1" smtClean="0">
                        <a:solidFill>
                          <a:srgbClr val="8E5B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zh-CN" altLang="en-US" sz="2400" b="1" dirty="0">
                  <a:solidFill>
                    <a:srgbClr val="8E5BB4"/>
                  </a:solidFill>
                </a:endParaRPr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3" y="4210101"/>
                <a:ext cx="5006406" cy="461665"/>
              </a:xfrm>
              <a:prstGeom prst="rect">
                <a:avLst/>
              </a:prstGeom>
              <a:blipFill rotWithShape="0">
                <a:blip r:embed="rId19"/>
                <a:stretch>
                  <a:fillRect l="-1949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164123" y="4740050"/>
                <a:ext cx="5006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Result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8E5BB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rgbClr val="8E5BB4"/>
                  </a:solidFill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3" y="4740050"/>
                <a:ext cx="5006406" cy="461665"/>
              </a:xfrm>
              <a:prstGeom prst="rect">
                <a:avLst/>
              </a:prstGeom>
              <a:blipFill rotWithShape="0">
                <a:blip r:embed="rId20"/>
                <a:stretch>
                  <a:fillRect l="-1949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弧形箭头 12"/>
          <p:cNvSpPr/>
          <p:nvPr/>
        </p:nvSpPr>
        <p:spPr>
          <a:xfrm>
            <a:off x="70338" y="1586523"/>
            <a:ext cx="461108" cy="18256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5279436"/>
            <a:ext cx="921200" cy="9212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85323" y="542895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BB98B"/>
                </a:solidFill>
              </a:rPr>
              <a:t>Verification Free</a:t>
            </a:r>
            <a:endParaRPr lang="zh-CN" altLang="en-US" sz="3200" b="1" dirty="0">
              <a:solidFill>
                <a:srgbClr val="3BB98B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320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12" grpId="0"/>
      <p:bldP spid="40" grpId="0"/>
      <p:bldP spid="41" grpId="0"/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92D050"/>
          </a:solidFill>
          <a:ln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888" y="0"/>
            <a:ext cx="2170112" cy="793750"/>
          </a:xfrm>
          <a:prstGeom prst="rect">
            <a:avLst/>
          </a:prstGeom>
          <a:solidFill>
            <a:srgbClr val="8CC63F"/>
          </a:solidFill>
          <a:ln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84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LCJoin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文本框 14"/>
          <p:cNvSpPr txBox="1">
            <a:spLocks noChangeArrowheads="1"/>
          </p:cNvSpPr>
          <p:nvPr/>
        </p:nvSpPr>
        <p:spPr bwMode="auto">
          <a:xfrm>
            <a:off x="2551112" y="315913"/>
            <a:ext cx="608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B050"/>
                </a:solidFill>
              </a:rPr>
              <a:t>List Cross-Cutting Based Set Containment Join 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54419" y="1057831"/>
                <a:ext cx="3577821" cy="5645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9" y="1057831"/>
                <a:ext cx="3577821" cy="564596"/>
              </a:xfrm>
              <a:prstGeom prst="rect">
                <a:avLst/>
              </a:prstGeom>
              <a:blipFill rotWithShape="0">
                <a:blip r:embed="rId4"/>
                <a:stretch>
                  <a:fillRect t="-9574" b="-212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08553" y="1124685"/>
                <a:ext cx="3214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3" y="1124685"/>
                <a:ext cx="32149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709173" y="2239878"/>
                <a:ext cx="589144" cy="263948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   </a:t>
                </a:r>
              </a:p>
              <a:p>
                <a:pPr algn="ctr"/>
                <a:endParaRPr lang="en-US" altLang="zh-CN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73" y="2239878"/>
                <a:ext cx="589144" cy="26394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636752" y="1688372"/>
                <a:ext cx="829521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2" y="1688372"/>
                <a:ext cx="829521" cy="406265"/>
              </a:xfrm>
              <a:prstGeom prst="rect">
                <a:avLst/>
              </a:prstGeom>
              <a:blipFill rotWithShape="0">
                <a:blip r:embed="rId7"/>
                <a:stretch>
                  <a:fillRect l="-8029" r="-13139" b="-20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610277" y="2239878"/>
                <a:ext cx="589144" cy="263948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277" y="2239878"/>
                <a:ext cx="589144" cy="26394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537856" y="1688372"/>
                <a:ext cx="83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56" y="1688372"/>
                <a:ext cx="83663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7971" r="-13043" b="-3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537302" y="2239878"/>
                <a:ext cx="589144" cy="263948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:endParaRPr lang="en-US" altLang="zh-CN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302" y="2239878"/>
                <a:ext cx="589144" cy="26394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2451233" y="1688372"/>
                <a:ext cx="83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233" y="1688372"/>
                <a:ext cx="83663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029" r="-13869" b="-3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483257" y="2239878"/>
                <a:ext cx="589144" cy="263948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257" y="2239878"/>
                <a:ext cx="589144" cy="26394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3308476" y="1688372"/>
                <a:ext cx="8302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76" y="1688372"/>
                <a:ext cx="83022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8824" r="-13235" b="-3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5122511" y="1057831"/>
                <a:ext cx="3577821" cy="5645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11" y="1057831"/>
                <a:ext cx="3577821" cy="564596"/>
              </a:xfrm>
              <a:prstGeom prst="rect">
                <a:avLst/>
              </a:prstGeom>
              <a:blipFill rotWithShape="0">
                <a:blip r:embed="rId14"/>
                <a:stretch>
                  <a:fillRect t="-9574" b="-212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/>
              <p:cNvSpPr txBox="1"/>
              <p:nvPr/>
            </p:nvSpPr>
            <p:spPr>
              <a:xfrm>
                <a:off x="4676645" y="1124685"/>
                <a:ext cx="3214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45" y="1124685"/>
                <a:ext cx="321498" cy="43088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5277265" y="2239878"/>
                <a:ext cx="589144" cy="263948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r>
                  <a:rPr lang="en-US" altLang="zh-CN" sz="2800" dirty="0"/>
                  <a:t>   </a:t>
                </a:r>
              </a:p>
              <a:p>
                <a:pPr algn="ctr"/>
                <a:endParaRPr lang="en-US" altLang="zh-CN" dirty="0"/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265" y="2239878"/>
                <a:ext cx="589144" cy="263948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5204844" y="1688372"/>
                <a:ext cx="829521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844" y="1688372"/>
                <a:ext cx="829521" cy="406265"/>
              </a:xfrm>
              <a:prstGeom prst="rect">
                <a:avLst/>
              </a:prstGeom>
              <a:blipFill rotWithShape="0">
                <a:blip r:embed="rId17"/>
                <a:stretch>
                  <a:fillRect l="-8824" r="-13235" b="-20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6178369" y="2239878"/>
                <a:ext cx="589144" cy="263948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dirty="0"/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69" y="2239878"/>
                <a:ext cx="589144" cy="263948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6105948" y="1688372"/>
                <a:ext cx="83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948" y="1688372"/>
                <a:ext cx="836639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8759" r="-13139" b="-3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7105394" y="2239878"/>
                <a:ext cx="589144" cy="263948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:endParaRPr lang="en-US" altLang="zh-CN" dirty="0"/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394" y="2239878"/>
                <a:ext cx="589144" cy="263948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66"/>
              <p:cNvSpPr txBox="1"/>
              <p:nvPr/>
            </p:nvSpPr>
            <p:spPr>
              <a:xfrm>
                <a:off x="7019325" y="1688372"/>
                <a:ext cx="83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25" y="1688372"/>
                <a:ext cx="836639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7971" r="-13043" b="-3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矩形 67"/>
              <p:cNvSpPr/>
              <p:nvPr/>
            </p:nvSpPr>
            <p:spPr>
              <a:xfrm>
                <a:off x="8051349" y="2239878"/>
                <a:ext cx="589144" cy="263948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zh-CN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altLang="zh-CN" sz="28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dirty="0"/>
              </a:p>
            </p:txBody>
          </p:sp>
        </mc:Choice>
        <mc:Fallback xmlns="">
          <p:sp>
            <p:nvSpPr>
              <p:cNvPr id="68" name="矩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349" y="2239878"/>
                <a:ext cx="589144" cy="263948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/>
              <p:cNvSpPr txBox="1"/>
              <p:nvPr/>
            </p:nvSpPr>
            <p:spPr>
              <a:xfrm>
                <a:off x="7876568" y="1688372"/>
                <a:ext cx="8302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69" name="文本框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568" y="1688372"/>
                <a:ext cx="830227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8088" r="-13971" b="-3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/>
        </p:nvCxnSpPr>
        <p:spPr>
          <a:xfrm>
            <a:off x="4501661" y="969106"/>
            <a:ext cx="0" cy="547858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65908" y="2305538"/>
            <a:ext cx="7815" cy="2508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1684770" y="2305538"/>
            <a:ext cx="7815" cy="2508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2628681" y="2335169"/>
            <a:ext cx="7815" cy="2508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>
            <a:off x="3566821" y="2335168"/>
            <a:ext cx="7815" cy="25087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220474" y="2274278"/>
            <a:ext cx="343115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>
            <a:off x="5227009" y="2661140"/>
            <a:ext cx="343115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>
            <a:off x="5234818" y="3090986"/>
            <a:ext cx="343115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>
            <a:off x="5234817" y="3540084"/>
            <a:ext cx="343115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>
            <a:off x="5226906" y="3974125"/>
            <a:ext cx="343115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>
            <a:off x="5234817" y="4396155"/>
            <a:ext cx="343115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1545604" y="4830461"/>
            <a:ext cx="16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Rip-Cutting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034365" y="4808660"/>
            <a:ext cx="192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Cross-Cutting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cxnSp>
        <p:nvCxnSpPr>
          <p:cNvPr id="89" name="直接箭头连接符 88"/>
          <p:cNvCxnSpPr>
            <a:stCxn id="90" idx="0"/>
            <a:endCxn id="86" idx="2"/>
          </p:cNvCxnSpPr>
          <p:nvPr/>
        </p:nvCxnSpPr>
        <p:spPr>
          <a:xfrm flipV="1">
            <a:off x="880917" y="5529098"/>
            <a:ext cx="0" cy="446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>
            <a:stCxn id="91" idx="2"/>
            <a:endCxn id="93" idx="0"/>
          </p:cNvCxnSpPr>
          <p:nvPr/>
        </p:nvCxnSpPr>
        <p:spPr>
          <a:xfrm>
            <a:off x="1150190" y="5525567"/>
            <a:ext cx="487219" cy="45264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>
            <a:endCxn id="93" idx="0"/>
          </p:cNvCxnSpPr>
          <p:nvPr/>
        </p:nvCxnSpPr>
        <p:spPr>
          <a:xfrm>
            <a:off x="1412230" y="5512797"/>
            <a:ext cx="225179" cy="46541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>
            <a:endCxn id="94" idx="2"/>
          </p:cNvCxnSpPr>
          <p:nvPr/>
        </p:nvCxnSpPr>
        <p:spPr>
          <a:xfrm flipV="1">
            <a:off x="1658155" y="5517265"/>
            <a:ext cx="265810" cy="42297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endCxn id="99" idx="0"/>
          </p:cNvCxnSpPr>
          <p:nvPr/>
        </p:nvCxnSpPr>
        <p:spPr>
          <a:xfrm>
            <a:off x="1919381" y="5523925"/>
            <a:ext cx="866721" cy="44273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>
            <a:endCxn id="99" idx="0"/>
          </p:cNvCxnSpPr>
          <p:nvPr/>
        </p:nvCxnSpPr>
        <p:spPr>
          <a:xfrm>
            <a:off x="2252415" y="5523925"/>
            <a:ext cx="533687" cy="44273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/>
          <p:nvPr/>
        </p:nvCxnSpPr>
        <p:spPr>
          <a:xfrm>
            <a:off x="2550540" y="5502156"/>
            <a:ext cx="225179" cy="46541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>
            <a:endCxn id="99" idx="0"/>
          </p:cNvCxnSpPr>
          <p:nvPr/>
        </p:nvCxnSpPr>
        <p:spPr>
          <a:xfrm flipH="1">
            <a:off x="2786102" y="5525203"/>
            <a:ext cx="14950" cy="44145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箭头连接符 123"/>
          <p:cNvCxnSpPr>
            <a:endCxn id="102" idx="2"/>
          </p:cNvCxnSpPr>
          <p:nvPr/>
        </p:nvCxnSpPr>
        <p:spPr>
          <a:xfrm flipV="1">
            <a:off x="2985115" y="5525567"/>
            <a:ext cx="458625" cy="426086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/>
          <p:nvPr/>
        </p:nvCxnSpPr>
        <p:spPr>
          <a:xfrm flipV="1">
            <a:off x="3201045" y="5560344"/>
            <a:ext cx="265810" cy="42297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/>
          <p:cNvCxnSpPr>
            <a:endCxn id="103" idx="0"/>
          </p:cNvCxnSpPr>
          <p:nvPr/>
        </p:nvCxnSpPr>
        <p:spPr>
          <a:xfrm>
            <a:off x="3475520" y="5516341"/>
            <a:ext cx="743326" cy="47251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>
            <a:endCxn id="103" idx="0"/>
          </p:cNvCxnSpPr>
          <p:nvPr/>
        </p:nvCxnSpPr>
        <p:spPr>
          <a:xfrm>
            <a:off x="3900626" y="5539312"/>
            <a:ext cx="318220" cy="44954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箭头连接符 132"/>
          <p:cNvCxnSpPr>
            <a:stCxn id="106" idx="2"/>
          </p:cNvCxnSpPr>
          <p:nvPr/>
        </p:nvCxnSpPr>
        <p:spPr>
          <a:xfrm>
            <a:off x="4206017" y="5499876"/>
            <a:ext cx="12976" cy="51056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>
            <a:endCxn id="103" idx="0"/>
          </p:cNvCxnSpPr>
          <p:nvPr/>
        </p:nvCxnSpPr>
        <p:spPr>
          <a:xfrm>
            <a:off x="3640060" y="5544018"/>
            <a:ext cx="578786" cy="44484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组合 154"/>
          <p:cNvGrpSpPr/>
          <p:nvPr/>
        </p:nvGrpSpPr>
        <p:grpSpPr>
          <a:xfrm>
            <a:off x="-63074" y="5252632"/>
            <a:ext cx="4482115" cy="930741"/>
            <a:chOff x="-63074" y="5252632"/>
            <a:chExt cx="4482115" cy="930741"/>
          </a:xfrm>
        </p:grpSpPr>
        <p:cxnSp>
          <p:nvCxnSpPr>
            <p:cNvPr id="84" name="直接连接符 83"/>
            <p:cNvCxnSpPr/>
            <p:nvPr/>
          </p:nvCxnSpPr>
          <p:spPr>
            <a:xfrm flipV="1">
              <a:off x="672334" y="5447193"/>
              <a:ext cx="3746707" cy="12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672333" y="6036222"/>
              <a:ext cx="3746708" cy="532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816339" y="5399942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816339" y="5975716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1085612" y="5396411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1363375" y="5391808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1572831" y="5978210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1859387" y="5388109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2199075" y="5384874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2474848" y="5388109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2742921" y="5388109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2721524" y="5966662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921864" y="5961352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3142969" y="5967901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379162" y="5396411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4154268" y="5988859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3609642" y="5396296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3840122" y="5381496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4141439" y="5370720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文本框 133"/>
                <p:cNvSpPr txBox="1"/>
                <p:nvPr/>
              </p:nvSpPr>
              <p:spPr>
                <a:xfrm>
                  <a:off x="-36017" y="5252632"/>
                  <a:ext cx="4300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34" name="文本框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017" y="5252632"/>
                  <a:ext cx="430051" cy="40011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r="-90141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文本框 140"/>
                <p:cNvSpPr txBox="1"/>
                <p:nvPr/>
              </p:nvSpPr>
              <p:spPr>
                <a:xfrm>
                  <a:off x="-63074" y="5783263"/>
                  <a:ext cx="4300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141" name="文本框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3074" y="5783263"/>
                  <a:ext cx="430051" cy="40011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r="-95714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1" name="组合 180"/>
          <p:cNvGrpSpPr/>
          <p:nvPr/>
        </p:nvGrpSpPr>
        <p:grpSpPr>
          <a:xfrm>
            <a:off x="4525574" y="5263549"/>
            <a:ext cx="4482115" cy="930741"/>
            <a:chOff x="-63074" y="5252632"/>
            <a:chExt cx="4482115" cy="930741"/>
          </a:xfrm>
        </p:grpSpPr>
        <p:cxnSp>
          <p:nvCxnSpPr>
            <p:cNvPr id="182" name="直接连接符 181"/>
            <p:cNvCxnSpPr/>
            <p:nvPr/>
          </p:nvCxnSpPr>
          <p:spPr>
            <a:xfrm flipV="1">
              <a:off x="672334" y="5447193"/>
              <a:ext cx="3746707" cy="12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 flipV="1">
              <a:off x="672333" y="6036222"/>
              <a:ext cx="3746708" cy="532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矩形 183"/>
            <p:cNvSpPr/>
            <p:nvPr/>
          </p:nvSpPr>
          <p:spPr>
            <a:xfrm>
              <a:off x="816339" y="5399942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矩形 184"/>
            <p:cNvSpPr/>
            <p:nvPr/>
          </p:nvSpPr>
          <p:spPr>
            <a:xfrm>
              <a:off x="816339" y="5975716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矩形 185"/>
            <p:cNvSpPr/>
            <p:nvPr/>
          </p:nvSpPr>
          <p:spPr>
            <a:xfrm>
              <a:off x="1085612" y="5396411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矩形 186"/>
            <p:cNvSpPr/>
            <p:nvPr/>
          </p:nvSpPr>
          <p:spPr>
            <a:xfrm>
              <a:off x="1363375" y="5391808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矩形 187"/>
            <p:cNvSpPr/>
            <p:nvPr/>
          </p:nvSpPr>
          <p:spPr>
            <a:xfrm>
              <a:off x="1572831" y="5978210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矩形 188"/>
            <p:cNvSpPr/>
            <p:nvPr/>
          </p:nvSpPr>
          <p:spPr>
            <a:xfrm>
              <a:off x="1859387" y="5388109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矩形 189"/>
            <p:cNvSpPr/>
            <p:nvPr/>
          </p:nvSpPr>
          <p:spPr>
            <a:xfrm>
              <a:off x="2199075" y="5384874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2474848" y="5388109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2" name="矩形 191"/>
            <p:cNvSpPr/>
            <p:nvPr/>
          </p:nvSpPr>
          <p:spPr>
            <a:xfrm>
              <a:off x="2742921" y="5388109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" name="矩形 192"/>
            <p:cNvSpPr/>
            <p:nvPr/>
          </p:nvSpPr>
          <p:spPr>
            <a:xfrm>
              <a:off x="2721524" y="5966662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矩形 193"/>
            <p:cNvSpPr/>
            <p:nvPr/>
          </p:nvSpPr>
          <p:spPr>
            <a:xfrm>
              <a:off x="2921864" y="5961352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矩形 194"/>
            <p:cNvSpPr/>
            <p:nvPr/>
          </p:nvSpPr>
          <p:spPr>
            <a:xfrm>
              <a:off x="3142969" y="5967901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矩形 195"/>
            <p:cNvSpPr/>
            <p:nvPr/>
          </p:nvSpPr>
          <p:spPr>
            <a:xfrm>
              <a:off x="3379162" y="5396411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矩形 196"/>
            <p:cNvSpPr/>
            <p:nvPr/>
          </p:nvSpPr>
          <p:spPr>
            <a:xfrm>
              <a:off x="4154268" y="5988859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矩形 197"/>
            <p:cNvSpPr/>
            <p:nvPr/>
          </p:nvSpPr>
          <p:spPr>
            <a:xfrm>
              <a:off x="3609642" y="5396296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矩形 198"/>
            <p:cNvSpPr/>
            <p:nvPr/>
          </p:nvSpPr>
          <p:spPr>
            <a:xfrm>
              <a:off x="3840122" y="5381496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矩形 199"/>
            <p:cNvSpPr/>
            <p:nvPr/>
          </p:nvSpPr>
          <p:spPr>
            <a:xfrm>
              <a:off x="4141439" y="5370720"/>
              <a:ext cx="129156" cy="12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文本框 200"/>
                <p:cNvSpPr txBox="1"/>
                <p:nvPr/>
              </p:nvSpPr>
              <p:spPr>
                <a:xfrm>
                  <a:off x="-36017" y="5252632"/>
                  <a:ext cx="4300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201" name="文本框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017" y="5252632"/>
                  <a:ext cx="430051" cy="40011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r="-92857"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文本框 201"/>
                <p:cNvSpPr txBox="1"/>
                <p:nvPr/>
              </p:nvSpPr>
              <p:spPr>
                <a:xfrm>
                  <a:off x="-63074" y="5783263"/>
                  <a:ext cx="4300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202" name="文本框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3074" y="5783263"/>
                  <a:ext cx="430051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r="-92958" b="-151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3" name="直接箭头连接符 202"/>
          <p:cNvCxnSpPr/>
          <p:nvPr/>
        </p:nvCxnSpPr>
        <p:spPr>
          <a:xfrm flipV="1">
            <a:off x="5464003" y="5539312"/>
            <a:ext cx="0" cy="446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箭头连接符 203"/>
          <p:cNvCxnSpPr>
            <a:endCxn id="189" idx="2"/>
          </p:cNvCxnSpPr>
          <p:nvPr/>
        </p:nvCxnSpPr>
        <p:spPr>
          <a:xfrm flipV="1">
            <a:off x="6215952" y="5528182"/>
            <a:ext cx="296661" cy="4577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箭头连接符 208"/>
          <p:cNvCxnSpPr>
            <a:endCxn id="193" idx="0"/>
          </p:cNvCxnSpPr>
          <p:nvPr/>
        </p:nvCxnSpPr>
        <p:spPr>
          <a:xfrm>
            <a:off x="7373836" y="5527170"/>
            <a:ext cx="914" cy="45040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箭头连接符 210"/>
          <p:cNvCxnSpPr>
            <a:endCxn id="196" idx="2"/>
          </p:cNvCxnSpPr>
          <p:nvPr/>
        </p:nvCxnSpPr>
        <p:spPr>
          <a:xfrm flipH="1" flipV="1">
            <a:off x="8032388" y="5536484"/>
            <a:ext cx="762537" cy="46167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箭头连接符 212"/>
          <p:cNvCxnSpPr/>
          <p:nvPr/>
        </p:nvCxnSpPr>
        <p:spPr>
          <a:xfrm>
            <a:off x="8807494" y="5516183"/>
            <a:ext cx="914" cy="45040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文本框 209"/>
          <p:cNvSpPr txBox="1"/>
          <p:nvPr/>
        </p:nvSpPr>
        <p:spPr>
          <a:xfrm>
            <a:off x="5566307" y="5862870"/>
            <a:ext cx="68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GAP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5" name="弧形 214"/>
          <p:cNvSpPr/>
          <p:nvPr/>
        </p:nvSpPr>
        <p:spPr>
          <a:xfrm>
            <a:off x="5446052" y="5110770"/>
            <a:ext cx="1066562" cy="572059"/>
          </a:xfrm>
          <a:prstGeom prst="arc">
            <a:avLst>
              <a:gd name="adj1" fmla="val 10724891"/>
              <a:gd name="adj2" fmla="val 0"/>
            </a:avLst>
          </a:prstGeom>
          <a:ln w="254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文本框 215"/>
          <p:cNvSpPr txBox="1"/>
          <p:nvPr/>
        </p:nvSpPr>
        <p:spPr>
          <a:xfrm>
            <a:off x="6462748" y="5859496"/>
            <a:ext cx="68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GAP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7" name="弧形 216"/>
          <p:cNvSpPr/>
          <p:nvPr/>
        </p:nvSpPr>
        <p:spPr>
          <a:xfrm>
            <a:off x="6567645" y="5110770"/>
            <a:ext cx="818077" cy="538205"/>
          </a:xfrm>
          <a:prstGeom prst="arc">
            <a:avLst>
              <a:gd name="adj1" fmla="val 10724891"/>
              <a:gd name="adj2" fmla="val 0"/>
            </a:avLst>
          </a:prstGeom>
          <a:ln w="254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文本框 217"/>
          <p:cNvSpPr txBox="1"/>
          <p:nvPr/>
        </p:nvSpPr>
        <p:spPr>
          <a:xfrm>
            <a:off x="7422190" y="5277528"/>
            <a:ext cx="68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GAP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0" name="弧形 219"/>
          <p:cNvSpPr/>
          <p:nvPr/>
        </p:nvSpPr>
        <p:spPr>
          <a:xfrm flipV="1">
            <a:off x="7371568" y="5872873"/>
            <a:ext cx="1435926" cy="528712"/>
          </a:xfrm>
          <a:prstGeom prst="arc">
            <a:avLst>
              <a:gd name="adj1" fmla="val 10724891"/>
              <a:gd name="adj2" fmla="val 0"/>
            </a:avLst>
          </a:prstGeom>
          <a:ln w="254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弧形 220"/>
          <p:cNvSpPr/>
          <p:nvPr/>
        </p:nvSpPr>
        <p:spPr>
          <a:xfrm>
            <a:off x="8000771" y="5121838"/>
            <a:ext cx="818077" cy="538205"/>
          </a:xfrm>
          <a:prstGeom prst="arc">
            <a:avLst>
              <a:gd name="adj1" fmla="val 10724891"/>
              <a:gd name="adj2" fmla="val 0"/>
            </a:avLst>
          </a:prstGeom>
          <a:ln w="254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406014"/>
      </p:ext>
    </p:extLst>
  </p:cSld>
  <p:clrMapOvr>
    <a:masterClrMapping/>
  </p:clrMapOvr>
  <p:transition spd="slow" advTm="34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50"/>
                            </p:stCondLst>
                            <p:childTnLst>
                              <p:par>
                                <p:cTn id="9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25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750"/>
                            </p:stCondLst>
                            <p:childTnLst>
                              <p:par>
                                <p:cTn id="1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750"/>
                            </p:stCondLst>
                            <p:childTnLst>
                              <p:par>
                                <p:cTn id="1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5" grpId="0" animBg="1"/>
      <p:bldP spid="216" grpId="0"/>
      <p:bldP spid="217" grpId="0" animBg="1"/>
      <p:bldP spid="218" grpId="0"/>
      <p:bldP spid="220" grpId="0" animBg="1"/>
      <p:bldP spid="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92D050"/>
          </a:solidFill>
          <a:ln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888" y="0"/>
            <a:ext cx="2170112" cy="793750"/>
          </a:xfrm>
          <a:prstGeom prst="rect">
            <a:avLst/>
          </a:prstGeom>
          <a:solidFill>
            <a:srgbClr val="8CC63F"/>
          </a:solidFill>
          <a:ln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84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LCJoin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文本框 14"/>
          <p:cNvSpPr txBox="1">
            <a:spLocks noChangeArrowheads="1"/>
          </p:cNvSpPr>
          <p:nvPr/>
        </p:nvSpPr>
        <p:spPr bwMode="auto">
          <a:xfrm>
            <a:off x="2551112" y="315913"/>
            <a:ext cx="608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B050"/>
                </a:solidFill>
              </a:rPr>
              <a:t>List Cross-Cutting Based Set Containment Join 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888" y="969108"/>
            <a:ext cx="230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8E5BB4"/>
                </a:solidFill>
              </a:rPr>
              <a:t>Example</a:t>
            </a:r>
            <a:endParaRPr lang="zh-CN" altLang="en-US" sz="2400" b="1" dirty="0">
              <a:solidFill>
                <a:srgbClr val="8E5BB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矩形 109"/>
              <p:cNvSpPr/>
              <p:nvPr/>
            </p:nvSpPr>
            <p:spPr>
              <a:xfrm>
                <a:off x="1754891" y="1606131"/>
                <a:ext cx="5044544" cy="5645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矩形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891" y="1606131"/>
                <a:ext cx="5044544" cy="5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矩形 111"/>
              <p:cNvSpPr/>
              <p:nvPr/>
            </p:nvSpPr>
            <p:spPr>
              <a:xfrm>
                <a:off x="1754893" y="2507234"/>
                <a:ext cx="4467521" cy="5645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矩形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893" y="2507234"/>
                <a:ext cx="4467521" cy="564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矩形 113"/>
              <p:cNvSpPr/>
              <p:nvPr/>
            </p:nvSpPr>
            <p:spPr>
              <a:xfrm>
                <a:off x="1754892" y="3408337"/>
                <a:ext cx="3718972" cy="5645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</m:sSub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矩形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892" y="3408337"/>
                <a:ext cx="3718972" cy="5645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矩形 114"/>
              <p:cNvSpPr/>
              <p:nvPr/>
            </p:nvSpPr>
            <p:spPr>
              <a:xfrm>
                <a:off x="1754891" y="4309440"/>
                <a:ext cx="3025502" cy="5645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矩形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891" y="4309440"/>
                <a:ext cx="3025502" cy="5645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/>
              <p:cNvSpPr txBox="1"/>
              <p:nvPr/>
            </p:nvSpPr>
            <p:spPr>
              <a:xfrm>
                <a:off x="812361" y="1685296"/>
                <a:ext cx="829521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117" name="文本框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61" y="1685296"/>
                <a:ext cx="829521" cy="406265"/>
              </a:xfrm>
              <a:prstGeom prst="rect">
                <a:avLst/>
              </a:prstGeom>
              <a:blipFill rotWithShape="0">
                <a:blip r:embed="rId8"/>
                <a:stretch>
                  <a:fillRect l="-8088" r="-13971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/>
              <p:cNvSpPr txBox="1"/>
              <p:nvPr/>
            </p:nvSpPr>
            <p:spPr>
              <a:xfrm>
                <a:off x="822086" y="2586399"/>
                <a:ext cx="83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118" name="文本框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86" y="2586399"/>
                <a:ext cx="83663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8759" r="-13139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/>
              <p:cNvSpPr txBox="1"/>
              <p:nvPr/>
            </p:nvSpPr>
            <p:spPr>
              <a:xfrm>
                <a:off x="822086" y="3450569"/>
                <a:ext cx="83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120" name="文本框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86" y="3450569"/>
                <a:ext cx="83663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759" r="-13139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/>
              <p:cNvSpPr txBox="1"/>
              <p:nvPr/>
            </p:nvSpPr>
            <p:spPr>
              <a:xfrm>
                <a:off x="822086" y="4407072"/>
                <a:ext cx="83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123" name="文本框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86" y="4407072"/>
                <a:ext cx="83663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759" r="-13139" b="-3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椭圆 134"/>
          <p:cNvSpPr/>
          <p:nvPr/>
        </p:nvSpPr>
        <p:spPr>
          <a:xfrm>
            <a:off x="1670883" y="5574339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文本框 135"/>
          <p:cNvSpPr txBox="1"/>
          <p:nvPr/>
        </p:nvSpPr>
        <p:spPr>
          <a:xfrm>
            <a:off x="2209756" y="5581959"/>
            <a:ext cx="137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MaxSid</a:t>
            </a:r>
            <a:endParaRPr lang="zh-CN" altLang="en-US" sz="2400" dirty="0"/>
          </a:p>
        </p:txBody>
      </p:sp>
      <p:sp>
        <p:nvSpPr>
          <p:cNvPr id="146" name="椭圆 145"/>
          <p:cNvSpPr/>
          <p:nvPr/>
        </p:nvSpPr>
        <p:spPr>
          <a:xfrm>
            <a:off x="2903127" y="4351786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612819" y="1772492"/>
            <a:ext cx="654823" cy="3272482"/>
            <a:chOff x="2612819" y="1772492"/>
            <a:chExt cx="654823" cy="3272482"/>
          </a:xfrm>
        </p:grpSpPr>
        <p:cxnSp>
          <p:nvCxnSpPr>
            <p:cNvPr id="147" name="直接箭头连接符 146"/>
            <p:cNvCxnSpPr/>
            <p:nvPr/>
          </p:nvCxnSpPr>
          <p:spPr>
            <a:xfrm flipV="1">
              <a:off x="3196447" y="3515698"/>
              <a:ext cx="7815" cy="1529276"/>
            </a:xfrm>
            <a:prstGeom prst="straightConnector1">
              <a:avLst/>
            </a:prstGeom>
            <a:ln w="38100">
              <a:solidFill>
                <a:srgbClr val="FF0000">
                  <a:alpha val="70000"/>
                </a:srgb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/>
            <p:cNvCxnSpPr>
              <a:cxnSpLocks/>
            </p:cNvCxnSpPr>
            <p:nvPr/>
          </p:nvCxnSpPr>
          <p:spPr>
            <a:xfrm flipH="1" flipV="1">
              <a:off x="2620366" y="2853086"/>
              <a:ext cx="591215" cy="695067"/>
            </a:xfrm>
            <a:prstGeom prst="straightConnector1">
              <a:avLst/>
            </a:prstGeom>
            <a:ln w="38100">
              <a:solidFill>
                <a:srgbClr val="FF0000">
                  <a:alpha val="70000"/>
                </a:srgb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>
              <a:cxnSpLocks/>
            </p:cNvCxnSpPr>
            <p:nvPr/>
          </p:nvCxnSpPr>
          <p:spPr>
            <a:xfrm flipV="1">
              <a:off x="2612819" y="1772492"/>
              <a:ext cx="654823" cy="1080594"/>
            </a:xfrm>
            <a:prstGeom prst="straightConnector1">
              <a:avLst/>
            </a:prstGeom>
            <a:ln w="38100">
              <a:solidFill>
                <a:srgbClr val="FF0000">
                  <a:alpha val="7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椭圆 150"/>
          <p:cNvSpPr/>
          <p:nvPr/>
        </p:nvSpPr>
        <p:spPr>
          <a:xfrm>
            <a:off x="2999213" y="2557703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/>
          <p:cNvSpPr/>
          <p:nvPr/>
        </p:nvSpPr>
        <p:spPr>
          <a:xfrm>
            <a:off x="4252314" y="3454656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290673" y="1861329"/>
            <a:ext cx="1269787" cy="3183646"/>
            <a:chOff x="3290673" y="1861329"/>
            <a:chExt cx="1269787" cy="3183646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454770" y="3539721"/>
              <a:ext cx="15630" cy="1505254"/>
            </a:xfrm>
            <a:prstGeom prst="line">
              <a:avLst/>
            </a:prstGeom>
            <a:ln w="3810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 flipH="1" flipV="1">
              <a:off x="3290673" y="2774422"/>
              <a:ext cx="1171912" cy="797459"/>
            </a:xfrm>
            <a:prstGeom prst="line">
              <a:avLst/>
            </a:prstGeom>
            <a:ln w="38100">
              <a:solidFill>
                <a:srgbClr val="FF0000">
                  <a:alpha val="7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 flipV="1">
              <a:off x="3316775" y="1861329"/>
              <a:ext cx="1243685" cy="925438"/>
            </a:xfrm>
            <a:prstGeom prst="line">
              <a:avLst/>
            </a:prstGeom>
            <a:ln w="38100">
              <a:solidFill>
                <a:srgbClr val="FF0000">
                  <a:alpha val="7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椭圆 145">
            <a:extLst>
              <a:ext uri="{FF2B5EF4-FFF2-40B4-BE49-F238E27FC236}">
                <a16:creationId xmlns:a16="http://schemas.microsoft.com/office/drawing/2014/main" id="{1089EECA-3A22-F84E-BBD7-D15D12676A1D}"/>
              </a:ext>
            </a:extLst>
          </p:cNvPr>
          <p:cNvSpPr/>
          <p:nvPr/>
        </p:nvSpPr>
        <p:spPr>
          <a:xfrm>
            <a:off x="1759945" y="3453861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A3E0A2-4257-EA4C-BE1B-36F37961BD55}"/>
              </a:ext>
            </a:extLst>
          </p:cNvPr>
          <p:cNvGrpSpPr/>
          <p:nvPr/>
        </p:nvGrpSpPr>
        <p:grpSpPr>
          <a:xfrm>
            <a:off x="2000218" y="1685296"/>
            <a:ext cx="1154243" cy="2992885"/>
            <a:chOff x="2000218" y="1685296"/>
            <a:chExt cx="1154243" cy="2992885"/>
          </a:xfrm>
        </p:grpSpPr>
        <p:cxnSp>
          <p:nvCxnSpPr>
            <p:cNvPr id="31" name="直接箭头连接符 147">
              <a:extLst>
                <a:ext uri="{FF2B5EF4-FFF2-40B4-BE49-F238E27FC236}">
                  <a16:creationId xmlns:a16="http://schemas.microsoft.com/office/drawing/2014/main" id="{F12F6FC8-1D12-3C45-8B6B-E8C0B3DD87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6180" y="4152314"/>
              <a:ext cx="1148281" cy="525867"/>
            </a:xfrm>
            <a:prstGeom prst="straightConnector1">
              <a:avLst/>
            </a:prstGeom>
            <a:ln w="38100">
              <a:solidFill>
                <a:srgbClr val="FF0000">
                  <a:alpha val="70000"/>
                </a:srgb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147">
              <a:extLst>
                <a:ext uri="{FF2B5EF4-FFF2-40B4-BE49-F238E27FC236}">
                  <a16:creationId xmlns:a16="http://schemas.microsoft.com/office/drawing/2014/main" id="{2EE2E2B3-96BC-D94B-AFBA-DDEB3A1D0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0218" y="2823019"/>
              <a:ext cx="635632" cy="445660"/>
            </a:xfrm>
            <a:prstGeom prst="straightConnector1">
              <a:avLst/>
            </a:prstGeom>
            <a:ln w="38100">
              <a:solidFill>
                <a:srgbClr val="FF0000">
                  <a:alpha val="70000"/>
                </a:srgb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147">
              <a:extLst>
                <a:ext uri="{FF2B5EF4-FFF2-40B4-BE49-F238E27FC236}">
                  <a16:creationId xmlns:a16="http://schemas.microsoft.com/office/drawing/2014/main" id="{0148CC14-8367-694F-B94E-E180F028F43A}"/>
                </a:ext>
              </a:extLst>
            </p:cNvPr>
            <p:cNvCxnSpPr>
              <a:cxnSpLocks/>
            </p:cNvCxnSpPr>
            <p:nvPr/>
          </p:nvCxnSpPr>
          <p:spPr>
            <a:xfrm>
              <a:off x="2612819" y="1685296"/>
              <a:ext cx="316" cy="1167790"/>
            </a:xfrm>
            <a:prstGeom prst="straightConnector1">
              <a:avLst/>
            </a:prstGeom>
            <a:ln w="38100">
              <a:solidFill>
                <a:srgbClr val="FF0000">
                  <a:alpha val="70000"/>
                </a:srgb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147">
              <a:extLst>
                <a:ext uri="{FF2B5EF4-FFF2-40B4-BE49-F238E27FC236}">
                  <a16:creationId xmlns:a16="http://schemas.microsoft.com/office/drawing/2014/main" id="{9B5FF48D-D4CD-7542-99A7-71548FCEC0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3128" y="3246616"/>
              <a:ext cx="677" cy="922873"/>
            </a:xfrm>
            <a:prstGeom prst="straightConnector1">
              <a:avLst/>
            </a:prstGeom>
            <a:ln w="38100">
              <a:solidFill>
                <a:srgbClr val="FF0000">
                  <a:alpha val="70000"/>
                </a:srgb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接箭头连接符 147">
            <a:extLst>
              <a:ext uri="{FF2B5EF4-FFF2-40B4-BE49-F238E27FC236}">
                <a16:creationId xmlns:a16="http://schemas.microsoft.com/office/drawing/2014/main" id="{0C9B1A29-30CE-2A44-BE90-65B659B5AE69}"/>
              </a:ext>
            </a:extLst>
          </p:cNvPr>
          <p:cNvCxnSpPr>
            <a:cxnSpLocks/>
          </p:cNvCxnSpPr>
          <p:nvPr/>
        </p:nvCxnSpPr>
        <p:spPr>
          <a:xfrm>
            <a:off x="2002282" y="1703240"/>
            <a:ext cx="316" cy="3398980"/>
          </a:xfrm>
          <a:prstGeom prst="straightConnector1">
            <a:avLst/>
          </a:prstGeom>
          <a:ln w="38100">
            <a:solidFill>
              <a:srgbClr val="FF0000">
                <a:alpha val="70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61207917"/>
      </p:ext>
    </p:extLst>
  </p:cSld>
  <p:clrMapOvr>
    <a:masterClrMapping/>
  </p:clrMapOvr>
  <p:transition spd="slow" advTm="34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51" grpId="0" animBg="1"/>
      <p:bldP spid="154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543675"/>
            <a:ext cx="9144000" cy="314325"/>
          </a:xfrm>
          <a:prstGeom prst="rect">
            <a:avLst/>
          </a:prstGeom>
          <a:solidFill>
            <a:srgbClr val="92D050"/>
          </a:solidFill>
          <a:ln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8CC63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888" y="0"/>
            <a:ext cx="2170112" cy="793750"/>
          </a:xfrm>
          <a:prstGeom prst="rect">
            <a:avLst/>
          </a:prstGeom>
          <a:solidFill>
            <a:srgbClr val="8CC63F"/>
          </a:solidFill>
          <a:ln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84" name="文本框 3"/>
          <p:cNvSpPr txBox="1">
            <a:spLocks noChangeArrowheads="1"/>
          </p:cNvSpPr>
          <p:nvPr/>
        </p:nvSpPr>
        <p:spPr bwMode="auto">
          <a:xfrm>
            <a:off x="152400" y="314325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LCJoin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文本框 14"/>
          <p:cNvSpPr txBox="1">
            <a:spLocks noChangeArrowheads="1"/>
          </p:cNvSpPr>
          <p:nvPr/>
        </p:nvSpPr>
        <p:spPr bwMode="auto">
          <a:xfrm>
            <a:off x="2551112" y="315913"/>
            <a:ext cx="608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B050"/>
                </a:solidFill>
              </a:rPr>
              <a:t>List Cross-Cutting Based Set Containment Join 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887" y="969108"/>
            <a:ext cx="271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8E5BB4"/>
                </a:solidFill>
              </a:rPr>
              <a:t>Early Termination</a:t>
            </a:r>
            <a:endParaRPr lang="zh-CN" altLang="en-US" sz="2400" b="1" dirty="0">
              <a:solidFill>
                <a:srgbClr val="8E5BB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2317599" y="1622303"/>
                <a:ext cx="5044544" cy="5645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99" y="1622303"/>
                <a:ext cx="5044544" cy="564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2317601" y="2523406"/>
                <a:ext cx="4467521" cy="5645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601" y="2523406"/>
                <a:ext cx="4467521" cy="564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2317600" y="3424509"/>
                <a:ext cx="3718972" cy="5645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</m:sSub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600" y="3424509"/>
                <a:ext cx="3718972" cy="5645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2317599" y="4325612"/>
                <a:ext cx="3025502" cy="564596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99" y="4325612"/>
                <a:ext cx="3025502" cy="5645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/>
              <p:cNvSpPr txBox="1"/>
              <p:nvPr/>
            </p:nvSpPr>
            <p:spPr>
              <a:xfrm>
                <a:off x="1375069" y="1701468"/>
                <a:ext cx="829521" cy="406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069" y="1701468"/>
                <a:ext cx="829521" cy="406265"/>
              </a:xfrm>
              <a:prstGeom prst="rect">
                <a:avLst/>
              </a:prstGeom>
              <a:blipFill rotWithShape="0">
                <a:blip r:embed="rId8"/>
                <a:stretch>
                  <a:fillRect l="-8824" r="-13235" b="-2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/>
              <p:cNvSpPr txBox="1"/>
              <p:nvPr/>
            </p:nvSpPr>
            <p:spPr>
              <a:xfrm>
                <a:off x="1384794" y="2602571"/>
                <a:ext cx="83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57" name="文本框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4" y="2602571"/>
                <a:ext cx="83663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8029" r="-13869" b="-32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/>
              <p:cNvSpPr txBox="1"/>
              <p:nvPr/>
            </p:nvSpPr>
            <p:spPr>
              <a:xfrm>
                <a:off x="1384794" y="3466741"/>
                <a:ext cx="83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58" name="文本框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4" y="3466741"/>
                <a:ext cx="83663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029" r="-13869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/>
              <p:cNvSpPr txBox="1"/>
              <p:nvPr/>
            </p:nvSpPr>
            <p:spPr>
              <a:xfrm>
                <a:off x="1384794" y="4423244"/>
                <a:ext cx="8366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59" name="文本框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4" y="4423244"/>
                <a:ext cx="83663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029" r="-13869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连接符 59"/>
          <p:cNvCxnSpPr/>
          <p:nvPr/>
        </p:nvCxnSpPr>
        <p:spPr>
          <a:xfrm>
            <a:off x="2564484" y="3284493"/>
            <a:ext cx="11109" cy="1745025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/>
          <p:cNvSpPr/>
          <p:nvPr/>
        </p:nvSpPr>
        <p:spPr>
          <a:xfrm>
            <a:off x="2272890" y="5528651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2811763" y="5536271"/>
            <a:ext cx="175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MaxSid</a:t>
            </a:r>
            <a:endParaRPr lang="zh-CN" altLang="en-US" sz="2400" dirty="0"/>
          </a:p>
        </p:txBody>
      </p:sp>
      <p:sp>
        <p:nvSpPr>
          <p:cNvPr id="66" name="椭圆 65"/>
          <p:cNvSpPr/>
          <p:nvPr/>
        </p:nvSpPr>
        <p:spPr>
          <a:xfrm>
            <a:off x="2326985" y="3458199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090699" y="1701468"/>
            <a:ext cx="791203" cy="3325910"/>
            <a:chOff x="3090699" y="1701468"/>
            <a:chExt cx="791203" cy="3325910"/>
          </a:xfrm>
        </p:grpSpPr>
        <p:cxnSp>
          <p:nvCxnSpPr>
            <p:cNvPr id="68" name="直接连接符 67"/>
            <p:cNvCxnSpPr>
              <a:cxnSpLocks/>
            </p:cNvCxnSpPr>
            <p:nvPr/>
          </p:nvCxnSpPr>
          <p:spPr>
            <a:xfrm flipH="1">
              <a:off x="3680108" y="3598390"/>
              <a:ext cx="18916" cy="1428988"/>
            </a:xfrm>
            <a:prstGeom prst="line">
              <a:avLst/>
            </a:prstGeom>
            <a:ln w="38100">
              <a:solidFill>
                <a:srgbClr val="FF0000">
                  <a:alpha val="70000"/>
                </a:srgbClr>
              </a:solidFill>
              <a:prstDash val="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090699" y="2805600"/>
              <a:ext cx="614177" cy="822791"/>
            </a:xfrm>
            <a:prstGeom prst="line">
              <a:avLst/>
            </a:prstGeom>
            <a:ln w="38100">
              <a:solidFill>
                <a:srgbClr val="FF0000">
                  <a:alpha val="70000"/>
                </a:srgbClr>
              </a:solidFill>
              <a:prstDash val="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3140676" y="1701468"/>
              <a:ext cx="741226" cy="1064448"/>
            </a:xfrm>
            <a:prstGeom prst="line">
              <a:avLst/>
            </a:prstGeom>
            <a:ln w="38100">
              <a:solidFill>
                <a:srgbClr val="FF0000">
                  <a:alpha val="70000"/>
                </a:srgbClr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椭圆 70"/>
          <p:cNvSpPr/>
          <p:nvPr/>
        </p:nvSpPr>
        <p:spPr>
          <a:xfrm>
            <a:off x="3538999" y="2574901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2" name="直接连接符 71"/>
          <p:cNvCxnSpPr>
            <a:cxnSpLocks/>
          </p:cNvCxnSpPr>
          <p:nvPr/>
        </p:nvCxnSpPr>
        <p:spPr>
          <a:xfrm flipH="1">
            <a:off x="4948633" y="4233251"/>
            <a:ext cx="25476" cy="796267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>
            <a:off x="4759057" y="4371829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59">
            <a:extLst>
              <a:ext uri="{FF2B5EF4-FFF2-40B4-BE49-F238E27FC236}">
                <a16:creationId xmlns:a16="http://schemas.microsoft.com/office/drawing/2014/main" id="{D1664197-E3E8-D74F-ACFC-A63B001B8327}"/>
              </a:ext>
            </a:extLst>
          </p:cNvPr>
          <p:cNvCxnSpPr>
            <a:cxnSpLocks/>
          </p:cNvCxnSpPr>
          <p:nvPr/>
        </p:nvCxnSpPr>
        <p:spPr>
          <a:xfrm flipH="1">
            <a:off x="3578114" y="4274454"/>
            <a:ext cx="19186" cy="752924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70">
            <a:extLst>
              <a:ext uri="{FF2B5EF4-FFF2-40B4-BE49-F238E27FC236}">
                <a16:creationId xmlns:a16="http://schemas.microsoft.com/office/drawing/2014/main" id="{E2CC708E-E53D-F649-AF9E-9F7B19902090}"/>
              </a:ext>
            </a:extLst>
          </p:cNvPr>
          <p:cNvSpPr/>
          <p:nvPr/>
        </p:nvSpPr>
        <p:spPr>
          <a:xfrm>
            <a:off x="3481674" y="4371543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72">
            <a:extLst>
              <a:ext uri="{FF2B5EF4-FFF2-40B4-BE49-F238E27FC236}">
                <a16:creationId xmlns:a16="http://schemas.microsoft.com/office/drawing/2014/main" id="{4292835F-56FE-9E44-B137-4996241032BE}"/>
              </a:ext>
            </a:extLst>
          </p:cNvPr>
          <p:cNvSpPr/>
          <p:nvPr/>
        </p:nvSpPr>
        <p:spPr>
          <a:xfrm>
            <a:off x="4820586" y="3466741"/>
            <a:ext cx="497217" cy="497217"/>
          </a:xfrm>
          <a:prstGeom prst="ellipse">
            <a:avLst/>
          </a:prstGeom>
          <a:solidFill>
            <a:schemeClr val="tx1">
              <a:alpha val="2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59">
            <a:extLst>
              <a:ext uri="{FF2B5EF4-FFF2-40B4-BE49-F238E27FC236}">
                <a16:creationId xmlns:a16="http://schemas.microsoft.com/office/drawing/2014/main" id="{AA8B873F-CDC7-F14E-AC3A-4ECCABB426F3}"/>
              </a:ext>
            </a:extLst>
          </p:cNvPr>
          <p:cNvCxnSpPr/>
          <p:nvPr/>
        </p:nvCxnSpPr>
        <p:spPr>
          <a:xfrm>
            <a:off x="5058085" y="3284493"/>
            <a:ext cx="11109" cy="1745025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43917374"/>
      </p:ext>
    </p:extLst>
  </p:cSld>
  <p:clrMapOvr>
    <a:masterClrMapping/>
  </p:clrMapOvr>
  <p:transition spd="slow" advTm="34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1" grpId="0" animBg="1"/>
      <p:bldP spid="73" grpId="0" animBg="1"/>
      <p:bldP spid="28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2|1.7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0.2|0.2|0.3|0.2|0.2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0.2|0.2|0.3|0.2|0.2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1|0.4|0.3|0.6|0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2|1.7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2|1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4.9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2.8|4.9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2.8|4.9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2.8|4.9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2.8|4.9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0.2|0.2|0.3|0.2|0.2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16365</TotalTime>
  <Words>1361</Words>
  <Application>Microsoft Macintosh PowerPoint</Application>
  <PresentationFormat>On-screen Show (4:3)</PresentationFormat>
  <Paragraphs>510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Cambria Math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</dc:title>
  <dc:creator>Admin</dc:creator>
  <cp:lastModifiedBy>Dong Deng</cp:lastModifiedBy>
  <cp:revision>950</cp:revision>
  <dcterms:created xsi:type="dcterms:W3CDTF">2014-08-16T03:22:19Z</dcterms:created>
  <dcterms:modified xsi:type="dcterms:W3CDTF">2019-05-27T16:44:02Z</dcterms:modified>
</cp:coreProperties>
</file>