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56" r:id="rId2"/>
    <p:sldId id="541" r:id="rId3"/>
    <p:sldId id="565" r:id="rId4"/>
    <p:sldId id="402" r:id="rId5"/>
    <p:sldId id="539" r:id="rId6"/>
    <p:sldId id="543" r:id="rId7"/>
    <p:sldId id="407" r:id="rId8"/>
    <p:sldId id="266" r:id="rId9"/>
    <p:sldId id="548" r:id="rId10"/>
    <p:sldId id="549" r:id="rId11"/>
    <p:sldId id="546" r:id="rId12"/>
    <p:sldId id="547" r:id="rId13"/>
    <p:sldId id="542" r:id="rId14"/>
    <p:sldId id="269" r:id="rId15"/>
    <p:sldId id="550" r:id="rId16"/>
    <p:sldId id="551" r:id="rId17"/>
    <p:sldId id="552" r:id="rId18"/>
    <p:sldId id="497" r:id="rId19"/>
    <p:sldId id="568" r:id="rId20"/>
    <p:sldId id="557" r:id="rId21"/>
    <p:sldId id="556" r:id="rId22"/>
    <p:sldId id="458" r:id="rId23"/>
    <p:sldId id="555" r:id="rId24"/>
    <p:sldId id="554" r:id="rId25"/>
    <p:sldId id="461" r:id="rId26"/>
    <p:sldId id="560" r:id="rId27"/>
    <p:sldId id="454" r:id="rId28"/>
    <p:sldId id="561" r:id="rId29"/>
    <p:sldId id="566" r:id="rId30"/>
    <p:sldId id="567" r:id="rId31"/>
    <p:sldId id="443" r:id="rId32"/>
    <p:sldId id="446" r:id="rId33"/>
    <p:sldId id="464" r:id="rId34"/>
    <p:sldId id="562" r:id="rId35"/>
    <p:sldId id="563" r:id="rId36"/>
    <p:sldId id="462" r:id="rId37"/>
  </p:sldIdLst>
  <p:sldSz cx="9144000" cy="6858000" type="screen4x3"/>
  <p:notesSz cx="6794500" cy="9931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5" autoAdjust="0"/>
    <p:restoredTop sz="76395" autoAdjust="0"/>
  </p:normalViewPr>
  <p:slideViewPr>
    <p:cSldViewPr>
      <p:cViewPr varScale="1">
        <p:scale>
          <a:sx n="96" d="100"/>
          <a:sy n="96" d="100"/>
        </p:scale>
        <p:origin x="29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7CBA4-BF48-430E-8DC4-8DF3F0650ED5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F043D-7042-4D00-B4F0-16EDDE8667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472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2FF2E-BB06-401E-B70A-00528C094FE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A97C-46A6-4CDC-9D3B-5ACD38D83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91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653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653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653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44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19</a:t>
            </a:fld>
            <a:endParaRPr lang="zh-CN" altLang="en-US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44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22</a:t>
            </a:fld>
            <a:endParaRPr lang="zh-CN" altLang="en-US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19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23</a:t>
            </a:fld>
            <a:endParaRPr lang="zh-CN" altLang="en-US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24</a:t>
            </a:fld>
            <a:endParaRPr lang="zh-CN" altLang="en-US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25</a:t>
            </a:fld>
            <a:endParaRPr lang="zh-CN" altLang="en-US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26</a:t>
            </a:fld>
            <a:endParaRPr lang="zh-CN" altLang="en-US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27</a:t>
            </a:fld>
            <a:endParaRPr lang="zh-CN" altLang="en-US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28</a:t>
            </a:fld>
            <a:endParaRPr lang="zh-CN" altLang="en-US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29</a:t>
            </a:fld>
            <a:endParaRPr lang="zh-CN" altLang="en-US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30</a:t>
            </a:fld>
            <a:endParaRPr lang="zh-CN" altLang="en-US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25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24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A35-8F1F-4F3E-99FC-A39167467047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/44</a:t>
            </a:r>
            <a:endParaRPr lang="zh-CN" altLang="en-US" dirty="0"/>
          </a:p>
        </p:txBody>
      </p:sp>
      <p:pic>
        <p:nvPicPr>
          <p:cNvPr id="7" name="图片 20" descr="图片2(1)副本.jpg"/>
          <p:cNvPicPr>
            <a:picLocks noChangeAspect="1"/>
          </p:cNvPicPr>
          <p:nvPr userDrawn="1"/>
        </p:nvPicPr>
        <p:blipFill>
          <a:blip r:embed="rId2" cstate="print"/>
          <a:srcRect l="19953" t="16470" b="9872"/>
          <a:stretch>
            <a:fillRect/>
          </a:stretch>
        </p:blipFill>
        <p:spPr bwMode="auto">
          <a:xfrm>
            <a:off x="0" y="0"/>
            <a:ext cx="9361040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C32C-51B4-43F4-842E-C7220C312E86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5496" y="6448251"/>
            <a:ext cx="2133600" cy="365125"/>
          </a:xfrm>
        </p:spPr>
        <p:txBody>
          <a:bodyPr/>
          <a:lstStyle/>
          <a:p>
            <a:fld id="{B63B7C66-B575-4C95-862A-A8FEC588D3EB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9480" y="6453336"/>
            <a:ext cx="33528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46504" y="6453336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blipFill dpi="0" rotWithShape="1">
            <a:blip r:embed="rId5" cstate="print">
              <a:alphaModFix amt="44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9838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DD01FC-ABB9-42A1-B368-C0117817188F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667472" y="637624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5" name="组合 19"/>
          <p:cNvGrpSpPr>
            <a:grpSpLocks/>
          </p:cNvGrpSpPr>
          <p:nvPr userDrawn="1"/>
        </p:nvGrpSpPr>
        <p:grpSpPr bwMode="auto">
          <a:xfrm>
            <a:off x="4763" y="1124744"/>
            <a:ext cx="9166225" cy="1587"/>
            <a:chOff x="500034" y="1285860"/>
            <a:chExt cx="7072362" cy="1588"/>
          </a:xfrm>
        </p:grpSpPr>
        <p:cxnSp>
          <p:nvCxnSpPr>
            <p:cNvPr id="16" name="直接连接符 8"/>
            <p:cNvCxnSpPr>
              <a:cxnSpLocks noChangeShapeType="1"/>
            </p:cNvCxnSpPr>
            <p:nvPr userDrawn="1"/>
          </p:nvCxnSpPr>
          <p:spPr bwMode="auto">
            <a:xfrm>
              <a:off x="500034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FF3300"/>
              </a:solidFill>
              <a:round/>
              <a:headEnd/>
              <a:tailEnd/>
            </a:ln>
          </p:spPr>
        </p:cxnSp>
        <p:cxnSp>
          <p:nvCxnSpPr>
            <p:cNvPr id="17" name="直接连接符 9"/>
            <p:cNvCxnSpPr>
              <a:cxnSpLocks noChangeShapeType="1"/>
            </p:cNvCxnSpPr>
            <p:nvPr userDrawn="1"/>
          </p:nvCxnSpPr>
          <p:spPr bwMode="auto">
            <a:xfrm>
              <a:off x="1714480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CCCC00"/>
              </a:solidFill>
              <a:round/>
              <a:headEnd/>
              <a:tailEnd/>
            </a:ln>
          </p:spPr>
        </p:cxnSp>
        <p:cxnSp>
          <p:nvCxnSpPr>
            <p:cNvPr id="19" name="直接连接符 10"/>
            <p:cNvCxnSpPr>
              <a:cxnSpLocks noChangeShapeType="1"/>
            </p:cNvCxnSpPr>
            <p:nvPr userDrawn="1"/>
          </p:nvCxnSpPr>
          <p:spPr bwMode="auto">
            <a:xfrm>
              <a:off x="2928926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20" name="直接连接符 11"/>
            <p:cNvCxnSpPr>
              <a:cxnSpLocks noChangeShapeType="1"/>
            </p:cNvCxnSpPr>
            <p:nvPr userDrawn="1"/>
          </p:nvCxnSpPr>
          <p:spPr bwMode="auto">
            <a:xfrm>
              <a:off x="4143372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CC3399"/>
              </a:solidFill>
              <a:round/>
              <a:headEnd/>
              <a:tailEnd/>
            </a:ln>
          </p:spPr>
        </p:cxnSp>
        <p:cxnSp>
          <p:nvCxnSpPr>
            <p:cNvPr id="21" name="直接连接符 12"/>
            <p:cNvCxnSpPr>
              <a:cxnSpLocks noChangeShapeType="1"/>
            </p:cNvCxnSpPr>
            <p:nvPr userDrawn="1"/>
          </p:nvCxnSpPr>
          <p:spPr bwMode="auto">
            <a:xfrm>
              <a:off x="5357818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006600"/>
              </a:solidFill>
              <a:round/>
              <a:headEnd/>
              <a:tailEnd/>
            </a:ln>
          </p:spPr>
        </p:cxnSp>
        <p:cxnSp>
          <p:nvCxnSpPr>
            <p:cNvPr id="23" name="直接连接符 13"/>
            <p:cNvCxnSpPr>
              <a:cxnSpLocks noChangeShapeType="1"/>
            </p:cNvCxnSpPr>
            <p:nvPr userDrawn="1"/>
          </p:nvCxnSpPr>
          <p:spPr bwMode="auto">
            <a:xfrm>
              <a:off x="6572264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FF99CC"/>
              </a:solidFill>
              <a:round/>
              <a:headEnd/>
              <a:tailE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/Users/dongdeng/Desktop/papers/2013/massjoin/trunk/figs/figs.vsd/Drawing/~Example/&#30697;&#24418;.19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file:///C:/Users/dongdeng/Desktop/papers/2013/massjoin/trunk/figs/figs.vsd/Drawing/~Example/Sheet.35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emf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/Users/dongdeng/Desktop/papers/2013/massjoin/trunk/figs/figs.vsd/Drawing/~Example/Sheet.34" TargetMode="Externa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1096144"/>
            <a:ext cx="8856984" cy="146876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 err="1">
                <a:solidFill>
                  <a:schemeClr val="bg1"/>
                </a:solidFill>
                <a:effectLst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MassJoin</a:t>
            </a:r>
            <a:r>
              <a:rPr lang="en-US" altLang="zh-CN" sz="3600" dirty="0">
                <a:solidFill>
                  <a:schemeClr val="bg1"/>
                </a:solidFill>
                <a:effectLst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: A </a:t>
            </a:r>
            <a:r>
              <a:rPr lang="en-US" altLang="zh-CN" sz="3600" dirty="0" err="1">
                <a:solidFill>
                  <a:schemeClr val="bg1"/>
                </a:solidFill>
                <a:effectLst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MapReduce</a:t>
            </a:r>
            <a:r>
              <a:rPr lang="en-US" altLang="zh-CN" sz="3600" dirty="0">
                <a:solidFill>
                  <a:schemeClr val="bg1"/>
                </a:solidFill>
                <a:effectLst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-based Method for Scalable String Similarity Joins</a:t>
            </a:r>
            <a:endParaRPr lang="zh-CN" altLang="en-US" sz="3600" dirty="0">
              <a:solidFill>
                <a:schemeClr val="bg1"/>
              </a:solidFill>
              <a:effectLst/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6480720" cy="1728192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Dong Deng    (Tsinghua University, China)</a:t>
            </a:r>
          </a:p>
          <a:p>
            <a:pPr algn="l">
              <a:lnSpc>
                <a:spcPts val="3000"/>
              </a:lnSpc>
            </a:pPr>
            <a:r>
              <a:rPr lang="en-US" altLang="zh-CN" sz="2400" dirty="0" err="1">
                <a:solidFill>
                  <a:schemeClr val="bg1"/>
                </a:solidFill>
              </a:rPr>
              <a:t>Guoliang</a:t>
            </a:r>
            <a:r>
              <a:rPr lang="en-US" altLang="zh-CN" sz="2400" dirty="0">
                <a:solidFill>
                  <a:schemeClr val="bg1"/>
                </a:solidFill>
              </a:rPr>
              <a:t> Li     (Tsinghua University, China)</a:t>
            </a:r>
          </a:p>
          <a:p>
            <a:pPr algn="l">
              <a:lnSpc>
                <a:spcPts val="3000"/>
              </a:lnSpc>
            </a:pPr>
            <a:r>
              <a:rPr lang="en-US" altLang="zh-CN" sz="2400" dirty="0" err="1">
                <a:solidFill>
                  <a:schemeClr val="bg1"/>
                </a:solidFill>
              </a:rPr>
              <a:t>Shuang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</a:rPr>
              <a:t>Hao</a:t>
            </a:r>
            <a:r>
              <a:rPr lang="en-US" altLang="zh-CN" sz="2400" dirty="0">
                <a:solidFill>
                  <a:schemeClr val="bg1"/>
                </a:solidFill>
              </a:rPr>
              <a:t>    (Tsinghua University, China)</a:t>
            </a:r>
          </a:p>
          <a:p>
            <a:pPr algn="l">
              <a:lnSpc>
                <a:spcPts val="3000"/>
              </a:lnSpc>
            </a:pPr>
            <a:r>
              <a:rPr lang="en-US" altLang="zh-CN" sz="2400" dirty="0" err="1">
                <a:solidFill>
                  <a:schemeClr val="bg1"/>
                </a:solidFill>
              </a:rPr>
              <a:t>Jiannan</a:t>
            </a:r>
            <a:r>
              <a:rPr lang="en-US" altLang="zh-CN" sz="2400" dirty="0">
                <a:solidFill>
                  <a:schemeClr val="bg1"/>
                </a:solidFill>
              </a:rPr>
              <a:t> Wang (Tsinghua University, China)</a:t>
            </a:r>
          </a:p>
          <a:p>
            <a:pPr algn="l">
              <a:lnSpc>
                <a:spcPts val="3000"/>
              </a:lnSpc>
            </a:pPr>
            <a:r>
              <a:rPr lang="en-US" altLang="zh-CN" sz="2400" dirty="0" err="1">
                <a:solidFill>
                  <a:schemeClr val="bg1"/>
                </a:solidFill>
              </a:rPr>
              <a:t>Jianhua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</a:rPr>
              <a:t>Feng</a:t>
            </a:r>
            <a:r>
              <a:rPr lang="en-US" altLang="zh-CN" sz="2400" dirty="0">
                <a:solidFill>
                  <a:schemeClr val="bg1"/>
                </a:solidFill>
              </a:rPr>
              <a:t>   (Tsinghua University, China)</a:t>
            </a:r>
          </a:p>
        </p:txBody>
      </p:sp>
      <p:pic>
        <p:nvPicPr>
          <p:cNvPr id="7" name="图片 6" descr="tsinghua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3573016"/>
            <a:ext cx="2487549" cy="24517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7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Problem Formulation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1556792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String Similarity Join</a:t>
            </a:r>
          </a:p>
          <a:p>
            <a:r>
              <a:rPr lang="en-US" altLang="zh-CN" sz="3200" dirty="0"/>
              <a:t>-----------------------------------------------</a:t>
            </a:r>
          </a:p>
          <a:p>
            <a:r>
              <a:rPr lang="en-US" altLang="zh-CN" sz="3200" b="1" dirty="0"/>
              <a:t>Input: </a:t>
            </a:r>
            <a:r>
              <a:rPr lang="en-US" altLang="zh-CN" sz="3200" dirty="0"/>
              <a:t>two sets of strings </a:t>
            </a:r>
            <a:r>
              <a:rPr lang="en-US" altLang="zh-CN" sz="3200" i="1" dirty="0"/>
              <a:t>R</a:t>
            </a:r>
            <a:r>
              <a:rPr lang="en-US" altLang="zh-CN" sz="3200" dirty="0"/>
              <a:t> and </a:t>
            </a:r>
            <a:r>
              <a:rPr lang="en-US" altLang="zh-CN" sz="3200" i="1" dirty="0"/>
              <a:t>S</a:t>
            </a:r>
          </a:p>
          <a:p>
            <a:r>
              <a:rPr lang="en-US" altLang="zh-CN" sz="3200" dirty="0"/>
              <a:t>            a similarity threshold </a:t>
            </a:r>
            <a:r>
              <a:rPr lang="el-GR" altLang="zh-CN" sz="3200" dirty="0"/>
              <a:t>τ</a:t>
            </a:r>
            <a:endParaRPr lang="en-US" altLang="zh-CN" sz="3200" dirty="0"/>
          </a:p>
          <a:p>
            <a:r>
              <a:rPr lang="en-US" altLang="zh-CN" sz="3200" b="1" dirty="0"/>
              <a:t>Output: </a:t>
            </a:r>
            <a:r>
              <a:rPr lang="en-US" altLang="zh-CN" sz="3200" dirty="0"/>
              <a:t>&lt;</a:t>
            </a:r>
            <a:r>
              <a:rPr lang="en-US" altLang="zh-CN" sz="3200" i="1" dirty="0"/>
              <a:t>r, s</a:t>
            </a:r>
            <a:r>
              <a:rPr lang="en-US" altLang="zh-CN" sz="3200" dirty="0"/>
              <a:t>&gt; </a:t>
            </a:r>
            <a:r>
              <a:rPr lang="zh-CN" altLang="en-US" sz="3200" dirty="0"/>
              <a:t>∈ </a:t>
            </a:r>
            <a:r>
              <a:rPr lang="en-US" altLang="zh-CN" sz="3200" i="1" dirty="0"/>
              <a:t>R×S</a:t>
            </a:r>
            <a:r>
              <a:rPr lang="en-US" altLang="zh-CN" sz="3200" dirty="0"/>
              <a:t>  </a:t>
            </a:r>
            <a:r>
              <a:rPr lang="en-US" altLang="zh-CN" sz="3200" dirty="0" err="1"/>
              <a:t>s.t.</a:t>
            </a:r>
            <a:r>
              <a:rPr lang="en-US" altLang="zh-CN" sz="3200" dirty="0"/>
              <a:t> </a:t>
            </a:r>
            <a:r>
              <a:rPr lang="en-US" altLang="zh-CN" sz="3200" i="1" dirty="0"/>
              <a:t>SIM</a:t>
            </a:r>
            <a:r>
              <a:rPr lang="en-US" altLang="zh-CN" sz="3200" dirty="0"/>
              <a:t>(r, s) ≤ </a:t>
            </a:r>
            <a:r>
              <a:rPr lang="el-GR" altLang="zh-CN" sz="3200" dirty="0"/>
              <a:t>τ</a:t>
            </a:r>
            <a:endParaRPr lang="en-US" altLang="zh-CN" sz="3200" dirty="0"/>
          </a:p>
        </p:txBody>
      </p:sp>
      <p:sp>
        <p:nvSpPr>
          <p:cNvPr id="7" name="日期占位符 8"/>
          <p:cNvSpPr>
            <a:spLocks noGrp="1"/>
          </p:cNvSpPr>
          <p:nvPr>
            <p:ph type="dt" sz="half" idx="10"/>
          </p:nvPr>
        </p:nvSpPr>
        <p:spPr>
          <a:xfrm>
            <a:off x="148636" y="6429994"/>
            <a:ext cx="1763305" cy="401638"/>
          </a:xfrm>
        </p:spPr>
        <p:txBody>
          <a:bodyPr/>
          <a:lstStyle/>
          <a:p>
            <a:fld id="{EA38CE50-8EBF-4102-842C-1789671C8B2E}" type="datetime1">
              <a:rPr lang="zh-CN" altLang="en-US" smtClean="0"/>
              <a:t>2019/5/27</a:t>
            </a:fld>
            <a:endParaRPr lang="zh-CN" altLang="en-US" dirty="0"/>
          </a:p>
        </p:txBody>
      </p:sp>
      <p:sp>
        <p:nvSpPr>
          <p:cNvPr id="8" name="页脚占位符 9"/>
          <p:cNvSpPr>
            <a:spLocks noGrp="1"/>
          </p:cNvSpPr>
          <p:nvPr>
            <p:ph type="ftr" sz="quarter" idx="11"/>
          </p:nvPr>
        </p:nvSpPr>
        <p:spPr>
          <a:xfrm>
            <a:off x="3958418" y="6435079"/>
            <a:ext cx="2770909" cy="401638"/>
          </a:xfrm>
        </p:spPr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340620" y="6435079"/>
            <a:ext cx="629752" cy="40163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46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"/>
    </mc:Choice>
    <mc:Fallback xmlns="">
      <p:transition spd="slow" advTm="1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429" y="1628800"/>
            <a:ext cx="8308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Large amounts of data:</a:t>
            </a:r>
          </a:p>
          <a:p>
            <a:pPr algn="ctr"/>
            <a:r>
              <a:rPr lang="en-US" sz="3600" i="1" dirty="0">
                <a:latin typeface="Cambria Math"/>
              </a:rPr>
              <a:t>E.g., </a:t>
            </a:r>
            <a:r>
              <a:rPr lang="en-US" sz="3600" i="1" dirty="0" err="1">
                <a:latin typeface="Cambria Math"/>
              </a:rPr>
              <a:t>GeneBank</a:t>
            </a:r>
            <a:r>
              <a:rPr lang="en-US" sz="3600" i="1" dirty="0">
                <a:latin typeface="Cambria Math"/>
              </a:rPr>
              <a:t>: 100M, Google N-gram: 1T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6753" y="3501008"/>
            <a:ext cx="3657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/>
              <a:t>How to process?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360" y="4725144"/>
            <a:ext cx="9160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MapReduce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en-US" sz="3600" b="1" dirty="0"/>
              <a:t>shared-nothing data-processing platform</a:t>
            </a:r>
          </a:p>
        </p:txBody>
      </p:sp>
      <p:sp>
        <p:nvSpPr>
          <p:cNvPr id="8" name="日期占位符 8"/>
          <p:cNvSpPr>
            <a:spLocks noGrp="1"/>
          </p:cNvSpPr>
          <p:nvPr>
            <p:ph type="dt" sz="half" idx="10"/>
          </p:nvPr>
        </p:nvSpPr>
        <p:spPr>
          <a:xfrm>
            <a:off x="95106" y="6381328"/>
            <a:ext cx="1939636" cy="365125"/>
          </a:xfrm>
        </p:spPr>
        <p:txBody>
          <a:bodyPr/>
          <a:lstStyle/>
          <a:p>
            <a:fld id="{EA38CE50-8EBF-4102-842C-1789671C8B2E}" type="datetime1">
              <a:rPr lang="zh-CN" altLang="en-US" smtClean="0"/>
              <a:t>2019/5/27</a:t>
            </a:fld>
            <a:endParaRPr lang="zh-CN" altLang="en-US" dirty="0"/>
          </a:p>
        </p:txBody>
      </p:sp>
      <p:sp>
        <p:nvSpPr>
          <p:cNvPr id="9" name="页脚占位符 9"/>
          <p:cNvSpPr>
            <a:spLocks noGrp="1"/>
          </p:cNvSpPr>
          <p:nvPr>
            <p:ph type="ftr" sz="quarter" idx="11"/>
          </p:nvPr>
        </p:nvSpPr>
        <p:spPr>
          <a:xfrm>
            <a:off x="3854508" y="6386413"/>
            <a:ext cx="3048000" cy="365125"/>
          </a:xfrm>
        </p:spPr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343769" y="6386413"/>
            <a:ext cx="692727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6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000"/>
    </mc:Choice>
    <mc:Fallback xmlns="">
      <p:transition spd="slow" advTm="27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Review</a:t>
            </a:r>
          </a:p>
        </p:txBody>
      </p:sp>
      <p:pic>
        <p:nvPicPr>
          <p:cNvPr id="1027" name="Picture 3" descr="C:\Users\dongdeng\Desktop\fi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7" y="2001527"/>
            <a:ext cx="8222489" cy="37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2483768" y="5301208"/>
            <a:ext cx="1656184" cy="45784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10644" y="5036678"/>
            <a:ext cx="1356277" cy="74483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日期占位符 8"/>
          <p:cNvSpPr>
            <a:spLocks noGrp="1"/>
          </p:cNvSpPr>
          <p:nvPr>
            <p:ph type="dt" sz="half" idx="10"/>
          </p:nvPr>
        </p:nvSpPr>
        <p:spPr>
          <a:xfrm>
            <a:off x="148636" y="6448251"/>
            <a:ext cx="1763305" cy="365125"/>
          </a:xfrm>
        </p:spPr>
        <p:txBody>
          <a:bodyPr/>
          <a:lstStyle/>
          <a:p>
            <a:fld id="{EA38CE50-8EBF-4102-842C-1789671C8B2E}" type="datetime1">
              <a:rPr lang="zh-CN" altLang="en-US" smtClean="0"/>
              <a:t>2019/5/27</a:t>
            </a:fld>
            <a:endParaRPr lang="zh-CN" altLang="en-US" dirty="0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3958418" y="6453336"/>
            <a:ext cx="2770909" cy="365125"/>
          </a:xfrm>
        </p:spPr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340620" y="6453336"/>
            <a:ext cx="629752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39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75"/>
    </mc:Choice>
    <mc:Fallback xmlns="">
      <p:transition spd="slow" advTm="8827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/>
              <a:t>Challenge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47188" y="1727195"/>
                <a:ext cx="3872535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/>
                  <a:t>Naïve Method</a:t>
                </a:r>
              </a:p>
              <a:p>
                <a:pPr algn="ctr"/>
                <a:endParaRPr lang="en-US" sz="1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|×|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|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88" y="1727195"/>
                <a:ext cx="3872535" cy="1538883"/>
              </a:xfrm>
              <a:prstGeom prst="rect">
                <a:avLst/>
              </a:prstGeom>
              <a:blipFill rotWithShape="1">
                <a:blip r:embed="rId4"/>
                <a:stretch>
                  <a:fillRect l="-5975" t="-7905" r="-5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72911" y="4437112"/>
            <a:ext cx="3871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How to avoid?</a:t>
            </a:r>
          </a:p>
          <a:p>
            <a:pPr algn="ctr"/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28604" y="3386196"/>
            <a:ext cx="6647738" cy="715089"/>
          </a:xfrm>
          <a:prstGeom prst="wedgeRoundRectCallout">
            <a:avLst>
              <a:gd name="adj1" fmla="val -1873"/>
              <a:gd name="adj2" fmla="val -7288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rather  expensive!!</a:t>
            </a:r>
          </a:p>
          <a:p>
            <a:r>
              <a:rPr lang="en-US" altLang="zh-CN" dirty="0"/>
              <a:t>For 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|R|=|S|=1M, it needs to enumerate10</a:t>
            </a:r>
            <a:r>
              <a:rPr lang="en-US" altLang="zh-CN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12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pairs. 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0541" y="5088190"/>
            <a:ext cx="57358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4000" dirty="0"/>
              <a:t>Filtering and Verification</a:t>
            </a:r>
          </a:p>
        </p:txBody>
      </p:sp>
      <p:sp>
        <p:nvSpPr>
          <p:cNvPr id="8" name="日期占位符 8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EA38CE50-8EBF-4102-842C-1789671C8B2E}" type="datetime1">
              <a:rPr lang="zh-CN" altLang="en-US" smtClean="0"/>
              <a:t>2019/5/27</a:t>
            </a:fld>
            <a:endParaRPr lang="zh-CN" altLang="en-US" dirty="0"/>
          </a:p>
        </p:txBody>
      </p:sp>
      <p:sp>
        <p:nvSpPr>
          <p:cNvPr id="9" name="页脚占位符 9"/>
          <p:cNvSpPr>
            <a:spLocks noGrp="1"/>
          </p:cNvSpPr>
          <p:nvPr>
            <p:ph type="ftr" sz="quarter" idx="11"/>
          </p:nvPr>
        </p:nvSpPr>
        <p:spPr>
          <a:xfrm>
            <a:off x="3883496" y="6386413"/>
            <a:ext cx="3352800" cy="365125"/>
          </a:xfrm>
        </p:spPr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90520" y="6386413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0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48"/>
    </mc:Choice>
    <mc:Fallback xmlns="">
      <p:transition spd="slow" advTm="39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Filtering-and-verification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30" y="1392256"/>
            <a:ext cx="9124270" cy="4608512"/>
          </a:xfrm>
        </p:spPr>
        <p:txBody>
          <a:bodyPr>
            <a:normAutofit/>
          </a:bodyPr>
          <a:lstStyle/>
          <a:p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Basic idea</a:t>
            </a:r>
          </a:p>
          <a:p>
            <a:pPr lvl="1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Filter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a large number of dissimilar string pairs</a:t>
            </a:r>
          </a:p>
          <a:p>
            <a:pPr lvl="1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Verify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the remaining potentially similar pairs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4D27-B373-4791-82A5-D21E27EA0E88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advTm="32945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sz="5400" dirty="0"/>
              <a:t>Filtering: A partition method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67544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US" altLang="zh-CN" dirty="0"/>
          </a:p>
          <a:p>
            <a:pPr marL="0" indent="0">
              <a:buNone/>
              <a:defRPr/>
            </a:pPr>
            <a:r>
              <a:rPr lang="en-US" altLang="zh-CN" dirty="0"/>
              <a:t> </a:t>
            </a:r>
          </a:p>
          <a:p>
            <a:pPr>
              <a:buFont typeface="Wingdings 3" pitchFamily="18" charset="2"/>
              <a:buNone/>
              <a:defRPr/>
            </a:pPr>
            <a:endParaRPr lang="en-US" altLang="zh-CN" i="1" dirty="0"/>
          </a:p>
          <a:p>
            <a:pPr>
              <a:buFont typeface="Wingdings 3" pitchFamily="18" charset="2"/>
              <a:buNone/>
              <a:defRPr/>
            </a:pPr>
            <a:r>
              <a:rPr lang="en-US" altLang="zh-CN" i="1" dirty="0"/>
              <a:t>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7103" y="4300529"/>
            <a:ext cx="7027821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/>
              <a:t>Is there any substring of s matching a segment of </a:t>
            </a:r>
            <a:r>
              <a:rPr lang="en-US" altLang="zh-CN" sz="2400" i="1" dirty="0"/>
              <a:t>r ?</a:t>
            </a:r>
            <a:endParaRPr lang="zh-CN" alt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856029" y="5642084"/>
            <a:ext cx="2820427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CC"/>
                </a:solidFill>
              </a:rPr>
              <a:t>We prune &lt;r, s&gt;</a:t>
            </a:r>
            <a:endParaRPr lang="zh-CN" alt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642084"/>
            <a:ext cx="3526500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&lt;r, s&gt; is a  candidate</a:t>
            </a:r>
            <a:endParaRPr lang="zh-CN" alt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2219488" y="4762194"/>
            <a:ext cx="1560424" cy="839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5148064" y="4748546"/>
            <a:ext cx="1962224" cy="852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76" name="矩形 15"/>
          <p:cNvSpPr>
            <a:spLocks noChangeArrowheads="1"/>
          </p:cNvSpPr>
          <p:nvPr/>
        </p:nvSpPr>
        <p:spPr bwMode="auto">
          <a:xfrm>
            <a:off x="3203848" y="4983559"/>
            <a:ext cx="763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/>
              <a:t>Yes  </a:t>
            </a:r>
          </a:p>
        </p:txBody>
      </p:sp>
      <p:sp>
        <p:nvSpPr>
          <p:cNvPr id="15377" name="矩形 18"/>
          <p:cNvSpPr>
            <a:spLocks noChangeArrowheads="1"/>
          </p:cNvSpPr>
          <p:nvPr/>
        </p:nvSpPr>
        <p:spPr bwMode="auto">
          <a:xfrm>
            <a:off x="5391384" y="4956263"/>
            <a:ext cx="647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/>
              <a:t>No </a:t>
            </a:r>
          </a:p>
        </p:txBody>
      </p:sp>
      <p:sp>
        <p:nvSpPr>
          <p:cNvPr id="15378" name="日期占位符 1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5379" name="灯片编号占位符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403885-6F64-41DC-BAC4-AB656D83EC6A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15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79" y="1841767"/>
            <a:ext cx="5906343" cy="224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67544" y="1416765"/>
            <a:ext cx="852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800" dirty="0"/>
              <a:t>Split  </a:t>
            </a:r>
            <a:r>
              <a:rPr lang="en-US" altLang="zh-CN" sz="2800" b="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/>
              <a:t>to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altLang="zh-CN" sz="2800" dirty="0"/>
              <a:t> equal-length disjoint  segments</a:t>
            </a:r>
            <a:endParaRPr lang="zh-CN" altLang="en-US" sz="2800" dirty="0"/>
          </a:p>
        </p:txBody>
      </p:sp>
      <p:sp>
        <p:nvSpPr>
          <p:cNvPr id="2" name="下箭头 1"/>
          <p:cNvSpPr/>
          <p:nvPr/>
        </p:nvSpPr>
        <p:spPr>
          <a:xfrm>
            <a:off x="4572000" y="3861047"/>
            <a:ext cx="504056" cy="425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77042" y="1939985"/>
            <a:ext cx="5028684" cy="2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日期占位符 8"/>
          <p:cNvSpPr txBox="1">
            <a:spLocks/>
          </p:cNvSpPr>
          <p:nvPr/>
        </p:nvSpPr>
        <p:spPr>
          <a:xfrm>
            <a:off x="179512" y="6381328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zh-CN"/>
            </a:defPPr>
            <a:lvl1pPr marL="0" algn="l" defTabSz="914400" rtl="0" eaLnBrk="1" latinLnBrk="0" hangingPunct="1"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38CE50-8EBF-4102-842C-1789671C8B2E}" type="datetime1">
              <a:rPr lang="zh-CN" altLang="en-US" smtClean="0"/>
              <a:pPr/>
              <a:t>2019/5/27</a:t>
            </a:fld>
            <a:endParaRPr lang="zh-CN" altLang="en-US" dirty="0"/>
          </a:p>
        </p:txBody>
      </p:sp>
      <p:sp>
        <p:nvSpPr>
          <p:cNvPr id="18" name="页脚占位符 9"/>
          <p:cNvSpPr>
            <a:spLocks noGrp="1"/>
          </p:cNvSpPr>
          <p:nvPr>
            <p:ph type="ftr" sz="quarter" idx="11"/>
          </p:nvPr>
        </p:nvSpPr>
        <p:spPr>
          <a:xfrm>
            <a:off x="3883496" y="6386413"/>
            <a:ext cx="3352800" cy="365125"/>
          </a:xfrm>
        </p:spPr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灯片编号占位符 3"/>
          <p:cNvSpPr txBox="1">
            <a:spLocks/>
          </p:cNvSpPr>
          <p:nvPr/>
        </p:nvSpPr>
        <p:spPr>
          <a:xfrm>
            <a:off x="8490520" y="638641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zh-CN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7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49"/>
    </mc:Choice>
    <mc:Fallback xmlns="">
      <p:transition spd="slow" advTm="72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376" grpId="0"/>
      <p:bldP spid="153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87824" y="1838434"/>
            <a:ext cx="22087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 err="1">
                <a:solidFill>
                  <a:srgbClr val="FF0000"/>
                </a:solidFill>
                <a:cs typeface="Times New Roman" pitchFamily="18" charset="0"/>
              </a:rPr>
              <a:t>hil</a:t>
            </a:r>
            <a:r>
              <a:rPr lang="en-US" altLang="zh-CN" sz="5400" dirty="0" err="1">
                <a:cs typeface="Times New Roman" pitchFamily="18" charset="0"/>
              </a:rPr>
              <a:t>ton</a:t>
            </a:r>
            <a:endParaRPr lang="en-US" altLang="zh-CN" sz="5400" dirty="0">
              <a:cs typeface="Times New Roman" pitchFamily="18" charset="0"/>
            </a:endParaRPr>
          </a:p>
          <a:p>
            <a:endParaRPr lang="en-US" altLang="zh-CN" sz="5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zh-CN" sz="5400" dirty="0" err="1">
                <a:cs typeface="Times New Roman" pitchFamily="18" charset="0"/>
              </a:rPr>
              <a:t>hiuron</a:t>
            </a:r>
            <a:endParaRPr lang="zh-CN" altLang="en-US" sz="5400" dirty="0">
              <a:cs typeface="Times New Roman" pitchFamily="18" charset="0"/>
            </a:endParaRPr>
          </a:p>
          <a:p>
            <a:endParaRPr lang="zh-CN" altLang="en-US" sz="5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800" dirty="0"/>
              <a:t>Filtering: A partition-based method</a:t>
            </a:r>
            <a:endParaRPr lang="zh-CN" altLang="en-US" dirty="0"/>
          </a:p>
        </p:txBody>
      </p:sp>
      <p:sp>
        <p:nvSpPr>
          <p:cNvPr id="13322" name="日期占位符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EAF67C-652C-48F9-936E-B8F62618375D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3323" name="灯片编号占位符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083628-4ADF-4842-816A-159258448E93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16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92338" y="2708920"/>
            <a:ext cx="971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rgbClr val="FF0000"/>
                </a:solidFill>
              </a:rPr>
              <a:t>1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04" y="109321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Give Edit Distance threshold </a:t>
            </a:r>
            <a:r>
              <a:rPr lang="el-GR" altLang="zh-CN" sz="32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=1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3419872" y="2731971"/>
            <a:ext cx="0" cy="10067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987824" y="1897877"/>
            <a:ext cx="858429" cy="7200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4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7"/>
    </mc:Choice>
    <mc:Fallback xmlns="">
      <p:transition spd="slow" advTm="24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87824" y="1838434"/>
            <a:ext cx="22087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cs typeface="Times New Roman" pitchFamily="18" charset="0"/>
              </a:rPr>
              <a:t> </a:t>
            </a:r>
            <a:r>
              <a:rPr lang="en-US" altLang="zh-CN" sz="5400" dirty="0" err="1">
                <a:cs typeface="Times New Roman" pitchFamily="18" charset="0"/>
              </a:rPr>
              <a:t>hil</a:t>
            </a:r>
            <a:r>
              <a:rPr lang="en-US" altLang="zh-CN" sz="5400" i="1" dirty="0" err="1">
                <a:solidFill>
                  <a:srgbClr val="FF0000"/>
                </a:solidFill>
                <a:cs typeface="Times New Roman" pitchFamily="18" charset="0"/>
              </a:rPr>
              <a:t>ton</a:t>
            </a:r>
            <a:endParaRPr lang="en-US" altLang="zh-CN" sz="5400" i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altLang="zh-CN" sz="5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zh-CN" sz="5400" dirty="0" err="1">
                <a:cs typeface="Times New Roman" pitchFamily="18" charset="0"/>
              </a:rPr>
              <a:t>hiuron</a:t>
            </a:r>
            <a:endParaRPr lang="zh-CN" altLang="en-US" sz="5400" dirty="0">
              <a:cs typeface="Times New Roman" pitchFamily="18" charset="0"/>
            </a:endParaRPr>
          </a:p>
          <a:p>
            <a:endParaRPr lang="zh-CN" altLang="en-US" sz="5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800" dirty="0"/>
              <a:t>Filtering: A partition-based method</a:t>
            </a:r>
            <a:endParaRPr lang="zh-CN" altLang="en-US" dirty="0"/>
          </a:p>
        </p:txBody>
      </p:sp>
      <p:sp>
        <p:nvSpPr>
          <p:cNvPr id="13322" name="日期占位符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9B4E-4050-424E-A425-968E31A24DEE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3323" name="灯片编号占位符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083628-4ADF-4842-816A-159258448E93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072627" y="2771673"/>
            <a:ext cx="971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rgbClr val="FF0000"/>
                </a:solidFill>
              </a:rPr>
              <a:t>1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04" y="109321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Give Edit Distance threshold </a:t>
            </a:r>
            <a:r>
              <a:rPr lang="el-GR" altLang="zh-CN" sz="32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=1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95536" y="4941168"/>
            <a:ext cx="8280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3600" b="0" dirty="0"/>
              <a:t>Minimum # edit operations is 2</a:t>
            </a:r>
          </a:p>
          <a:p>
            <a:pPr eaLnBrk="1" hangingPunct="1"/>
            <a:r>
              <a:rPr lang="en-US" altLang="zh-CN" sz="3600" b="0" dirty="0"/>
              <a:t>Prune!</a:t>
            </a:r>
            <a:endParaRPr lang="zh-CN" altLang="en-US" sz="1000" b="0" dirty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4499992" y="2780928"/>
            <a:ext cx="0" cy="9974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092197" y="1897877"/>
            <a:ext cx="911851" cy="7200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85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7"/>
    </mc:Choice>
    <mc:Fallback xmlns="">
      <p:transition spd="slow" advTm="19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en-US" altLang="zh-CN" sz="4800" dirty="0"/>
              <a:t>Filtering: A partition-based method</a:t>
            </a:r>
            <a:endParaRPr lang="zh-CN" altLang="en-US" sz="5400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CE50-8EBF-4102-842C-1789671C8B2E}" type="datetime1">
              <a:rPr lang="zh-CN" altLang="en-US" smtClean="0"/>
              <a:t>2019/5/27</a:t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0" y="7461448"/>
            <a:ext cx="8373616" cy="854968"/>
          </a:xfrm>
          <a:prstGeom prst="rect">
            <a:avLst/>
          </a:prstGeom>
        </p:spPr>
        <p:txBody>
          <a:bodyPr vert="horz" lIns="0" rIns="0" bIns="0" anchor="b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Based on [LiDWF12], we only need to enumerate O(</a:t>
            </a:r>
            <a:r>
              <a:rPr lang="el-GR" altLang="zh-CN" sz="4800" dirty="0">
                <a:latin typeface="Times New Roman"/>
                <a:cs typeface="Times New Roman"/>
              </a:rPr>
              <a:t>τ</a:t>
            </a:r>
            <a:r>
              <a:rPr lang="en-US" altLang="zh-CN" sz="4800" dirty="0"/>
              <a:t>) substrings instead of every possible substring</a:t>
            </a:r>
            <a:endParaRPr lang="zh-CN" altLang="en-US" sz="5400" dirty="0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113273" y="1268760"/>
            <a:ext cx="9030727" cy="586974"/>
          </a:xfrm>
          <a:prstGeom prst="rect">
            <a:avLst/>
          </a:prstGeom>
        </p:spPr>
        <p:txBody>
          <a:bodyPr vert="horz" lIns="0" rIns="0" bIns="0" anchor="b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We extend the method to set-based similarity functions</a:t>
            </a:r>
            <a:endParaRPr lang="zh-CN" altLang="en-US" sz="5400" dirty="0"/>
          </a:p>
        </p:txBody>
      </p:sp>
      <p:pic>
        <p:nvPicPr>
          <p:cNvPr id="3074" name="Picture 2" descr="C:\Users\dongdeng\Desktop\捕1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8" y="1934808"/>
            <a:ext cx="5708249" cy="35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4430265"/>
      </p:ext>
    </p:extLst>
  </p:cSld>
  <p:clrMapOvr>
    <a:masterClrMapping/>
  </p:clrMapOvr>
  <p:transition advTm="2398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The </a:t>
            </a:r>
            <a:r>
              <a:rPr lang="en-US" altLang="zh-CN" dirty="0" err="1"/>
              <a:t>MassJoin</a:t>
            </a:r>
            <a:r>
              <a:rPr lang="en-US" altLang="zh-CN" dirty="0"/>
              <a:t> Framework</a:t>
            </a:r>
            <a:endParaRPr lang="zh-CN" altLang="en-US" dirty="0"/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D2E7C-5A49-4D9E-AC7C-7F7290D18599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19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90937" y="1966462"/>
            <a:ext cx="3535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Generate Segment/Substring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3409" y="2008906"/>
            <a:ext cx="200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Use Segment or</a:t>
            </a:r>
          </a:p>
          <a:p>
            <a:r>
              <a:rPr lang="en-US" altLang="zh-CN" sz="2000" dirty="0"/>
              <a:t>Substring as Key</a:t>
            </a:r>
            <a:endParaRPr lang="zh-CN" altLang="en-US" sz="2000" dirty="0"/>
          </a:p>
        </p:txBody>
      </p:sp>
      <p:sp>
        <p:nvSpPr>
          <p:cNvPr id="10" name="椭圆 9"/>
          <p:cNvSpPr/>
          <p:nvPr/>
        </p:nvSpPr>
        <p:spPr>
          <a:xfrm>
            <a:off x="90937" y="3631072"/>
            <a:ext cx="3535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Replace SID with String</a:t>
            </a:r>
            <a:endParaRPr lang="zh-CN" altLang="en-US" sz="2000" dirty="0"/>
          </a:p>
        </p:txBody>
      </p:sp>
      <p:sp>
        <p:nvSpPr>
          <p:cNvPr id="11" name="椭圆 10"/>
          <p:cNvSpPr/>
          <p:nvPr/>
        </p:nvSpPr>
        <p:spPr>
          <a:xfrm>
            <a:off x="90937" y="5229200"/>
            <a:ext cx="353559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Replace RID with String</a:t>
            </a:r>
            <a:endParaRPr lang="zh-CN" altLang="en-US" sz="2000" dirty="0"/>
          </a:p>
        </p:txBody>
      </p:sp>
      <p:sp>
        <p:nvSpPr>
          <p:cNvPr id="12" name="椭圆 11"/>
          <p:cNvSpPr/>
          <p:nvPr/>
        </p:nvSpPr>
        <p:spPr>
          <a:xfrm>
            <a:off x="5795624" y="5229200"/>
            <a:ext cx="251825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Verification</a:t>
            </a:r>
            <a:endParaRPr lang="zh-CN" altLang="en-US" sz="2000" dirty="0"/>
          </a:p>
        </p:txBody>
      </p:sp>
      <p:sp>
        <p:nvSpPr>
          <p:cNvPr id="13" name="椭圆 12"/>
          <p:cNvSpPr/>
          <p:nvPr/>
        </p:nvSpPr>
        <p:spPr>
          <a:xfrm>
            <a:off x="6012160" y="1966462"/>
            <a:ext cx="230171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Get Candidates</a:t>
            </a:r>
            <a:endParaRPr lang="zh-CN" altLang="en-US" sz="20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3068960"/>
            <a:ext cx="914400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36512" y="1628800"/>
            <a:ext cx="109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Filtering: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36512" y="3203684"/>
            <a:ext cx="141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Verification: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5868771" y="3561003"/>
            <a:ext cx="230171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Do nothing</a:t>
            </a:r>
            <a:endParaRPr lang="zh-CN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377593" y="1232857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/>
            </a:lvl1pPr>
          </a:lstStyle>
          <a:p>
            <a:r>
              <a:rPr lang="en-US" altLang="zh-CN" dirty="0"/>
              <a:t>Map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16216" y="1259468"/>
            <a:ext cx="1155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Reduce</a:t>
            </a:r>
            <a:endParaRPr lang="zh-CN" alt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787119" y="3830161"/>
            <a:ext cx="1821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Use SID as Key</a:t>
            </a:r>
            <a:endParaRPr lang="zh-CN" alt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787119" y="5486345"/>
            <a:ext cx="185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Use RID as Key</a:t>
            </a:r>
            <a:endParaRPr lang="zh-CN" alt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34397" y="1261066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Shuffle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32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94"/>
    </mc:Choice>
    <mc:Fallback xmlns="">
      <p:transition spd="slow" advTm="1432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The Era of Big Data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" y="1628800"/>
            <a:ext cx="8906019" cy="453650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DE55-4649-4E5E-9504-797D9CF155C9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31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"/>
    </mc:Choice>
    <mc:Fallback xmlns="">
      <p:transition spd="slow" advTm="26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854968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Length Filtering</a:t>
            </a:r>
            <a:endParaRPr lang="zh-CN" altLang="en-US" sz="5400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CE50-8EBF-4102-842C-1789671C8B2E}" type="datetime1">
              <a:rPr lang="zh-CN" altLang="en-US" smtClean="0"/>
              <a:t>2019/5/27</a:t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251520" y="1268760"/>
            <a:ext cx="8373616" cy="854968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5400" dirty="0"/>
          </a:p>
        </p:txBody>
      </p:sp>
      <p:pic>
        <p:nvPicPr>
          <p:cNvPr id="3074" name="Picture 2" descr="C:\Users\dongdeng\Desktop\捕1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15774"/>
            <a:ext cx="5708249" cy="35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1351256" y="4293096"/>
            <a:ext cx="6389095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131438" y="5642084"/>
            <a:ext cx="5392890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i="1" dirty="0">
                <a:solidFill>
                  <a:srgbClr val="0033CC"/>
                </a:solidFill>
              </a:rPr>
              <a:t>Add length information into Keys</a:t>
            </a:r>
            <a:endParaRPr lang="zh-CN" altLang="en-US" sz="2800" i="1" dirty="0">
              <a:solidFill>
                <a:srgbClr val="0033CC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-138896" y="1434634"/>
            <a:ext cx="9463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800" dirty="0"/>
              <a:t>Two strings with lengths different a lot can’t be similar</a:t>
            </a:r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565048"/>
      </p:ext>
    </p:extLst>
  </p:cSld>
  <p:clrMapOvr>
    <a:masterClrMapping/>
  </p:clrMapOvr>
  <p:transition advTm="43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sz="5400" dirty="0"/>
              <a:t>Positional Filtering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67544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US" altLang="zh-CN" dirty="0"/>
          </a:p>
          <a:p>
            <a:pPr marL="0" indent="0">
              <a:buNone/>
              <a:defRPr/>
            </a:pPr>
            <a:r>
              <a:rPr lang="en-US" altLang="zh-CN" dirty="0"/>
              <a:t> </a:t>
            </a:r>
          </a:p>
          <a:p>
            <a:pPr>
              <a:buFont typeface="Wingdings 3" pitchFamily="18" charset="2"/>
              <a:buNone/>
              <a:defRPr/>
            </a:pPr>
            <a:endParaRPr lang="en-US" altLang="zh-CN" i="1" dirty="0"/>
          </a:p>
          <a:p>
            <a:pPr>
              <a:buFont typeface="Wingdings 3" pitchFamily="18" charset="2"/>
              <a:buNone/>
              <a:defRPr/>
            </a:pPr>
            <a:r>
              <a:rPr lang="en-US" altLang="zh-CN" i="1" dirty="0"/>
              <a:t>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9390" y="5589240"/>
            <a:ext cx="5976664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i="1" dirty="0">
                <a:solidFill>
                  <a:srgbClr val="0033CC"/>
                </a:solidFill>
              </a:rPr>
              <a:t>Add </a:t>
            </a:r>
            <a:r>
              <a:rPr lang="en-US" altLang="zh-CN" sz="2800" i="1" dirty="0" err="1">
                <a:solidFill>
                  <a:srgbClr val="0033CC"/>
                </a:solidFill>
              </a:rPr>
              <a:t>positiona</a:t>
            </a:r>
            <a:r>
              <a:rPr lang="en-US" altLang="zh-CN" sz="2800" i="1" dirty="0">
                <a:solidFill>
                  <a:srgbClr val="0033CC"/>
                </a:solidFill>
              </a:rPr>
              <a:t> information into Keys</a:t>
            </a:r>
            <a:endParaRPr lang="zh-CN" altLang="en-US" sz="2800" i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7668" y="4894708"/>
            <a:ext cx="3526500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Different too much!!!</a:t>
            </a:r>
            <a:endParaRPr lang="zh-CN" altLang="en-US" sz="2800" i="1" dirty="0">
              <a:solidFill>
                <a:srgbClr val="FF0000"/>
              </a:solidFill>
            </a:endParaRPr>
          </a:p>
        </p:txBody>
      </p:sp>
      <p:sp>
        <p:nvSpPr>
          <p:cNvPr id="15378" name="日期占位符 1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5379" name="灯片编号占位符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403885-6F64-41DC-BAC4-AB656D83EC6A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21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133744" y="1345981"/>
            <a:ext cx="6771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800" dirty="0"/>
              <a:t>Two far away signatures cannot match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2877042" y="1939985"/>
            <a:ext cx="5028684" cy="2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4102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左右箭头 5"/>
          <p:cNvSpPr/>
          <p:nvPr/>
        </p:nvSpPr>
        <p:spPr>
          <a:xfrm rot="5400000">
            <a:off x="2306827" y="3117187"/>
            <a:ext cx="101313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右箭头 20"/>
          <p:cNvSpPr/>
          <p:nvPr/>
        </p:nvSpPr>
        <p:spPr>
          <a:xfrm rot="5400000">
            <a:off x="5963934" y="3117187"/>
            <a:ext cx="101313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stCxn id="6" idx="1"/>
          </p:cNvCxnSpPr>
          <p:nvPr/>
        </p:nvCxnSpPr>
        <p:spPr>
          <a:xfrm>
            <a:off x="2934552" y="3359504"/>
            <a:ext cx="1585183" cy="1437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21" idx="5"/>
          </p:cNvCxnSpPr>
          <p:nvPr/>
        </p:nvCxnSpPr>
        <p:spPr>
          <a:xfrm flipH="1">
            <a:off x="4788024" y="3359504"/>
            <a:ext cx="1561319" cy="1437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日期占位符 8"/>
          <p:cNvSpPr txBox="1">
            <a:spLocks/>
          </p:cNvSpPr>
          <p:nvPr/>
        </p:nvSpPr>
        <p:spPr>
          <a:xfrm>
            <a:off x="187896" y="6381328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zh-CN"/>
            </a:defPPr>
            <a:lvl1pPr marL="0" algn="l" defTabSz="914400" rtl="0" eaLnBrk="1" latinLnBrk="0" hangingPunct="1"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38CE50-8EBF-4102-842C-1789671C8B2E}" type="datetime1">
              <a:rPr lang="zh-CN" altLang="en-US" smtClean="0"/>
              <a:pPr/>
              <a:t>2019/5/27</a:t>
            </a:fld>
            <a:endParaRPr lang="zh-CN" altLang="en-US" dirty="0"/>
          </a:p>
        </p:txBody>
      </p:sp>
      <p:sp>
        <p:nvSpPr>
          <p:cNvPr id="1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3891880" y="6386413"/>
            <a:ext cx="3352800" cy="365125"/>
          </a:xfrm>
        </p:spPr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灯片编号占位符 3"/>
          <p:cNvSpPr txBox="1">
            <a:spLocks/>
          </p:cNvSpPr>
          <p:nvPr/>
        </p:nvSpPr>
        <p:spPr>
          <a:xfrm>
            <a:off x="8498904" y="638641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zh-CN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1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6"/>
    </mc:Choice>
    <mc:Fallback xmlns="">
      <p:transition spd="slow" advTm="15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The </a:t>
            </a:r>
            <a:r>
              <a:rPr lang="en-US" altLang="zh-CN" dirty="0" err="1"/>
              <a:t>MassJoin</a:t>
            </a:r>
            <a:r>
              <a:rPr lang="en-US" altLang="zh-CN" dirty="0"/>
              <a:t> Framework - Filtering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MapReduce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 Round 1: </a:t>
            </a:r>
          </a:p>
          <a:p>
            <a:pPr marL="0" indent="0">
              <a:buNone/>
              <a:defRPr/>
            </a:pP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	Map: Generate segments/substrings</a:t>
            </a:r>
          </a:p>
          <a:p>
            <a:pPr marL="0" indent="0">
              <a:buNone/>
              <a:defRPr/>
            </a:pP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	Reduce: Apply filtering condition and get candidates</a:t>
            </a:r>
          </a:p>
          <a:p>
            <a:pPr marL="0" indent="0">
              <a:buNone/>
              <a:defRPr/>
            </a:pPr>
            <a:endParaRPr lang="en-US" altLang="zh-CN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D2E7C-5A49-4D9E-AC7C-7F7290D18599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22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8" y="2924944"/>
            <a:ext cx="8100392" cy="993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944" y="4293096"/>
            <a:ext cx="8463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Key: </a:t>
            </a:r>
          </a:p>
          <a:p>
            <a:r>
              <a:rPr lang="en-US" altLang="zh-CN" sz="2800" dirty="0"/>
              <a:t>(substring/segment, signature position, string length)</a:t>
            </a:r>
          </a:p>
          <a:p>
            <a:r>
              <a:rPr lang="en-US" altLang="zh-CN" sz="2800" b="1" dirty="0"/>
              <a:t>Value:</a:t>
            </a:r>
          </a:p>
          <a:p>
            <a:r>
              <a:rPr lang="en-US" altLang="zh-CN" sz="2800" dirty="0"/>
              <a:t>String ID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9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52"/>
    </mc:Choice>
    <mc:Fallback xmlns="">
      <p:transition spd="slow" advTm="31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The </a:t>
            </a:r>
            <a:r>
              <a:rPr lang="en-US" altLang="zh-CN" dirty="0" err="1"/>
              <a:t>MassJoin</a:t>
            </a:r>
            <a:r>
              <a:rPr lang="en-US" altLang="zh-CN" dirty="0"/>
              <a:t> Framework - Filtering</a:t>
            </a:r>
            <a:endParaRPr lang="zh-CN" altLang="en-US" dirty="0"/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D2E7C-5A49-4D9E-AC7C-7F7290D18599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23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pic>
        <p:nvPicPr>
          <p:cNvPr id="1026" name="Picture 2" descr="C:\Users\dongdeng\Desktop\捕1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4613"/>
            <a:ext cx="8011002" cy="33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Key: </a:t>
            </a:r>
          </a:p>
          <a:p>
            <a:r>
              <a:rPr lang="en-US" altLang="zh-CN" sz="2800" dirty="0"/>
              <a:t>(substring/segment, position information, string length)</a:t>
            </a:r>
          </a:p>
          <a:p>
            <a:r>
              <a:rPr lang="en-US" altLang="zh-CN" sz="2800" b="1" dirty="0"/>
              <a:t>Value:</a:t>
            </a:r>
          </a:p>
          <a:p>
            <a:r>
              <a:rPr lang="en-US" altLang="zh-CN" sz="2800" dirty="0"/>
              <a:t>String ID</a:t>
            </a:r>
            <a:endParaRPr lang="zh-CN" alt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40" y="2911542"/>
            <a:ext cx="361432" cy="76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67652"/>
              </p:ext>
            </p:extLst>
          </p:nvPr>
        </p:nvGraphicFramePr>
        <p:xfrm>
          <a:off x="8369372" y="2978630"/>
          <a:ext cx="737794" cy="66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Visio" r:id="rId6" imgW="836234" imgH="756397" progId="Visio.Drawing.11">
                  <p:link updateAutomatic="1"/>
                </p:oleObj>
              </mc:Choice>
              <mc:Fallback>
                <p:oleObj name="Visio" r:id="rId6" imgW="836234" imgH="756397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69372" y="2978630"/>
                        <a:ext cx="737794" cy="666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7596336" y="2512070"/>
            <a:ext cx="141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First Reduce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33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2"/>
    </mc:Choice>
    <mc:Fallback xmlns="">
      <p:transition spd="slow" advTm="279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6512" y="1219200"/>
            <a:ext cx="9865096" cy="5181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MapReduce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 Round 2 &amp; 3: </a:t>
            </a:r>
          </a:p>
          <a:p>
            <a:pPr marL="0" indent="0">
              <a:buNone/>
              <a:defRPr/>
            </a:pP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	Replace ID with its original string</a:t>
            </a:r>
          </a:p>
          <a:p>
            <a:pPr marL="0" indent="0">
              <a:buNone/>
              <a:defRPr/>
            </a:pP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	Verify the candidates and output the results</a:t>
            </a:r>
          </a:p>
          <a:p>
            <a:pPr marL="0" indent="0">
              <a:buNone/>
              <a:defRPr/>
            </a:pPr>
            <a:endParaRPr lang="en-US" altLang="zh-CN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D2E7C-5A49-4D9E-AC7C-7F7290D18599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24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179512" y="-27384"/>
            <a:ext cx="9144000" cy="1143000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The </a:t>
            </a:r>
            <a:r>
              <a:rPr lang="en-US" altLang="zh-CN" dirty="0" err="1"/>
              <a:t>MassJoin</a:t>
            </a:r>
            <a:r>
              <a:rPr lang="en-US" altLang="zh-CN" dirty="0"/>
              <a:t> Framework-Verification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3816424" cy="342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973396"/>
              </p:ext>
            </p:extLst>
          </p:nvPr>
        </p:nvGraphicFramePr>
        <p:xfrm>
          <a:off x="2160687" y="3573016"/>
          <a:ext cx="14351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" name="Visio" r:id="rId6" imgW="1434526" imgH="371643" progId="Visio.Drawing.11">
                  <p:link updateAutomatic="1"/>
                </p:oleObj>
              </mc:Choice>
              <mc:Fallback>
                <p:oleObj name="Visio" r:id="rId6" imgW="1434526" imgH="371643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0687" y="3573016"/>
                        <a:ext cx="14351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731897"/>
              </p:ext>
            </p:extLst>
          </p:nvPr>
        </p:nvGraphicFramePr>
        <p:xfrm>
          <a:off x="2123728" y="4653136"/>
          <a:ext cx="12303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Visio" r:id="rId8" imgW="1230507" imgH="371643" progId="Visio.Drawing.11">
                  <p:link updateAutomatic="1"/>
                </p:oleObj>
              </mc:Choice>
              <mc:Fallback>
                <p:oleObj name="Visio" r:id="rId8" imgW="1230507" imgH="371643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3728" y="4653136"/>
                        <a:ext cx="1230313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862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"/>
    </mc:Choice>
    <mc:Fallback xmlns="">
      <p:transition spd="slow" advTm="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Merging Key-Value Pairs</a:t>
            </a:r>
            <a:endParaRPr lang="zh-CN" altLang="en-US" dirty="0"/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54193-DDFB-4840-B8D1-DBF316F9B797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25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2407" y="1243943"/>
            <a:ext cx="8463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Key: </a:t>
            </a:r>
          </a:p>
          <a:p>
            <a:r>
              <a:rPr lang="en-US" altLang="zh-CN" sz="2800" dirty="0"/>
              <a:t>(substring/segment, signature position, string length)</a:t>
            </a:r>
          </a:p>
          <a:p>
            <a:r>
              <a:rPr lang="en-US" altLang="zh-CN" sz="2800" b="1" dirty="0"/>
              <a:t>Value:</a:t>
            </a:r>
          </a:p>
          <a:p>
            <a:r>
              <a:rPr lang="en-US" altLang="zh-CN" sz="2800" dirty="0"/>
              <a:t>String ID</a:t>
            </a:r>
            <a:endParaRPr lang="zh-CN" altLang="en-US" sz="2800" dirty="0"/>
          </a:p>
          <a:p>
            <a:endParaRPr lang="en-US" altLang="zh-CN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22" y="4012053"/>
            <a:ext cx="9144000" cy="83752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6" y="3637173"/>
            <a:ext cx="9144000" cy="385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665" y="3055463"/>
            <a:ext cx="8827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We need to select O(|s|</a:t>
            </a:r>
            <a:r>
              <a:rPr lang="en-US" altLang="zh-CN" sz="24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) substrings for set-based similarity functions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2036" y="5401549"/>
            <a:ext cx="7848871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i="1" dirty="0">
                <a:solidFill>
                  <a:srgbClr val="0033CC"/>
                </a:solidFill>
              </a:rPr>
              <a:t>Moving string length |s| and |r| to Value field</a:t>
            </a:r>
          </a:p>
          <a:p>
            <a:pPr>
              <a:defRPr/>
            </a:pPr>
            <a:r>
              <a:rPr lang="en-US" altLang="zh-CN" sz="2800" i="1" dirty="0">
                <a:solidFill>
                  <a:srgbClr val="0033CC"/>
                </a:solidFill>
              </a:rPr>
              <a:t>And checking if  L</a:t>
            </a:r>
            <a:r>
              <a:rPr lang="en-US" altLang="zh-CN" sz="2800" i="1" baseline="-25000" dirty="0">
                <a:solidFill>
                  <a:srgbClr val="0033CC"/>
                </a:solidFill>
              </a:rPr>
              <a:t>o  </a:t>
            </a:r>
            <a:r>
              <a:rPr lang="en-US" altLang="zh-CN" sz="2800" i="1" dirty="0">
                <a:solidFill>
                  <a:srgbClr val="0033CC"/>
                </a:solidFill>
              </a:rPr>
              <a:t>&lt;=|r| &lt;= L</a:t>
            </a:r>
            <a:r>
              <a:rPr lang="en-US" altLang="zh-CN" sz="2800" i="1" baseline="-25000" dirty="0">
                <a:solidFill>
                  <a:srgbClr val="0033CC"/>
                </a:solidFill>
              </a:rPr>
              <a:t>u</a:t>
            </a:r>
            <a:r>
              <a:rPr lang="en-US" altLang="zh-CN" sz="2800" i="1" dirty="0">
                <a:solidFill>
                  <a:srgbClr val="0033CC"/>
                </a:solidFill>
              </a:rPr>
              <a:t> in the Reduce phase</a:t>
            </a:r>
            <a:endParaRPr lang="zh-CN" altLang="en-US" sz="2800" i="1" baseline="-25000" dirty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2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"/>
    </mc:Choice>
    <mc:Fallback xmlns="">
      <p:transition spd="slow" advTm="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Merging Key-Value Pairs</a:t>
            </a:r>
            <a:endParaRPr lang="zh-CN" altLang="en-US" dirty="0"/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54193-DDFB-4840-B8D1-DBF316F9B797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26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0259" y="2324265"/>
            <a:ext cx="8463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Key: </a:t>
            </a:r>
          </a:p>
          <a:p>
            <a:r>
              <a:rPr lang="en-US" altLang="zh-CN" sz="2800" dirty="0"/>
              <a:t>substring/segment</a:t>
            </a:r>
          </a:p>
          <a:p>
            <a:r>
              <a:rPr lang="en-US" altLang="zh-CN" sz="2800" b="1" dirty="0"/>
              <a:t>Value:</a:t>
            </a:r>
          </a:p>
          <a:p>
            <a:r>
              <a:rPr lang="en-US" altLang="zh-CN" sz="2800" dirty="0"/>
              <a:t>(String ID,</a:t>
            </a:r>
            <a:r>
              <a:rPr lang="zh-CN" altLang="en-US" sz="2800" dirty="0"/>
              <a:t> </a:t>
            </a:r>
            <a:r>
              <a:rPr lang="en-US" altLang="zh-CN" sz="2800" dirty="0"/>
              <a:t>signature position, string length)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73" y="1556792"/>
            <a:ext cx="750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We also move position information to Value 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259" y="4460146"/>
            <a:ext cx="88657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Bounds checking can be done in O(1) time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 of Key-Value pairs reduced from O(|s|</a:t>
            </a:r>
            <a:r>
              <a:rPr lang="en-US" altLang="zh-CN" sz="2800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to O(|s|) </a:t>
            </a:r>
          </a:p>
          <a:p>
            <a:pPr marL="0" lvl="1"/>
            <a:r>
              <a:rPr lang="en-US" altLang="zh-CN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for set-based similarity function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70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"/>
    </mc:Choice>
    <mc:Fallback xmlns="">
      <p:transition spd="slow" advTm="1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Light-Weight Filter Unit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Transmission and computation cost heavily relies on the number of candidate pairs</a:t>
            </a:r>
          </a:p>
          <a:p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Using light-weight filtering unit to further prune dissimilar pairs.</a:t>
            </a:r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811631-A1D5-477D-AA33-04BECE41FE1A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27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80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"/>
    </mc:Choice>
    <mc:Fallback xmlns="">
      <p:transition spd="slow" advTm="67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Light-Weight Filter Unit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947720" cy="51816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All similarity functions can be transformed to Overlap similarity.</a:t>
                </a:r>
              </a:p>
              <a:p>
                <a:endParaRPr lang="en-US" altLang="zh-CN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For </a:t>
                </a:r>
                <a:r>
                  <a:rPr lang="en-US" altLang="zh-CN" sz="3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Jaccard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Similarity:</a:t>
                </a:r>
              </a:p>
              <a:p>
                <a:endParaRPr lang="en-US" altLang="zh-CN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93192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altLang="zh-CN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altLang="zh-CN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altLang="zh-CN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altLang="zh-CN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altLang="zh-CN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altLang="zh-CN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altLang="zh-CN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altLang="zh-CN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−|</m:t>
                        </m:r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altLang="zh-CN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zh-CN" alt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altLang="zh-CN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𝜏</m:t>
                        </m:r>
                      </m:num>
                      <m:den>
                        <m:r>
                          <a:rPr lang="zh-CN" alt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𝜏</m:t>
                        </m:r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altLang="zh-CN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CN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+|</m:t>
                    </m:r>
                    <m:r>
                      <a:rPr lang="en-US" altLang="zh-CN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US" altLang="zh-CN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|)</m:t>
                    </m:r>
                  </m:oMath>
                </a14:m>
                <a:endParaRPr lang="en-US" altLang="zh-CN" sz="3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93192" lvl="1" indent="0">
                  <a:buNone/>
                </a:pP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  </m:t>
                    </m:r>
                  </m:oMath>
                </a14:m>
                <a:endParaRPr lang="en-US" altLang="zh-CN" sz="3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947720" cy="5181600"/>
              </a:xfrm>
              <a:blipFill rotWithShape="1">
                <a:blip r:embed="rId4"/>
                <a:stretch>
                  <a:fillRect l="-1226" t="-1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811631-A1D5-477D-AA33-04BECE41FE1A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28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4" name="右箭头 3"/>
          <p:cNvSpPr/>
          <p:nvPr/>
        </p:nvSpPr>
        <p:spPr>
          <a:xfrm>
            <a:off x="4503926" y="4264630"/>
            <a:ext cx="7736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4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2"/>
    </mc:Choice>
    <mc:Fallback xmlns="">
      <p:transition spd="slow" advTm="306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947720" cy="5181600"/>
          </a:xfrm>
        </p:spPr>
        <p:txBody>
          <a:bodyPr>
            <a:normAutofit/>
          </a:bodyPr>
          <a:lstStyle/>
          <a:p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Light Weight Filter Unit: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group all tokens into buckets and use occurrences of each group as the filter unit.</a:t>
            </a:r>
          </a:p>
          <a:p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642" y="427393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lt"/>
                <a:cs typeface="Times New Roman" pitchFamily="18" charset="0"/>
              </a:rPr>
              <a:t>A B C D E F G       H I J K L M N         O P Q R S T U</a:t>
            </a:r>
            <a:endParaRPr lang="zh-CN" alt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9065" y="4273932"/>
            <a:ext cx="1994801" cy="523220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323906" y="4266141"/>
            <a:ext cx="2088232" cy="523220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72178" y="4266141"/>
            <a:ext cx="2232247" cy="523220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Light-Weight Filter Unit</a:t>
            </a:r>
            <a:endParaRPr lang="zh-CN" altLang="en-US" dirty="0"/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811631-A1D5-477D-AA33-04BECE41FE1A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29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5576" y="5085184"/>
                <a:ext cx="78488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i="1" dirty="0"/>
                  <a:t>r={4   2   2}                                              s={2    4    1}</a:t>
                </a:r>
              </a:p>
              <a:p>
                <a:r>
                  <a:rPr lang="en-US" altLang="zh-CN" sz="2800" i="1" dirty="0"/>
                  <a:t>  </a:t>
                </a:r>
                <a:r>
                  <a:rPr lang="en-US" altLang="zh-CN" sz="2800" i="1" dirty="0" err="1"/>
                  <a:t>UppererBound</a:t>
                </a:r>
                <a:r>
                  <a:rPr lang="en-US" altLang="zh-CN" sz="2800" i="1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)=2+2+1=5&lt;7</m:t>
                    </m:r>
                  </m:oMath>
                </a14:m>
                <a:endParaRPr lang="en-US" altLang="zh-CN" sz="2800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85184"/>
                <a:ext cx="784887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632" t="-5732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728669" y="1798410"/>
                <a:ext cx="4157942" cy="622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altLang="zh-CN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altLang="zh-CN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𝜏</m:t>
                          </m:r>
                        </m:num>
                        <m:den>
                          <m:r>
                            <a:rPr lang="zh-CN" altLang="en-U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CN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  <m:d>
                        <m:dPr>
                          <m:ctrlPr>
                            <a:rPr lang="en-US" altLang="zh-CN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669" y="1798410"/>
                <a:ext cx="4157942" cy="6224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30775" y="1294354"/>
                <a:ext cx="83176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/>
                  <a:t>r = {A,  C,  E,   F,   I,  K,   Q,  T}           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CN" sz="2000" i="1" dirty="0"/>
                  <a:t>=0.8               s = {B,  C,  H,  L,  M, N,  T}</a:t>
                </a:r>
                <a:endParaRPr lang="zh-CN" altLang="en-US" sz="2000" i="1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5" y="1294354"/>
                <a:ext cx="8317689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806" t="-7576" r="-1760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440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2"/>
    </mc:Choice>
    <mc:Fallback xmlns="">
      <p:transition spd="slow" advTm="3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/>
              <a:t>The 4V of Big Data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7"/>
            <a:ext cx="6840760" cy="4844375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7C66-B575-4C95-862A-A8FEC588D3EB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890411" y="3284984"/>
            <a:ext cx="216024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403648" y="3284984"/>
            <a:ext cx="216024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51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"/>
    </mc:Choice>
    <mc:Fallback xmlns="">
      <p:transition spd="slow" advTm="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Light-Weight Filter Unit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94772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 grouping strategy has different pruning power, finding the optimal grouping problem is NP-hard</a:t>
            </a:r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811631-A1D5-477D-AA33-04BECE41FE1A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30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5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2"/>
    </mc:Choice>
    <mc:Fallback xmlns="">
      <p:transition spd="slow" advTm="306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Setting</a:t>
            </a:r>
          </a:p>
          <a:p>
            <a:pPr lvl="1">
              <a:defRPr/>
            </a:pPr>
            <a:r>
              <a:rPr lang="en-US" altLang="zh-CN" dirty="0"/>
              <a:t>Datasets</a:t>
            </a:r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r>
              <a:rPr lang="en-US" altLang="zh-CN" dirty="0"/>
              <a:t>Hardware</a:t>
            </a:r>
          </a:p>
          <a:p>
            <a:pPr lvl="2"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Hadoop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and run on a 10-node Dell cluster. </a:t>
            </a:r>
          </a:p>
          <a:p>
            <a:pPr lvl="2"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Each node had two Intel(R) Xeon(R) E5420 2.5GHZ processors with 8 cores</a:t>
            </a:r>
          </a:p>
          <a:p>
            <a:pPr lvl="2"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16GB RAM, and 1TB disk.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zh-CN" altLang="en-US" dirty="0"/>
          </a:p>
        </p:txBody>
      </p:sp>
      <p:sp>
        <p:nvSpPr>
          <p:cNvPr id="44037" name="日期占位符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714CD7-F98E-468D-86C5-E9D30A81E24C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44038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A74CCB-710C-452E-BB34-B47CD1E5BB73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31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4" y="2060848"/>
            <a:ext cx="7153827" cy="19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45"/>
    </mc:Choice>
    <mc:Fallback xmlns="">
      <p:transition spd="slow" advTm="8424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>
          <a:xfrm>
            <a:off x="35496" y="-18256"/>
            <a:ext cx="9217024" cy="1143000"/>
          </a:xfrm>
        </p:spPr>
        <p:txBody>
          <a:bodyPr>
            <a:normAutofit fontScale="90000"/>
          </a:bodyPr>
          <a:lstStyle/>
          <a:p>
            <a:r>
              <a:rPr lang="en-US" altLang="zh-CN" sz="5400" dirty="0"/>
              <a:t>Evaluating our proposed techniques</a:t>
            </a:r>
            <a:endParaRPr lang="zh-CN" altLang="en-US" sz="5400" dirty="0"/>
          </a:p>
        </p:txBody>
      </p:sp>
      <p:sp>
        <p:nvSpPr>
          <p:cNvPr id="47109" name="日期占位符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57469D-D95F-4A0C-A49B-A56BE84667E8}" type="datetime1">
              <a:rPr lang="zh-CN" altLang="en-US" smtClean="0">
                <a:solidFill>
                  <a:schemeClr val="tx2"/>
                </a:solidFill>
              </a:rPr>
              <a:t>2019/5/27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47110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36C99B-08B4-4F6B-92A4-F5A1E212EACB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32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5" y="2132856"/>
            <a:ext cx="3168352" cy="2651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38" y="2153787"/>
            <a:ext cx="3088412" cy="26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45"/>
    </mc:Choice>
    <mc:Fallback xmlns="">
      <p:transition spd="slow" advTm="12674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72008"/>
            <a:ext cx="8784976" cy="1052736"/>
          </a:xfrm>
        </p:spPr>
        <p:txBody>
          <a:bodyPr>
            <a:normAutofit fontScale="90000"/>
          </a:bodyPr>
          <a:lstStyle/>
          <a:p>
            <a:r>
              <a:rPr lang="en-US" altLang="zh-CN" sz="5400" dirty="0"/>
              <a:t>Comparison with State-of-the-art</a:t>
            </a:r>
            <a:endParaRPr lang="zh-CN" altLang="en-US" sz="54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58C9-7F06-4411-8A28-03E9D8CB867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60" y="2167012"/>
            <a:ext cx="3367485" cy="2786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76" y="2107761"/>
            <a:ext cx="3443089" cy="283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4"/>
    </mc:Choice>
    <mc:Fallback xmlns="">
      <p:transition spd="slow" advTm="457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 Speedup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58C9-7F06-4411-8A28-03E9D8CB867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" y="2096435"/>
            <a:ext cx="3814410" cy="30963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83" y="2096435"/>
            <a:ext cx="3587384" cy="29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78"/>
    </mc:Choice>
    <mc:Fallback xmlns="">
      <p:transition spd="slow" advTm="3777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CN" sz="5400" dirty="0" err="1"/>
              <a:t>Scaleup</a:t>
            </a:r>
            <a:endParaRPr lang="zh-CN" altLang="en-US" sz="54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58C9-7F06-4411-8A28-03E9D8CB867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59315"/>
            <a:ext cx="3711611" cy="30963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13" y="2186338"/>
            <a:ext cx="421523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73"/>
    </mc:Choice>
    <mc:Fallback xmlns="">
      <p:transition spd="slow" advTm="78273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7300" y="1844824"/>
            <a:ext cx="5371004" cy="2483108"/>
          </a:xfrm>
          <a:prstGeom prst="cloudCallou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Gungsuh" pitchFamily="18" charset="-127"/>
                <a:ea typeface="Gungsuh" pitchFamily="18" charset="-127"/>
              </a:rPr>
              <a:t>Thanks!</a:t>
            </a:r>
          </a:p>
          <a:p>
            <a:pPr algn="ctr"/>
            <a:r>
              <a:rPr lang="en-US" altLang="zh-CN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Gungsuh" pitchFamily="18" charset="-127"/>
                <a:ea typeface="Gungsuh" pitchFamily="18" charset="-127"/>
              </a:rPr>
              <a:t>Q&amp;A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028" y="4910488"/>
            <a:ext cx="9144000" cy="578882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http://dbgroup.cs.tsinghua.edu.cn/dd/projects/massjoin/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8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251520" y="1907540"/>
            <a:ext cx="8229600" cy="4389120"/>
          </a:xfrm>
        </p:spPr>
        <p:txBody>
          <a:bodyPr/>
          <a:lstStyle/>
          <a:p>
            <a:r>
              <a:rPr lang="en-US" altLang="zh-CN" dirty="0"/>
              <a:t>Typo in “author”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Typo in “title”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4" y="2987660"/>
            <a:ext cx="8533456" cy="98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19300"/>
            <a:ext cx="8532440" cy="10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228184" y="4922584"/>
            <a:ext cx="89616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rela</a:t>
            </a:r>
            <a:r>
              <a:rPr lang="en-US" altLang="zh-CN" dirty="0">
                <a:solidFill>
                  <a:srgbClr val="FF0000"/>
                </a:solidFill>
              </a:rPr>
              <a:t>x</a:t>
            </a:r>
            <a:r>
              <a:rPr lang="en-US" altLang="zh-CN" dirty="0"/>
              <a:t>ed </a:t>
            </a:r>
            <a:endParaRPr lang="zh-CN" altLang="en-US" dirty="0"/>
          </a:p>
        </p:txBody>
      </p:sp>
      <p:sp>
        <p:nvSpPr>
          <p:cNvPr id="23" name="圆角右箭头 22"/>
          <p:cNvSpPr/>
          <p:nvPr/>
        </p:nvSpPr>
        <p:spPr>
          <a:xfrm>
            <a:off x="5652120" y="5075892"/>
            <a:ext cx="553090" cy="432048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6096" y="6156012"/>
            <a:ext cx="576064" cy="1692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/>
          </a:p>
        </p:txBody>
      </p:sp>
      <p:sp>
        <p:nvSpPr>
          <p:cNvPr id="25" name="TextBox 24"/>
          <p:cNvSpPr txBox="1"/>
          <p:nvPr/>
        </p:nvSpPr>
        <p:spPr>
          <a:xfrm>
            <a:off x="6268126" y="6444044"/>
            <a:ext cx="89616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rela</a:t>
            </a:r>
            <a:r>
              <a:rPr lang="en-US" altLang="zh-CN" dirty="0">
                <a:solidFill>
                  <a:srgbClr val="FF0000"/>
                </a:solidFill>
              </a:rPr>
              <a:t>t</a:t>
            </a:r>
            <a:r>
              <a:rPr lang="en-US" altLang="zh-CN" dirty="0"/>
              <a:t>ed </a:t>
            </a:r>
            <a:endParaRPr lang="zh-CN" altLang="en-US" dirty="0"/>
          </a:p>
        </p:txBody>
      </p:sp>
      <p:sp>
        <p:nvSpPr>
          <p:cNvPr id="26" name="圆角右箭头 25"/>
          <p:cNvSpPr/>
          <p:nvPr/>
        </p:nvSpPr>
        <p:spPr>
          <a:xfrm flipV="1">
            <a:off x="5675094" y="6372036"/>
            <a:ext cx="553090" cy="360040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3688" y="2555612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</a:t>
            </a:r>
            <a:r>
              <a:rPr lang="en-US" altLang="zh-CN" dirty="0" err="1">
                <a:solidFill>
                  <a:srgbClr val="FF0000"/>
                </a:solidFill>
              </a:rPr>
              <a:t>o</a:t>
            </a:r>
            <a:r>
              <a:rPr lang="en-US" altLang="zh-CN" dirty="0" err="1"/>
              <a:t>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4" name="圆角右箭头 33"/>
          <p:cNvSpPr/>
          <p:nvPr/>
        </p:nvSpPr>
        <p:spPr>
          <a:xfrm>
            <a:off x="1187624" y="2627620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63688" y="4139788"/>
            <a:ext cx="187220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endParaRPr lang="zh-CN" altLang="en-US" dirty="0"/>
          </a:p>
        </p:txBody>
      </p:sp>
      <p:sp>
        <p:nvSpPr>
          <p:cNvPr id="37" name="圆角右箭头 36"/>
          <p:cNvSpPr/>
          <p:nvPr/>
        </p:nvSpPr>
        <p:spPr>
          <a:xfrm flipV="1">
            <a:off x="1187624" y="3779748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3250431"/>
            <a:ext cx="1152128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3568" y="3635732"/>
            <a:ext cx="1080120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5554687"/>
            <a:ext cx="576064" cy="1692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/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251520" y="120012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DBLP Complete Search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7914-20E0-4928-9A9A-A52E42068287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Real-world Data is Rather Dirty</a:t>
            </a:r>
            <a:r>
              <a:rPr lang="zh-CN" altLang="en-US" dirty="0"/>
              <a:t>！</a:t>
            </a:r>
            <a:r>
              <a:rPr lang="en-US" altLang="zh-CN" dirty="0">
                <a:sym typeface="Wingdings" pitchFamily="2" charset="2"/>
              </a:rPr>
              <a:t></a:t>
            </a:r>
            <a:endParaRPr lang="zh-CN" altLang="en-US" dirty="0"/>
          </a:p>
        </p:txBody>
      </p:sp>
      <p:sp>
        <p:nvSpPr>
          <p:cNvPr id="30" name="页脚占位符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5786435"/>
      </p:ext>
    </p:extLst>
  </p:cSld>
  <p:clrMapOvr>
    <a:masterClrMapping/>
  </p:clrMapOvr>
  <p:transition advTm="22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251520" y="120012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2800" u="sng" dirty="0"/>
              <a:t>Microsoft Academic Search</a:t>
            </a:r>
            <a:endParaRPr lang="zh-CN" altLang="en-US" sz="2800" u="sng" dirty="0"/>
          </a:p>
          <a:p>
            <a:endParaRPr lang="en-US" altLang="zh-C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2780928"/>
            <a:ext cx="400937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68510"/>
            <a:ext cx="4021760" cy="282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爆炸形 1 11"/>
          <p:cNvSpPr/>
          <p:nvPr/>
        </p:nvSpPr>
        <p:spPr>
          <a:xfrm>
            <a:off x="4139952" y="378904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PK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5733256"/>
            <a:ext cx="413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50"/>
                </a:solidFill>
              </a:rPr>
              <a:t>http://academic.research.microsoft.com/Author/</a:t>
            </a:r>
            <a:r>
              <a:rPr lang="en-US" altLang="zh-CN" sz="2000" dirty="0">
                <a:solidFill>
                  <a:srgbClr val="FF0000"/>
                </a:solidFill>
              </a:rPr>
              <a:t>2037349.</a:t>
            </a:r>
            <a:r>
              <a:rPr lang="en-US" altLang="zh-CN" sz="2000" dirty="0">
                <a:solidFill>
                  <a:srgbClr val="00B050"/>
                </a:solidFill>
              </a:rPr>
              <a:t>aspx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573325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</a:rPr>
              <a:t>http://academic.research.microsoft.com/Author/</a:t>
            </a:r>
            <a:r>
              <a:rPr lang="en-US" altLang="zh-CN" sz="2000" dirty="0">
                <a:solidFill>
                  <a:srgbClr val="FF0000"/>
                </a:solidFill>
              </a:rPr>
              <a:t>3054641</a:t>
            </a:r>
            <a:r>
              <a:rPr lang="en-US" altLang="zh-CN" sz="2000" dirty="0">
                <a:solidFill>
                  <a:srgbClr val="00B0F0"/>
                </a:solidFill>
              </a:rPr>
              <a:t>.aspx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Real-world Data is Rather Dirty</a:t>
            </a:r>
            <a:r>
              <a:rPr lang="zh-CN" altLang="en-US" dirty="0"/>
              <a:t>！</a:t>
            </a:r>
            <a:r>
              <a:rPr lang="en-US" altLang="zh-CN" dirty="0">
                <a:sym typeface="Wingdings" pitchFamily="2" charset="2"/>
              </a:rPr>
              <a:t>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2204864"/>
            <a:ext cx="1944216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Kenneth De</a:t>
            </a:r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en-US" altLang="zh-CN" dirty="0" err="1"/>
              <a:t>Jong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83968" y="2204864"/>
            <a:ext cx="1800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Kenneth </a:t>
            </a:r>
            <a:r>
              <a:rPr lang="en-US" altLang="zh-CN" dirty="0" err="1"/>
              <a:t>Dejong</a:t>
            </a:r>
            <a:endParaRPr lang="zh-CN" altLang="en-US" dirty="0"/>
          </a:p>
        </p:txBody>
      </p:sp>
      <p:sp>
        <p:nvSpPr>
          <p:cNvPr id="22" name="圆角右箭头 21"/>
          <p:cNvSpPr/>
          <p:nvPr/>
        </p:nvSpPr>
        <p:spPr>
          <a:xfrm flipH="1">
            <a:off x="6012160" y="2276872"/>
            <a:ext cx="720080" cy="1090581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圆角右箭头 18"/>
          <p:cNvSpPr/>
          <p:nvPr/>
        </p:nvSpPr>
        <p:spPr>
          <a:xfrm>
            <a:off x="1435713" y="2323878"/>
            <a:ext cx="553090" cy="1090581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203848" y="2420888"/>
            <a:ext cx="72008" cy="72008"/>
            <a:chOff x="3203848" y="2348880"/>
            <a:chExt cx="72008" cy="72008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3203848" y="2420888"/>
              <a:ext cx="7200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5400000" flipH="1" flipV="1">
              <a:off x="3239852" y="2384884"/>
              <a:ext cx="7200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5400000" flipH="1" flipV="1">
              <a:off x="3167844" y="2384884"/>
              <a:ext cx="7200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D11A-F286-43B5-963D-5969C1043556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25" name="页脚占位符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r>
              <a:rPr lang="en-US" altLang="zh-CN"/>
              <a:t>/38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27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"/>
    </mc:Choice>
    <mc:Fallback xmlns="">
      <p:transition spd="slow" advTm="12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571500" y="1571625"/>
            <a:ext cx="7888932" cy="4857750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  <a:defRPr/>
            </a:pPr>
            <a:r>
              <a:rPr lang="en-US" altLang="zh-CN" dirty="0"/>
              <a:t>The similarity join is an essential operation for data integration and cleaning</a:t>
            </a:r>
          </a:p>
          <a:p>
            <a:pPr marL="548640" lvl="2" indent="-274320"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/>
          </a:p>
          <a:p>
            <a:pPr marL="548640" lvl="2" indent="-274320">
              <a:buClr>
                <a:schemeClr val="accent6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altLang="zh-CN" dirty="0"/>
              <a:t>Perform a similarity join on Name attribute (</a:t>
            </a:r>
            <a:r>
              <a:rPr lang="en-US" altLang="zh-CN" i="1" dirty="0"/>
              <a:t>find all record pairs whose Name attributes are </a:t>
            </a:r>
            <a:r>
              <a:rPr lang="en-US" altLang="zh-CN" i="1" dirty="0">
                <a:solidFill>
                  <a:srgbClr val="FF0000"/>
                </a:solidFill>
              </a:rPr>
              <a:t>similar</a:t>
            </a:r>
            <a:r>
              <a:rPr lang="en-US" altLang="zh-CN" dirty="0"/>
              <a:t>)</a:t>
            </a:r>
          </a:p>
          <a:p>
            <a:pPr marL="822960" lvl="3" indent="-274320">
              <a:buSzPct val="50000"/>
              <a:buFont typeface="Wingdings" pitchFamily="2" charset="2"/>
              <a:buChar char="p"/>
              <a:defRPr/>
            </a:pPr>
            <a:r>
              <a:rPr lang="en-US" altLang="zh-CN" sz="1700" b="1" dirty="0"/>
              <a:t>Output: </a:t>
            </a:r>
            <a:r>
              <a:rPr lang="en-US" altLang="zh-CN" sz="1700" dirty="0">
                <a:latin typeface="Arial" pitchFamily="34" charset="0"/>
                <a:cs typeface="Arial" pitchFamily="34" charset="0"/>
              </a:rPr>
              <a:t>(2037349, 3054641), …</a:t>
            </a:r>
            <a:endParaRPr lang="zh-CN" altLang="en-US" sz="1700" dirty="0">
              <a:latin typeface="Arial" pitchFamily="34" charset="0"/>
              <a:cs typeface="Arial" pitchFamily="34" charset="0"/>
            </a:endParaRPr>
          </a:p>
          <a:p>
            <a:pPr marL="548640" lvl="2" indent="-274320"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en-US" altLang="zh-CN" dirty="0"/>
              <a:t>Similarity Joins</a:t>
            </a:r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61212" y="2781550"/>
            <a:ext cx="39145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600">
                <a:latin typeface="Tahoma" pitchFamily="34" charset="0"/>
              </a:rPr>
              <a:t>R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95936" y="2708920"/>
          <a:ext cx="4176464" cy="1887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957">
                <a:tc>
                  <a:txBody>
                    <a:bodyPr/>
                    <a:lstStyle/>
                    <a:p>
                      <a:r>
                        <a:rPr lang="en-US" altLang="zh-CN" dirty="0"/>
                        <a:t>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Univ.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2037349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Kenneth De  </a:t>
                      </a:r>
                      <a:r>
                        <a:rPr kumimoji="0" lang="en-US" altLang="zh-CN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Jong</a:t>
                      </a:r>
                      <a:endParaRPr kumimoji="0" lang="en-US" altLang="zh-CN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George …</a:t>
                      </a:r>
                      <a:endParaRPr lang="zh-CN" altLang="en-US" dirty="0"/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…</a:t>
                      </a:r>
                      <a:endParaRPr kumimoji="0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…</a:t>
                      </a:r>
                      <a:endParaRPr kumimoji="0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3054641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Kenneth </a:t>
                      </a:r>
                      <a:r>
                        <a:rPr kumimoji="0" lang="en-US" altLang="zh-CN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Dejong</a:t>
                      </a:r>
                      <a:endParaRPr kumimoji="0" lang="en-US" altLang="zh-CN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George …</a:t>
                      </a:r>
                      <a:endParaRPr lang="zh-CN" altLang="en-US" dirty="0"/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36912"/>
            <a:ext cx="1953239" cy="103175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9" y="3861048"/>
            <a:ext cx="1936166" cy="93610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右箭头 9"/>
          <p:cNvSpPr/>
          <p:nvPr/>
        </p:nvSpPr>
        <p:spPr>
          <a:xfrm rot="896476">
            <a:off x="3015364" y="2973309"/>
            <a:ext cx="978408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20517464">
            <a:off x="3012470" y="4061143"/>
            <a:ext cx="978408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54CD-2C95-480C-8F19-7B0D49DEB142}" type="datetime1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MassJoin</a:t>
            </a:r>
            <a:r>
              <a:rPr lang="en-US" altLang="zh-CN" dirty="0"/>
              <a:t>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r>
              <a:rPr lang="en-US" altLang="zh-CN"/>
              <a:t>/38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9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"/>
    </mc:Choice>
    <mc:Fallback xmlns="">
      <p:transition spd="slow" advTm="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en-US" altLang="zh-CN" dirty="0"/>
              <a:t>Applications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/>
              <a:t>Data Cleaning and Integration</a:t>
            </a:r>
          </a:p>
          <a:p>
            <a:pPr>
              <a:defRPr/>
            </a:pPr>
            <a:r>
              <a:rPr lang="en-US" altLang="zh-CN" sz="3200" dirty="0"/>
              <a:t>Near Duplicate Object</a:t>
            </a:r>
            <a:r>
              <a:rPr lang="zh-CN" altLang="en-US" sz="3200" dirty="0"/>
              <a:t> </a:t>
            </a:r>
            <a:r>
              <a:rPr lang="en-US" altLang="zh-CN" sz="3200" dirty="0"/>
              <a:t>Detection</a:t>
            </a:r>
          </a:p>
          <a:p>
            <a:pPr>
              <a:defRPr/>
            </a:pPr>
            <a:r>
              <a:rPr lang="en-US" altLang="zh-CN" sz="3200" dirty="0"/>
              <a:t>Collaborative Filtering</a:t>
            </a:r>
          </a:p>
          <a:p>
            <a:pPr>
              <a:defRPr/>
            </a:pPr>
            <a:r>
              <a:rPr lang="en-US" altLang="zh-CN" sz="3200" dirty="0"/>
              <a:t>……..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B1F7-D4C4-40BB-B695-7472BA8ADF88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82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"/>
    </mc:Choice>
    <mc:Fallback xmlns="">
      <p:transition spd="slow" advTm="24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11256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Set-based similarity functions:</a:t>
            </a:r>
          </a:p>
          <a:p>
            <a:pPr lvl="1"/>
            <a:r>
              <a:rPr lang="en-US" altLang="zh-CN" dirty="0" err="1"/>
              <a:t>Jaccard</a:t>
            </a:r>
            <a:r>
              <a:rPr lang="en-US" altLang="zh-CN" dirty="0"/>
              <a:t> Similarity, Cosine  Similarity and Dice Similarity</a:t>
            </a:r>
          </a:p>
          <a:p>
            <a:endParaRPr lang="en-US" altLang="zh-CN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782960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Similarity Functions</a:t>
            </a:r>
            <a:endParaRPr lang="zh-CN" altLang="en-US" sz="4800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5AD-5A8B-45D1-A24A-7F30D4B4FD8F}" type="datetime1">
              <a:rPr lang="zh-CN" altLang="en-US" smtClean="0"/>
              <a:t>2019/5/27</a:t>
            </a:fld>
            <a:endParaRPr lang="zh-CN" altLang="en-US" dirty="0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MassJoin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3727339"/>
            <a:ext cx="3956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/>
              <a:t>r:</a:t>
            </a:r>
            <a:r>
              <a:rPr lang="en-US" altLang="zh-CN" sz="3200" dirty="0"/>
              <a:t> Barack H Obama II</a:t>
            </a:r>
            <a:endParaRPr lang="zh-CN" alt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63843" y="3717032"/>
            <a:ext cx="5075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ym typeface="Wingdings" pitchFamily="2" charset="2"/>
              </a:rPr>
              <a:t> </a:t>
            </a:r>
            <a:r>
              <a:rPr lang="en-US" altLang="zh-CN" sz="3200" i="1" dirty="0">
                <a:sym typeface="Wingdings" pitchFamily="2" charset="2"/>
              </a:rPr>
              <a:t>r</a:t>
            </a:r>
            <a:r>
              <a:rPr lang="en-US" altLang="zh-CN" sz="3200" dirty="0">
                <a:sym typeface="Wingdings" pitchFamily="2" charset="2"/>
              </a:rPr>
              <a:t>: </a:t>
            </a:r>
            <a:r>
              <a:rPr lang="en-US" altLang="zh-CN" sz="3200" dirty="0"/>
              <a:t>{Barack, H, Obama, II}</a:t>
            </a:r>
            <a:endParaRPr lang="zh-CN" alt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9215" y="4327911"/>
            <a:ext cx="3891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/>
              <a:t>s:</a:t>
            </a:r>
            <a:r>
              <a:rPr lang="en-US" altLang="zh-CN" sz="3200" dirty="0"/>
              <a:t> Barack Obama II</a:t>
            </a:r>
            <a:endParaRPr lang="zh-CN" altLang="en-US" sz="32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" y="2348880"/>
            <a:ext cx="8528639" cy="8054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35896" y="4293096"/>
            <a:ext cx="4549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ym typeface="Wingdings" pitchFamily="2" charset="2"/>
              </a:rPr>
              <a:t> </a:t>
            </a:r>
            <a:r>
              <a:rPr lang="en-US" altLang="zh-CN" sz="3200" i="1" dirty="0">
                <a:sym typeface="Wingdings" pitchFamily="2" charset="2"/>
              </a:rPr>
              <a:t>s</a:t>
            </a:r>
            <a:r>
              <a:rPr lang="en-US" altLang="zh-CN" sz="3200" dirty="0">
                <a:sym typeface="Wingdings" pitchFamily="2" charset="2"/>
              </a:rPr>
              <a:t>: </a:t>
            </a:r>
            <a:r>
              <a:rPr lang="en-US" altLang="zh-CN" sz="3200" dirty="0"/>
              <a:t>{Barack, Obama, II}</a:t>
            </a:r>
            <a:endParaRPr lang="zh-CN" altLang="en-US" sz="3200" dirty="0"/>
          </a:p>
        </p:txBody>
      </p:sp>
      <p:pic>
        <p:nvPicPr>
          <p:cNvPr id="2050" name="Picture 2" descr="C:\Users\dongdeng\Desktop\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2" y="5383523"/>
            <a:ext cx="8786137" cy="5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9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11256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Character-based similarity function: Edit Distance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ED(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r, 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): The minimum number of edit operations (insertion/deletion/substitution) to transform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56" y="341784"/>
            <a:ext cx="8229600" cy="782960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Similarity Functions</a:t>
            </a:r>
            <a:endParaRPr lang="zh-CN" altLang="en-US" sz="4800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C588-E451-44CF-BBE8-CC1D651E18F6}" type="datetime1">
              <a:rPr lang="en-US" altLang="zh-CN" smtClean="0"/>
              <a:t>5/27/19</a:t>
            </a:fld>
            <a:endParaRPr lang="zh-CN" altLang="en-US" dirty="0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MassJoin</a:t>
            </a:r>
            <a:r>
              <a:rPr lang="en-US" altLang="zh-CN" dirty="0"/>
              <a:t> @ ICDE-14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2840" y="2780928"/>
            <a:ext cx="1271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/>
              <a:t>h</a:t>
            </a:r>
            <a:r>
              <a:rPr lang="en-US" altLang="zh-CN" sz="3200" b="1" i="1" dirty="0" err="1">
                <a:solidFill>
                  <a:srgbClr val="FF0000"/>
                </a:solidFill>
              </a:rPr>
              <a:t>i</a:t>
            </a:r>
            <a:r>
              <a:rPr lang="en-US" altLang="zh-CN" sz="3200" dirty="0" err="1"/>
              <a:t>lton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348664" y="3780329"/>
            <a:ext cx="1409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/>
              <a:t>h</a:t>
            </a:r>
            <a:r>
              <a:rPr lang="en-US" altLang="zh-CN" sz="3200" b="1" dirty="0" err="1">
                <a:solidFill>
                  <a:srgbClr val="FF0000"/>
                </a:solidFill>
              </a:rPr>
              <a:t>u</a:t>
            </a:r>
            <a:r>
              <a:rPr lang="en-US" altLang="zh-CN" sz="3200" b="1" i="1" dirty="0" err="1">
                <a:solidFill>
                  <a:srgbClr val="00B050"/>
                </a:solidFill>
              </a:rPr>
              <a:t>l</a:t>
            </a:r>
            <a:r>
              <a:rPr lang="en-US" altLang="zh-CN" sz="3200" dirty="0" err="1"/>
              <a:t>ton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4728046"/>
            <a:ext cx="4341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              </a:t>
            </a:r>
            <a:r>
              <a:rPr lang="en-US" altLang="zh-CN" sz="3200" dirty="0" err="1"/>
              <a:t>hu</a:t>
            </a:r>
            <a:r>
              <a:rPr lang="en-US" altLang="zh-CN" sz="3200" b="1" dirty="0" err="1">
                <a:solidFill>
                  <a:srgbClr val="00B050"/>
                </a:solidFill>
              </a:rPr>
              <a:t>s</a:t>
            </a:r>
            <a:r>
              <a:rPr lang="en-US" altLang="zh-CN" sz="3200" dirty="0" err="1"/>
              <a:t>ton</a:t>
            </a:r>
            <a:r>
              <a:rPr lang="en-US" altLang="zh-CN" sz="3200" dirty="0"/>
              <a:t> </a:t>
            </a:r>
          </a:p>
          <a:p>
            <a:r>
              <a:rPr lang="en-US" altLang="zh-CN" sz="3200" dirty="0"/>
              <a:t> </a:t>
            </a:r>
          </a:p>
          <a:p>
            <a:r>
              <a:rPr lang="en-US" altLang="zh-CN" sz="3200" dirty="0"/>
              <a:t>  ED(</a:t>
            </a:r>
            <a:r>
              <a:rPr lang="en-US" altLang="zh-CN" sz="3200" i="1" dirty="0" err="1"/>
              <a:t>hilton</a:t>
            </a:r>
            <a:r>
              <a:rPr lang="en-US" altLang="zh-CN" sz="3200" i="1" dirty="0"/>
              <a:t>, </a:t>
            </a:r>
            <a:r>
              <a:rPr lang="en-US" altLang="zh-CN" sz="3200" dirty="0" err="1"/>
              <a:t>huston</a:t>
            </a:r>
            <a:r>
              <a:rPr lang="en-US" altLang="zh-CN" sz="3200" dirty="0"/>
              <a:t>) = 2</a:t>
            </a:r>
            <a:endParaRPr lang="zh-CN" altLang="en-US" sz="3200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4002048" y="3360146"/>
            <a:ext cx="0" cy="5518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012502" y="4354756"/>
            <a:ext cx="0" cy="501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09748" y="3284984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substitute </a:t>
            </a:r>
            <a:r>
              <a:rPr lang="en-US" altLang="zh-CN" sz="28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 with u</a:t>
            </a:r>
            <a:endParaRPr lang="zh-CN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6489" y="4386416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substitute l with u</a:t>
            </a:r>
            <a:endParaRPr lang="zh-CN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882235"/>
      </p:ext>
    </p:extLst>
  </p:cSld>
  <p:clrMapOvr>
    <a:masterClrMapping/>
  </p:clrMapOvr>
  <p:transition advTm="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|7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56226</TotalTime>
  <Words>1263</Words>
  <Application>Microsoft Macintosh PowerPoint</Application>
  <PresentationFormat>On-screen Show (4:3)</PresentationFormat>
  <Paragraphs>374</Paragraphs>
  <Slides>36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Arial Unicode MS</vt:lpstr>
      <vt:lpstr>Gungsuh</vt:lpstr>
      <vt:lpstr>Arial</vt:lpstr>
      <vt:lpstr>Calibri</vt:lpstr>
      <vt:lpstr>Cambria Math</vt:lpstr>
      <vt:lpstr>Constantia</vt:lpstr>
      <vt:lpstr>Tahoma</vt:lpstr>
      <vt:lpstr>Times New Roman</vt:lpstr>
      <vt:lpstr>Wingdings</vt:lpstr>
      <vt:lpstr>Wingdings 2</vt:lpstr>
      <vt:lpstr>Wingdings 3</vt:lpstr>
      <vt:lpstr>流畅</vt:lpstr>
      <vt:lpstr>file:///C:\Users\dongdeng\Desktop\papers\2013\massjoin\trunk\figs\figs.vsd\Drawing\~Example\矩形.19</vt:lpstr>
      <vt:lpstr>file:///C:\Users\dongdeng\Desktop\papers\2013\massjoin\trunk\figs\figs.vsd\Drawing\~Example\Sheet.34</vt:lpstr>
      <vt:lpstr>file:///C:\Users\dongdeng\Desktop\papers\2013\massjoin\trunk\figs\figs.vsd\Drawing\~Example\Sheet.35</vt:lpstr>
      <vt:lpstr>MassJoin: A MapReduce-based Method for Scalable String Similarity Joins</vt:lpstr>
      <vt:lpstr>The Era of Big Data</vt:lpstr>
      <vt:lpstr>The 4V of Big Data</vt:lpstr>
      <vt:lpstr>Real-world Data is Rather Dirty！</vt:lpstr>
      <vt:lpstr>Real-world Data is Rather Dirty！</vt:lpstr>
      <vt:lpstr>Similarity Joins</vt:lpstr>
      <vt:lpstr>Applications</vt:lpstr>
      <vt:lpstr>Similarity Functions</vt:lpstr>
      <vt:lpstr>Similarity Functions</vt:lpstr>
      <vt:lpstr>Problem Formulation</vt:lpstr>
      <vt:lpstr>Challenge</vt:lpstr>
      <vt:lpstr>MapReduce Review</vt:lpstr>
      <vt:lpstr>Challenge</vt:lpstr>
      <vt:lpstr>Filtering-and-verification Method</vt:lpstr>
      <vt:lpstr>Filtering: A partition method</vt:lpstr>
      <vt:lpstr>Filtering: A partition-based method</vt:lpstr>
      <vt:lpstr>Filtering: A partition-based method</vt:lpstr>
      <vt:lpstr>Filtering: A partition-based method</vt:lpstr>
      <vt:lpstr>The MassJoin Framework</vt:lpstr>
      <vt:lpstr>Length Filtering</vt:lpstr>
      <vt:lpstr>Positional Filtering</vt:lpstr>
      <vt:lpstr>The MassJoin Framework - Filtering</vt:lpstr>
      <vt:lpstr>The MassJoin Framework - Filtering</vt:lpstr>
      <vt:lpstr>PowerPoint Presentation</vt:lpstr>
      <vt:lpstr>Merging Key-Value Pairs</vt:lpstr>
      <vt:lpstr>Merging Key-Value Pairs</vt:lpstr>
      <vt:lpstr>Light-Weight Filter Unit</vt:lpstr>
      <vt:lpstr>Light-Weight Filter Unit</vt:lpstr>
      <vt:lpstr>Light-Weight Filter Unit</vt:lpstr>
      <vt:lpstr>Light-Weight Filter Unit</vt:lpstr>
      <vt:lpstr>Experimental Results</vt:lpstr>
      <vt:lpstr>Evaluating our proposed techniques</vt:lpstr>
      <vt:lpstr>Comparison with State-of-the-art</vt:lpstr>
      <vt:lpstr> Speedup</vt:lpstr>
      <vt:lpstr>Scaleup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Dong Deng</cp:lastModifiedBy>
  <cp:revision>2196</cp:revision>
  <cp:lastPrinted>2014-03-31T00:52:42Z</cp:lastPrinted>
  <dcterms:modified xsi:type="dcterms:W3CDTF">2019-05-27T16:31:13Z</dcterms:modified>
</cp:coreProperties>
</file>