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29.xml" ContentType="application/vnd.openxmlformats-officedocument.presentationml.tags+xml"/>
  <Override PartName="/ppt/notesSlides/notesSlide36.xml" ContentType="application/vnd.openxmlformats-officedocument.presentationml.notesSlide+xml"/>
  <Override PartName="/ppt/tags/tag30.xml" ContentType="application/vnd.openxmlformats-officedocument.presentationml.tags+xml"/>
  <Override PartName="/ppt/notesSlides/notesSlide37.xml" ContentType="application/vnd.openxmlformats-officedocument.presentationml.notesSlide+xml"/>
  <Override PartName="/ppt/tags/tag31.xml" ContentType="application/vnd.openxmlformats-officedocument.presentationml.tags+xml"/>
  <Override PartName="/ppt/notesSlides/notesSlide38.xml" ContentType="application/vnd.openxmlformats-officedocument.presentationml.notesSlide+xml"/>
  <Override PartName="/ppt/tags/tag32.xml" ContentType="application/vnd.openxmlformats-officedocument.presentationml.tags+xml"/>
  <Override PartName="/ppt/notesSlides/notesSlide39.xml" ContentType="application/vnd.openxmlformats-officedocument.presentationml.notesSlide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34.xml" ContentType="application/vnd.openxmlformats-officedocument.presentationml.tags+xml"/>
  <Override PartName="/ppt/notesSlides/notesSlide41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36.xml" ContentType="application/vnd.openxmlformats-officedocument.presentationml.tags+xml"/>
  <Override PartName="/ppt/notesSlides/notesSlide43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38.xml" ContentType="application/vnd.openxmlformats-officedocument.presentationml.tags+xml"/>
  <Override PartName="/ppt/notesSlides/notesSlide45.xml" ContentType="application/vnd.openxmlformats-officedocument.presentationml.notesSlide+xml"/>
  <Override PartName="/ppt/tags/tag39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40.xml" ContentType="application/vnd.openxmlformats-officedocument.presentationml.tags+xml"/>
  <Override PartName="/ppt/notesSlides/notesSlide52.xml" ContentType="application/vnd.openxmlformats-officedocument.presentationml.notesSlide+xml"/>
  <Override PartName="/ppt/tags/tag41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6"/>
  </p:notesMasterIdLst>
  <p:handoutMasterIdLst>
    <p:handoutMasterId r:id="rId57"/>
  </p:handoutMasterIdLst>
  <p:sldIdLst>
    <p:sldId id="256" r:id="rId2"/>
    <p:sldId id="294" r:id="rId3"/>
    <p:sldId id="263" r:id="rId4"/>
    <p:sldId id="259" r:id="rId5"/>
    <p:sldId id="404" r:id="rId6"/>
    <p:sldId id="405" r:id="rId7"/>
    <p:sldId id="406" r:id="rId8"/>
    <p:sldId id="306" r:id="rId9"/>
    <p:sldId id="407" r:id="rId10"/>
    <p:sldId id="270" r:id="rId11"/>
    <p:sldId id="266" r:id="rId12"/>
    <p:sldId id="419" r:id="rId13"/>
    <p:sldId id="420" r:id="rId14"/>
    <p:sldId id="408" r:id="rId15"/>
    <p:sldId id="346" r:id="rId16"/>
    <p:sldId id="413" r:id="rId17"/>
    <p:sldId id="415" r:id="rId18"/>
    <p:sldId id="417" r:id="rId19"/>
    <p:sldId id="418" r:id="rId20"/>
    <p:sldId id="416" r:id="rId21"/>
    <p:sldId id="345" r:id="rId22"/>
    <p:sldId id="426" r:id="rId23"/>
    <p:sldId id="423" r:id="rId24"/>
    <p:sldId id="427" r:id="rId25"/>
    <p:sldId id="428" r:id="rId26"/>
    <p:sldId id="409" r:id="rId27"/>
    <p:sldId id="364" r:id="rId28"/>
    <p:sldId id="429" r:id="rId29"/>
    <p:sldId id="430" r:id="rId30"/>
    <p:sldId id="431" r:id="rId31"/>
    <p:sldId id="432" r:id="rId32"/>
    <p:sldId id="435" r:id="rId33"/>
    <p:sldId id="436" r:id="rId34"/>
    <p:sldId id="437" r:id="rId35"/>
    <p:sldId id="442" r:id="rId36"/>
    <p:sldId id="438" r:id="rId37"/>
    <p:sldId id="444" r:id="rId38"/>
    <p:sldId id="443" r:id="rId39"/>
    <p:sldId id="440" r:id="rId40"/>
    <p:sldId id="410" r:id="rId41"/>
    <p:sldId id="441" r:id="rId42"/>
    <p:sldId id="445" r:id="rId43"/>
    <p:sldId id="446" r:id="rId44"/>
    <p:sldId id="449" r:id="rId45"/>
    <p:sldId id="448" r:id="rId46"/>
    <p:sldId id="411" r:id="rId47"/>
    <p:sldId id="365" r:id="rId48"/>
    <p:sldId id="381" r:id="rId49"/>
    <p:sldId id="366" r:id="rId50"/>
    <p:sldId id="368" r:id="rId51"/>
    <p:sldId id="370" r:id="rId52"/>
    <p:sldId id="412" r:id="rId53"/>
    <p:sldId id="344" r:id="rId54"/>
    <p:sldId id="302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 autoAdjust="0"/>
    <p:restoredTop sz="76803" autoAdjust="0"/>
  </p:normalViewPr>
  <p:slideViewPr>
    <p:cSldViewPr>
      <p:cViewPr varScale="1">
        <p:scale>
          <a:sx n="97" d="100"/>
          <a:sy n="97" d="100"/>
        </p:scale>
        <p:origin x="2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notesViewPr>
    <p:cSldViewPr>
      <p:cViewPr varScale="1">
        <p:scale>
          <a:sx n="71" d="100"/>
          <a:sy n="71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CBA4-BF48-430E-8DC4-8DF3F0650ED5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F043D-7042-4D00-B4F0-16EDDE8667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7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2FF2E-BB06-401E-B70A-00528C094FE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DA97C-46A6-4CDC-9D3B-5ACD38D83B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91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116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82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5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576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604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448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7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49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345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60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5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394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181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82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31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80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297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11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702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571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7877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71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18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728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301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214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53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353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905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043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0466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65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58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347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225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0138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1123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689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i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638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181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6139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4272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509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45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E06D71D-0779-41E8-9B0B-FF8A64851AEA}" type="slidenum">
              <a:rPr lang="zh-CN" altLang="en-US">
                <a:latin typeface="Tahoma" panose="020B0604030504040204" pitchFamily="34" charset="0"/>
              </a:rPr>
              <a:pPr eaLnBrk="1" hangingPunct="1"/>
              <a:t>5</a:t>
            </a:fld>
            <a:endParaRPr lang="en-US" altLang="zh-CN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9824682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38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4415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015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2600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68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97797B-9CF8-4B0F-BDE2-530712AA2137}" type="slidenum">
              <a:rPr lang="zh-CN" altLang="en-US">
                <a:latin typeface="Tahoma" panose="020B0604030504040204" pitchFamily="34" charset="0"/>
              </a:rPr>
              <a:pPr eaLnBrk="1" hangingPunct="1"/>
              <a:t>6</a:t>
            </a:fld>
            <a:endParaRPr lang="en-US" altLang="zh-CN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27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BC7F71-2759-443A-8655-C0A0590323B5}" type="slidenum">
              <a:rPr lang="zh-CN" altLang="en-US">
                <a:latin typeface="Tahoma" panose="020B0604030504040204" pitchFamily="34" charset="0"/>
              </a:rPr>
              <a:pPr eaLnBrk="1" hangingPunct="1"/>
              <a:t>7</a:t>
            </a:fld>
            <a:endParaRPr lang="en-US" altLang="zh-CN">
              <a:latin typeface="Tahom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307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587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45DD-419A-4AD9-B7DD-C64B7C997A6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/44</a:t>
            </a:r>
            <a:endParaRPr lang="zh-CN" altLang="en-US" dirty="0"/>
          </a:p>
        </p:txBody>
      </p:sp>
      <p:pic>
        <p:nvPicPr>
          <p:cNvPr id="7" name="图片 20" descr="图片2(1)副本.jpg"/>
          <p:cNvPicPr>
            <a:picLocks noChangeAspect="1"/>
          </p:cNvPicPr>
          <p:nvPr userDrawn="1"/>
        </p:nvPicPr>
        <p:blipFill>
          <a:blip r:embed="rId2" cstate="print"/>
          <a:srcRect l="19953" t="16470" b="9872"/>
          <a:stretch>
            <a:fillRect/>
          </a:stretch>
        </p:blipFill>
        <p:spPr bwMode="auto">
          <a:xfrm>
            <a:off x="0" y="0"/>
            <a:ext cx="936104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BCEB3-F5CF-4B6D-B498-D9A013DC68AF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5496" y="6448251"/>
            <a:ext cx="2133600" cy="365125"/>
          </a:xfrm>
        </p:spPr>
        <p:txBody>
          <a:bodyPr/>
          <a:lstStyle/>
          <a:p>
            <a:fld id="{F1CE5E1E-04AE-4E76-AD5C-61F037A3FAEE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9480" y="6453336"/>
            <a:ext cx="3352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TopkSearch @ ICDE2013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46504" y="6453336"/>
            <a:ext cx="7620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9F1BA-F5B3-401E-940B-A5466DB6A9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60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807D2-5749-4714-939B-2445AA6679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688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blipFill dpi="0" rotWithShape="1">
            <a:blip r:embed="rId7" cstate="print">
              <a:alphaModFix amt="44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838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5ED5D2-C11B-4FB9-8A92-FCCCDA4F252E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667472" y="637624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altLang="zh-CN"/>
              <a:t>TopkSearch @ ICDE2013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/>
              <a:t>/42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5" name="组合 19"/>
          <p:cNvGrpSpPr>
            <a:grpSpLocks/>
          </p:cNvGrpSpPr>
          <p:nvPr userDrawn="1"/>
        </p:nvGrpSpPr>
        <p:grpSpPr bwMode="auto">
          <a:xfrm>
            <a:off x="4763" y="1124744"/>
            <a:ext cx="9166225" cy="1587"/>
            <a:chOff x="500034" y="1285860"/>
            <a:chExt cx="7072362" cy="1588"/>
          </a:xfrm>
        </p:grpSpPr>
        <p:cxnSp>
          <p:nvCxnSpPr>
            <p:cNvPr id="16" name="直接连接符 8"/>
            <p:cNvCxnSpPr>
              <a:cxnSpLocks noChangeShapeType="1"/>
            </p:cNvCxnSpPr>
            <p:nvPr userDrawn="1"/>
          </p:nvCxnSpPr>
          <p:spPr bwMode="auto">
            <a:xfrm>
              <a:off x="50003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3300"/>
              </a:solidFill>
              <a:round/>
              <a:headEnd/>
              <a:tailEnd/>
            </a:ln>
          </p:spPr>
        </p:cxnSp>
        <p:cxnSp>
          <p:nvCxnSpPr>
            <p:cNvPr id="17" name="直接连接符 9"/>
            <p:cNvCxnSpPr>
              <a:cxnSpLocks noChangeShapeType="1"/>
            </p:cNvCxnSpPr>
            <p:nvPr userDrawn="1"/>
          </p:nvCxnSpPr>
          <p:spPr bwMode="auto">
            <a:xfrm>
              <a:off x="1714480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CC00"/>
              </a:solidFill>
              <a:round/>
              <a:headEnd/>
              <a:tailEnd/>
            </a:ln>
          </p:spPr>
        </p:cxnSp>
        <p:cxnSp>
          <p:nvCxnSpPr>
            <p:cNvPr id="19" name="直接连接符 10"/>
            <p:cNvCxnSpPr>
              <a:cxnSpLocks noChangeShapeType="1"/>
            </p:cNvCxnSpPr>
            <p:nvPr userDrawn="1"/>
          </p:nvCxnSpPr>
          <p:spPr bwMode="auto">
            <a:xfrm>
              <a:off x="2928926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20" name="直接连接符 11"/>
            <p:cNvCxnSpPr>
              <a:cxnSpLocks noChangeShapeType="1"/>
            </p:cNvCxnSpPr>
            <p:nvPr userDrawn="1"/>
          </p:nvCxnSpPr>
          <p:spPr bwMode="auto">
            <a:xfrm>
              <a:off x="4143372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CC3399"/>
              </a:solidFill>
              <a:round/>
              <a:headEnd/>
              <a:tailEnd/>
            </a:ln>
          </p:spPr>
        </p:cxnSp>
        <p:cxnSp>
          <p:nvCxnSpPr>
            <p:cNvPr id="21" name="直接连接符 12"/>
            <p:cNvCxnSpPr>
              <a:cxnSpLocks noChangeShapeType="1"/>
            </p:cNvCxnSpPr>
            <p:nvPr userDrawn="1"/>
          </p:nvCxnSpPr>
          <p:spPr bwMode="auto">
            <a:xfrm>
              <a:off x="5357818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006600"/>
              </a:solidFill>
              <a:round/>
              <a:headEnd/>
              <a:tailEnd/>
            </a:ln>
          </p:spPr>
        </p:cxnSp>
        <p:cxnSp>
          <p:nvCxnSpPr>
            <p:cNvPr id="23" name="直接连接符 13"/>
            <p:cNvCxnSpPr>
              <a:cxnSpLocks noChangeShapeType="1"/>
            </p:cNvCxnSpPr>
            <p:nvPr userDrawn="1"/>
          </p:nvCxnSpPr>
          <p:spPr bwMode="auto">
            <a:xfrm>
              <a:off x="6572264" y="1285860"/>
              <a:ext cx="1000132" cy="1588"/>
            </a:xfrm>
            <a:prstGeom prst="line">
              <a:avLst/>
            </a:prstGeom>
            <a:noFill/>
            <a:ln w="50800" algn="ctr">
              <a:solidFill>
                <a:srgbClr val="FF99CC"/>
              </a:solidFill>
              <a:round/>
              <a:headEnd/>
              <a:tailEnd/>
            </a:ln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88" r:id="rId4"/>
    <p:sldLayoutId id="2147483689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1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4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4" Type="http://schemas.openxmlformats.org/officeDocument/2006/relationships/image" Target="../media/image17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4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4" Type="http://schemas.openxmlformats.org/officeDocument/2006/relationships/image" Target="../media/image1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17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476672"/>
            <a:ext cx="8784976" cy="182880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ffectLst/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Top-k String Similarity Search with Edit-Distance Constraints</a:t>
            </a:r>
            <a:endParaRPr lang="zh-CN" altLang="en-US" sz="4000" dirty="0">
              <a:solidFill>
                <a:schemeClr val="bg1"/>
              </a:solidFill>
              <a:effectLst/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6048672" cy="1728192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Dong Deng     (Tsinghua, Beijing,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b="1" dirty="0" err="1">
                <a:solidFill>
                  <a:schemeClr val="bg1"/>
                </a:solidFill>
              </a:rPr>
              <a:t>Guoliang</a:t>
            </a:r>
            <a:r>
              <a:rPr lang="en-US" altLang="zh-CN" sz="2400" b="1" dirty="0">
                <a:solidFill>
                  <a:schemeClr val="bg1"/>
                </a:solidFill>
              </a:rPr>
              <a:t> Li    (Tsinghua, Beijing,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b="1" dirty="0" err="1">
                <a:solidFill>
                  <a:schemeClr val="bg1"/>
                </a:solidFill>
              </a:rPr>
              <a:t>Jianhua</a:t>
            </a:r>
            <a:r>
              <a:rPr lang="en-US" altLang="zh-CN" sz="2400" b="1" dirty="0">
                <a:solidFill>
                  <a:schemeClr val="bg1"/>
                </a:solidFill>
              </a:rPr>
              <a:t> Feng  (Tsinghua, Beijing, China)</a:t>
            </a:r>
          </a:p>
          <a:p>
            <a:pPr algn="l">
              <a:lnSpc>
                <a:spcPts val="3000"/>
              </a:lnSpc>
            </a:pPr>
            <a:r>
              <a:rPr lang="en-US" altLang="zh-CN" sz="2400" b="1" dirty="0">
                <a:solidFill>
                  <a:schemeClr val="bg1"/>
                </a:solidFill>
              </a:rPr>
              <a:t>Wen-</a:t>
            </a:r>
            <a:r>
              <a:rPr lang="en-US" altLang="zh-CN" sz="2400" b="1" dirty="0" err="1">
                <a:solidFill>
                  <a:schemeClr val="bg1"/>
                </a:solidFill>
              </a:rPr>
              <a:t>Syan</a:t>
            </a:r>
            <a:r>
              <a:rPr lang="en-US" altLang="zh-CN" sz="2400" b="1" dirty="0">
                <a:solidFill>
                  <a:schemeClr val="bg1"/>
                </a:solidFill>
              </a:rPr>
              <a:t> Li(SAP Labs, Shanghai, China)</a:t>
            </a:r>
          </a:p>
        </p:txBody>
      </p:sp>
      <p:pic>
        <p:nvPicPr>
          <p:cNvPr id="7" name="图片 6" descr="tsinghu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2963" y="3425515"/>
            <a:ext cx="2487549" cy="2451757"/>
          </a:xfrm>
          <a:prstGeom prst="rect">
            <a:avLst/>
          </a:prstGeom>
        </p:spPr>
      </p:pic>
    </p:spTree>
  </p:cSld>
  <p:clrMapOvr>
    <a:masterClrMapping/>
  </p:clrMapOvr>
  <p:transition advTm="2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4968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Problem Formulation</a:t>
            </a:r>
            <a:endParaRPr lang="zh-CN" alt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3EDE-FD6B-423F-B59F-E84914C6163D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2008" y="1268760"/>
            <a:ext cx="8892480" cy="4968552"/>
          </a:xfrm>
        </p:spPr>
        <p:txBody>
          <a:bodyPr>
            <a:normAutofit/>
          </a:bodyPr>
          <a:lstStyle/>
          <a:p>
            <a:r>
              <a:rPr lang="en-US" altLang="zh-CN" sz="2400" b="1" u="sng" dirty="0">
                <a:solidFill>
                  <a:srgbClr val="FF0000"/>
                </a:solidFill>
                <a:latin typeface="+mj-lt"/>
              </a:rPr>
              <a:t>Top-k String Similarity Search: </a:t>
            </a:r>
            <a:r>
              <a:rPr lang="en-US" altLang="zh-CN" sz="2400" i="1" dirty="0">
                <a:latin typeface="+mj-lt"/>
              </a:rPr>
              <a:t>Given a string set S and a query string q, top-k string similarity search returns a string set R </a:t>
            </a:r>
            <a:r>
              <a:rPr lang="en-US" altLang="zh-CN" sz="2000" i="1" dirty="0">
                <a:latin typeface="+mj-lt"/>
              </a:rPr>
              <a:t>⊆</a:t>
            </a:r>
            <a:r>
              <a:rPr lang="en-US" altLang="zh-CN" sz="2400" i="1" dirty="0">
                <a:latin typeface="+mj-lt"/>
              </a:rPr>
              <a:t> S such that |R|=k and for any string r</a:t>
            </a:r>
            <a:r>
              <a:rPr lang="en-US" altLang="zh-CN" sz="2000" i="1" dirty="0">
                <a:latin typeface="+mj-lt"/>
              </a:rPr>
              <a:t>∈ </a:t>
            </a:r>
            <a:r>
              <a:rPr lang="en-US" altLang="zh-CN" sz="2400" i="1" dirty="0">
                <a:latin typeface="+mj-lt"/>
              </a:rPr>
              <a:t>R and s</a:t>
            </a:r>
            <a:r>
              <a:rPr lang="en-US" altLang="zh-CN" sz="2000" i="1" dirty="0">
                <a:latin typeface="+mj-lt"/>
              </a:rPr>
              <a:t>∈</a:t>
            </a:r>
            <a:r>
              <a:rPr lang="en-US" altLang="zh-CN" sz="2400" i="1" dirty="0">
                <a:latin typeface="+mj-lt"/>
              </a:rPr>
              <a:t> S − R, ED(r, q) ≤ ED(s, q). </a:t>
            </a:r>
          </a:p>
        </p:txBody>
      </p:sp>
      <p:cxnSp>
        <p:nvCxnSpPr>
          <p:cNvPr id="20" name="直接箭头连接符 19"/>
          <p:cNvCxnSpPr>
            <a:stCxn id="15" idx="6"/>
          </p:cNvCxnSpPr>
          <p:nvPr/>
        </p:nvCxnSpPr>
        <p:spPr>
          <a:xfrm>
            <a:off x="2829585" y="4395836"/>
            <a:ext cx="23877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7886700" cy="161925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008279" y="4236856"/>
            <a:ext cx="821306" cy="317959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043903" y="4255482"/>
            <a:ext cx="903437" cy="289054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73372" y="4243108"/>
            <a:ext cx="993781" cy="289054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68441" y="4913362"/>
            <a:ext cx="4172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top-3 similar strings of 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srajit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96855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ED(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r, 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): The minimum number of single-character edit operations(insertion/deletion/substitution) to transform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ED(</a:t>
            </a:r>
            <a:r>
              <a:rPr lang="en-US" altLang="zh-CN" i="1" dirty="0" err="1"/>
              <a:t>srajit</a:t>
            </a:r>
            <a:r>
              <a:rPr lang="en-US" altLang="zh-CN" i="1" dirty="0"/>
              <a:t>, </a:t>
            </a:r>
            <a:r>
              <a:rPr lang="en-US" altLang="zh-CN" dirty="0" err="1"/>
              <a:t>seraji</a:t>
            </a:r>
            <a:r>
              <a:rPr lang="en-US" altLang="zh-CN" dirty="0"/>
              <a:t>) =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buFont typeface="Wingdings" pitchFamily="2" charset="2"/>
              <a:buNone/>
            </a:pPr>
            <a:endParaRPr lang="en-US" altLang="zh-TW" sz="2400" dirty="0"/>
          </a:p>
          <a:p>
            <a:pPr algn="just">
              <a:buFont typeface="Wingdings" pitchFamily="2" charset="2"/>
              <a:buNone/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Edit Distance</a:t>
            </a:r>
            <a:endParaRPr lang="zh-CN" altLang="en-US" sz="4800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EFF5-D973-4A99-864B-6167F9EC5DAC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</p:cSld>
  <p:clrMapOvr>
    <a:masterClrMapping/>
  </p:clrMapOvr>
  <p:transition advTm="18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Dynamic Programming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51D0-DB47-426F-89B2-6E50E821C522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60" y="2311056"/>
            <a:ext cx="3467100" cy="4076700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4057228" y="3324561"/>
            <a:ext cx="0" cy="40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3520209" y="3402337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487394" y="3900625"/>
            <a:ext cx="4273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4820" y="1604109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3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2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{D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i-1, j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+ 1, D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i, j-1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+ 1, D</a:t>
            </a:r>
            <a:r>
              <a:rPr lang="en-US" altLang="zh-TW" sz="3200" baseline="-25000" dirty="0">
                <a:latin typeface="Times New Roman" pitchFamily="18" charset="0"/>
                <a:cs typeface="Times New Roman" pitchFamily="18" charset="0"/>
              </a:rPr>
              <a:t>i-1, j-1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 + 0/1}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1907704" y="127554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  Insertion</a:t>
            </a:r>
            <a:endParaRPr lang="zh-CN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5" name="TextBox 15"/>
          <p:cNvSpPr txBox="1"/>
          <p:nvPr/>
        </p:nvSpPr>
        <p:spPr>
          <a:xfrm>
            <a:off x="3774554" y="128543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Deletion</a:t>
            </a:r>
            <a:endParaRPr lang="zh-CN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5415880" y="1285438"/>
            <a:ext cx="359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0070C0"/>
                </a:solidFill>
              </a:rPr>
              <a:t>Match/</a:t>
            </a:r>
            <a:r>
              <a:rPr lang="en-US" altLang="zh-CN" sz="2400" b="1" i="1" dirty="0" err="1">
                <a:solidFill>
                  <a:srgbClr val="0070C0"/>
                </a:solidFill>
              </a:rPr>
              <a:t>Subsitition</a:t>
            </a:r>
            <a:endParaRPr lang="zh-CN" altLang="en-US" sz="2400" b="1" i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190195"/>
      </p:ext>
    </p:extLst>
  </p:cSld>
  <p:clrMapOvr>
    <a:masterClrMapping/>
  </p:clrMapOvr>
  <p:transition advTm="1388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946" y="2327299"/>
            <a:ext cx="3138721" cy="3690584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4968552"/>
          </a:xfrm>
        </p:spPr>
        <p:txBody>
          <a:bodyPr>
            <a:normAutofit/>
          </a:bodyPr>
          <a:lstStyle/>
          <a:p>
            <a:r>
              <a:rPr lang="en-US" altLang="zh-CN" dirty="0"/>
              <a:t>ED(</a:t>
            </a:r>
            <a:r>
              <a:rPr lang="en-US" altLang="zh-CN" i="1" dirty="0" err="1"/>
              <a:t>srajit</a:t>
            </a:r>
            <a:r>
              <a:rPr lang="en-US" altLang="zh-CN" i="1" dirty="0"/>
              <a:t>, </a:t>
            </a:r>
            <a:r>
              <a:rPr lang="en-US" altLang="zh-CN" dirty="0" err="1"/>
              <a:t>seraji</a:t>
            </a:r>
            <a:r>
              <a:rPr lang="en-US" altLang="zh-CN" dirty="0"/>
              <a:t>) =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just">
              <a:buFont typeface="Wingdings" pitchFamily="2" charset="2"/>
              <a:buNone/>
            </a:pPr>
            <a:endParaRPr lang="en-US" altLang="zh-TW" sz="2400" dirty="0"/>
          </a:p>
          <a:p>
            <a:pPr algn="just">
              <a:buFont typeface="Wingdings" pitchFamily="2" charset="2"/>
              <a:buNone/>
            </a:pP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i,0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,     D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0,j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= j, </a:t>
            </a:r>
          </a:p>
          <a:p>
            <a:pPr algn="just"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= min{D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i-1, j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+ 1, D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i, j-1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+ 1, 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D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i-1, j-1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</a:rPr>
              <a:t>, j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},</a:t>
            </a: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0 if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endParaRPr lang="en-US" altLang="zh-TW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            1 if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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  <a:p>
            <a:endParaRPr lang="en-US" altLang="zh-CN" sz="24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782960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Dynamic Programming</a:t>
            </a:r>
            <a:endParaRPr lang="zh-CN" altLang="en-US" sz="4800" dirty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EFF5-D973-4A99-864B-6167F9EC5DAC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6" name="左大括号 5"/>
          <p:cNvSpPr/>
          <p:nvPr/>
        </p:nvSpPr>
        <p:spPr>
          <a:xfrm>
            <a:off x="2169096" y="4577846"/>
            <a:ext cx="144016" cy="626368"/>
          </a:xfrm>
          <a:prstGeom prst="leftBrace">
            <a:avLst>
              <a:gd name="adj1" fmla="val 4008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888" y="4640489"/>
            <a:ext cx="170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where   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TW" sz="2400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TW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j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zh-CN" altLang="en-US" sz="2400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8" y="2996952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70298" y="334040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70C0"/>
                </a:solidFill>
              </a:rPr>
              <a:t>  Insert e</a:t>
            </a:r>
            <a:endParaRPr lang="zh-CN" alt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6156176" y="3440338"/>
            <a:ext cx="0" cy="40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6940695" y="535358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70C0"/>
                </a:solidFill>
              </a:rPr>
              <a:t>  Delete t</a:t>
            </a:r>
            <a:endParaRPr lang="zh-CN" altLang="en-US" sz="2000" b="1" i="1" dirty="0">
              <a:solidFill>
                <a:srgbClr val="0070C0"/>
              </a:solidFill>
            </a:endParaRP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138341" y="3789040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500101" y="4172591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904515" y="4577846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7308929" y="4996269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364088" y="2631158"/>
            <a:ext cx="432048" cy="4433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7726492" y="5418226"/>
            <a:ext cx="4273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770026"/>
      </p:ext>
    </p:extLst>
  </p:cSld>
  <p:clrMapOvr>
    <a:masterClrMapping/>
  </p:clrMapOvr>
  <p:transition advTm="18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663325"/>
      </p:ext>
    </p:extLst>
  </p:cSld>
  <p:clrMapOvr>
    <a:masterClrMapping/>
  </p:clrMapOvr>
  <p:transition advTm="5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Smallest Cell First.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03065" y="26996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51232" y="314130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60032" y="357276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56776" y="357428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225672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825742"/>
      </p:ext>
    </p:extLst>
  </p:cSld>
  <p:clrMapOvr>
    <a:masterClrMapping/>
  </p:clrMapOvr>
  <p:transition advTm="138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Extending Cells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03065" y="26996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51232" y="314130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60032" y="357276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56776" y="357428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225672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>
            <a:off x="5004048" y="3445982"/>
            <a:ext cx="0" cy="40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5098508" y="3459642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5114120" y="3356992"/>
            <a:ext cx="4273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4646346" y="2863912"/>
            <a:ext cx="4273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4513759" y="2954561"/>
            <a:ext cx="0" cy="40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4725883"/>
      </p:ext>
    </p:extLst>
  </p:cSld>
  <p:clrMapOvr>
    <a:masterClrMapping/>
  </p:clrMapOvr>
  <p:transition advTm="138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Extending Cells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(1,0) (0,1)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226588"/>
      </p:ext>
    </p:extLst>
  </p:cSld>
  <p:clrMapOvr>
    <a:masterClrMapping/>
  </p:clrMapOvr>
  <p:transition advTm="1388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Find Match Cells.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(1,0) (0,1)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498979" y="3828051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522269" y="3399200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057031" y="3864794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4548612" y="3383182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5022810" y="2939671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176537"/>
      </p:ext>
    </p:extLst>
  </p:cSld>
  <p:clrMapOvr>
    <a:masterClrMapping/>
  </p:clrMapOvr>
  <p:transition advTm="1388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Find Match Cells.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(1,0) (0,1)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 (3,2) (4,3)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(5,4) (6,5)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559265"/>
      </p:ext>
    </p:extLst>
  </p:cSld>
  <p:clrMapOvr>
    <a:masterClrMapping/>
  </p:clrMapOvr>
  <p:transition advTm="138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5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 Smallest Cells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(0, 0) 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(1,0) (0,1)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 (3,2) (4,3)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(5,4) (6,5)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(2,0) (3,1) (4,2)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(5,3) (6,4) (1,3)(2,3)</a:t>
            </a: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(3,3) (4,4) (5,5) </a:t>
            </a:r>
            <a:r>
              <a:rPr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(6,6)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68388"/>
            <a:ext cx="3981450" cy="4152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1067526"/>
      </p:ext>
    </p:extLst>
  </p:cSld>
  <p:clrMapOvr>
    <a:masterClrMapping/>
  </p:clrMapOvr>
  <p:transition advTm="138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Index all strings using a </a:t>
            </a:r>
            <a:r>
              <a:rPr lang="en-US" altLang="zh-CN" sz="3200" dirty="0" err="1">
                <a:latin typeface="+mj-lt"/>
              </a:rPr>
              <a:t>trie</a:t>
            </a:r>
            <a:r>
              <a:rPr lang="en-US" altLang="zh-CN" sz="3200" dirty="0">
                <a:latin typeface="+mj-lt"/>
              </a:rPr>
              <a:t> structure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    </a:t>
            </a:r>
            <a:r>
              <a:rPr lang="en-US" altLang="zh-CN" sz="2800" dirty="0">
                <a:latin typeface="+mj-lt"/>
              </a:rPr>
              <a:t>Top3-Query:</a:t>
            </a:r>
            <a:r>
              <a:rPr lang="en-US" altLang="zh-CN" sz="2400" dirty="0">
                <a:latin typeface="+mj-lt"/>
              </a:rPr>
              <a:t>							        </a:t>
            </a:r>
          </a:p>
          <a:p>
            <a:pPr marL="0" indent="0">
              <a:buNone/>
              <a:defRPr/>
            </a:pPr>
            <a:r>
              <a:rPr lang="en-US" altLang="zh-CN" sz="3600" i="1" dirty="0">
                <a:latin typeface="+mj-lt"/>
              </a:rPr>
              <a:t>    Q=</a:t>
            </a:r>
            <a:r>
              <a:rPr lang="en-US" altLang="zh-CN" sz="3600" i="1" dirty="0" err="1">
                <a:latin typeface="+mj-lt"/>
              </a:rPr>
              <a:t>srajit</a:t>
            </a:r>
            <a:endParaRPr lang="en-US" altLang="zh-CN" sz="4400" i="1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75033" y="4004568"/>
            <a:ext cx="91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67176" y="4839543"/>
            <a:ext cx="402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Tx</a:t>
            </a:r>
            <a:r>
              <a:rPr lang="en-US" altLang="zh-CN" sz="2400" dirty="0"/>
              <a:t>: node and char with ED=x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27108" y="3750131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of Q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861884" y="3997757"/>
            <a:ext cx="165224" cy="579578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-36512" y="328498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Entry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79339"/>
      </p:ext>
    </p:extLst>
  </p:cSld>
  <p:clrMapOvr>
    <a:masterClrMapping/>
  </p:clrMapOvr>
  <p:transition advTm="138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Find Match Nodes from </a:t>
            </a:r>
            <a:r>
              <a:rPr lang="en-US" altLang="zh-CN" sz="2800" dirty="0">
                <a:solidFill>
                  <a:srgbClr val="7030A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7030A0"/>
                </a:solidFill>
                <a:latin typeface="+mj-lt"/>
              </a:rPr>
              <a:t>0</a:t>
            </a:r>
            <a:r>
              <a:rPr lang="el-GR" altLang="zh-CN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rgbClr val="7030A0"/>
                </a:solidFill>
                <a:latin typeface="+mj-lt"/>
              </a:rPr>
              <a:t>0)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T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: (n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 0)  (n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 1)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452367" y="21759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03264" y="261498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75033" y="4004568"/>
            <a:ext cx="91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67176" y="4839543"/>
            <a:ext cx="402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Tx</a:t>
            </a:r>
            <a:r>
              <a:rPr lang="en-US" altLang="zh-CN" sz="2400" dirty="0"/>
              <a:t>: node and char with ED=x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27108" y="3750131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of Q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861884" y="3997757"/>
            <a:ext cx="165224" cy="579578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600232"/>
      </p:ext>
    </p:extLst>
  </p:cSld>
  <p:clrMapOvr>
    <a:masterClrMapping/>
  </p:clrMapOvr>
  <p:transition advTm="1388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Extends Nodes (n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, 0)     </a:t>
            </a:r>
            <a:r>
              <a:rPr lang="en-US" altLang="zh-CN" sz="2800" dirty="0">
                <a:latin typeface="+mj-lt"/>
              </a:rPr>
              <a:t>Top3-Query: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T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: (n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 0)  (n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 1)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452367" y="21759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03264" y="261498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75033" y="4004568"/>
            <a:ext cx="91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67176" y="4839543"/>
            <a:ext cx="402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Tx</a:t>
            </a:r>
            <a:r>
              <a:rPr lang="en-US" altLang="zh-CN" sz="2400" dirty="0"/>
              <a:t>: node and char with ED=x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27108" y="3750131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of Q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861884" y="3997757"/>
            <a:ext cx="165224" cy="579578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07605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661819"/>
      </p:ext>
    </p:extLst>
  </p:cSld>
  <p:clrMapOvr>
    <a:masterClrMapping/>
  </p:clrMapOvr>
  <p:transition advTm="1388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Extends Nodes 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(n</a:t>
            </a:r>
            <a:r>
              <a:rPr lang="en-US" altLang="zh-CN" sz="3200" baseline="-25000" dirty="0">
                <a:solidFill>
                  <a:srgbClr val="7030A0"/>
                </a:solidFill>
                <a:latin typeface="+mj-lt"/>
              </a:rPr>
              <a:t>0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, 0)     </a:t>
            </a:r>
            <a:r>
              <a:rPr lang="en-US" altLang="zh-CN" sz="2800" dirty="0">
                <a:latin typeface="+mj-lt"/>
              </a:rPr>
              <a:t>Top3-Query: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T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: </a:t>
            </a:r>
            <a:r>
              <a:rPr lang="en-US" altLang="zh-CN" sz="2800" dirty="0">
                <a:solidFill>
                  <a:srgbClr val="7030A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7030A0"/>
                </a:solidFill>
                <a:latin typeface="+mj-lt"/>
              </a:rPr>
              <a:t>0</a:t>
            </a:r>
            <a:r>
              <a:rPr lang="en-US" altLang="zh-CN" sz="2800" dirty="0">
                <a:solidFill>
                  <a:srgbClr val="7030A0"/>
                </a:solidFill>
                <a:latin typeface="+mj-lt"/>
              </a:rPr>
              <a:t> 0)  </a:t>
            </a:r>
            <a:r>
              <a:rPr lang="en-US" altLang="zh-CN" sz="2800" dirty="0">
                <a:latin typeface="+mj-lt"/>
              </a:rPr>
              <a:t>(n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 1)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452367" y="217597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803264" y="261498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75033" y="4004568"/>
            <a:ext cx="91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-67176" y="4839543"/>
            <a:ext cx="402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Tx</a:t>
            </a:r>
            <a:r>
              <a:rPr lang="en-US" altLang="zh-CN" sz="2400" dirty="0"/>
              <a:t>: node and char with ED=x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027108" y="3750131"/>
            <a:ext cx="2824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of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character of Q</a:t>
            </a:r>
          </a:p>
        </p:txBody>
      </p:sp>
      <p:sp>
        <p:nvSpPr>
          <p:cNvPr id="18" name="左大括号 17"/>
          <p:cNvSpPr/>
          <p:nvPr/>
        </p:nvSpPr>
        <p:spPr>
          <a:xfrm>
            <a:off x="861884" y="3997757"/>
            <a:ext cx="165224" cy="579578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07605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96" y="2607565"/>
            <a:ext cx="3385863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latin typeface="+mj-lt"/>
              </a:rPr>
              <a:t>T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: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1) 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0) 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21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0)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21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1) </a:t>
            </a:r>
            <a:r>
              <a:rPr lang="en-US" altLang="zh-CN" sz="2800" strike="sngStrike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2800" strike="sngStrike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zh-CN" sz="2800" strike="sngStrike" dirty="0">
                <a:solidFill>
                  <a:srgbClr val="FF0000"/>
                </a:solidFill>
                <a:latin typeface="+mj-lt"/>
              </a:rPr>
              <a:t> 1) </a:t>
            </a:r>
          </a:p>
        </p:txBody>
      </p:sp>
      <p:sp>
        <p:nvSpPr>
          <p:cNvPr id="19" name="椭圆 18"/>
          <p:cNvSpPr/>
          <p:nvPr/>
        </p:nvSpPr>
        <p:spPr>
          <a:xfrm>
            <a:off x="6455738" y="2175976"/>
            <a:ext cx="288032" cy="2880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115632" y="25992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563428"/>
      </p:ext>
    </p:extLst>
  </p:cSld>
  <p:clrMapOvr>
    <a:masterClrMapping/>
  </p:clrMapOvr>
  <p:transition advTm="138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Progressive Framework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Return Results: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US" altLang="zh-CN" sz="3200" baseline="-25000" dirty="0">
                <a:solidFill>
                  <a:srgbClr val="7030A0"/>
                </a:solidFill>
                <a:latin typeface="+mj-lt"/>
              </a:rPr>
              <a:t>20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 n</a:t>
            </a:r>
            <a:r>
              <a:rPr lang="en-US" altLang="zh-CN" sz="3200" baseline="-25000" dirty="0">
                <a:solidFill>
                  <a:srgbClr val="7030A0"/>
                </a:solidFill>
                <a:latin typeface="+mj-lt"/>
              </a:rPr>
              <a:t>5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 n</a:t>
            </a:r>
            <a:r>
              <a:rPr lang="en-US" altLang="zh-CN" sz="3200" baseline="-25000" dirty="0">
                <a:solidFill>
                  <a:srgbClr val="7030A0"/>
                </a:solidFill>
                <a:latin typeface="+mj-lt"/>
              </a:rPr>
              <a:t>10</a:t>
            </a:r>
            <a:r>
              <a:rPr lang="en-US" altLang="zh-CN" sz="32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zh-CN" sz="2800" dirty="0">
                <a:latin typeface="+mj-lt"/>
              </a:rPr>
              <a:t>Top3-Query: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T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: (n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 0)  (n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 1)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4803264" y="48844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7605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96" y="2607565"/>
            <a:ext cx="3441968" cy="2074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latin typeface="+mj-lt"/>
              </a:rPr>
              <a:t>T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: (n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 1) (n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 0) (n</a:t>
            </a:r>
            <a:r>
              <a:rPr lang="en-US" altLang="zh-CN" sz="2800" baseline="-25000" dirty="0">
                <a:latin typeface="+mj-lt"/>
              </a:rPr>
              <a:t>21</a:t>
            </a:r>
            <a:r>
              <a:rPr lang="en-US" altLang="zh-CN" sz="2800" dirty="0">
                <a:latin typeface="+mj-lt"/>
              </a:rPr>
              <a:t> 0)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latin typeface="+mj-lt"/>
              </a:rPr>
              <a:t> (n</a:t>
            </a:r>
            <a:r>
              <a:rPr lang="en-US" altLang="zh-CN" sz="2800" baseline="-25000" dirty="0">
                <a:latin typeface="+mj-lt"/>
              </a:rPr>
              <a:t>21</a:t>
            </a:r>
            <a:r>
              <a:rPr lang="en-US" altLang="zh-CN" sz="2800" dirty="0">
                <a:latin typeface="+mj-lt"/>
              </a:rPr>
              <a:t> 1) </a:t>
            </a:r>
            <a:r>
              <a:rPr lang="en-US" altLang="zh-CN" sz="2800" strike="sngStrike" dirty="0">
                <a:latin typeface="+mj-lt"/>
              </a:rPr>
              <a:t>(n</a:t>
            </a:r>
            <a:r>
              <a:rPr lang="en-US" altLang="zh-CN" sz="2800" strike="sngStrike" baseline="-25000" dirty="0">
                <a:latin typeface="+mj-lt"/>
              </a:rPr>
              <a:t>1</a:t>
            </a:r>
            <a:r>
              <a:rPr lang="en-US" altLang="zh-CN" sz="2800" strike="sngStrike" dirty="0">
                <a:latin typeface="+mj-lt"/>
              </a:rPr>
              <a:t> 1) 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latin typeface="+mj-lt"/>
              </a:rPr>
              <a:t>……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20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6)</a:t>
            </a:r>
            <a:r>
              <a:rPr lang="en-US" altLang="zh-CN" sz="2800" dirty="0">
                <a:latin typeface="+mj-lt"/>
              </a:rPr>
              <a:t>……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defRPr/>
            </a:pPr>
            <a:r>
              <a:rPr lang="en-US" altLang="zh-CN" sz="2800" dirty="0">
                <a:latin typeface="+mj-lt"/>
              </a:rPr>
              <a:t>T</a:t>
            </a:r>
            <a:r>
              <a:rPr lang="en-US" altLang="zh-CN" sz="2800" baseline="-25000" dirty="0">
                <a:latin typeface="+mj-lt"/>
              </a:rPr>
              <a:t>2</a:t>
            </a:r>
            <a:r>
              <a:rPr lang="en-US" altLang="zh-CN" sz="2800" dirty="0">
                <a:latin typeface="+mj-lt"/>
              </a:rPr>
              <a:t>: …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6)</a:t>
            </a:r>
            <a:r>
              <a:rPr lang="en-US" altLang="zh-CN" sz="2800" dirty="0">
                <a:latin typeface="+mj-lt"/>
              </a:rPr>
              <a:t>…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2800" baseline="-25000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 6)</a:t>
            </a:r>
            <a:r>
              <a:rPr lang="en-US" altLang="zh-CN" sz="2800" dirty="0">
                <a:latin typeface="+mj-lt"/>
              </a:rPr>
              <a:t>…</a:t>
            </a:r>
          </a:p>
        </p:txBody>
      </p:sp>
      <p:sp>
        <p:nvSpPr>
          <p:cNvPr id="20" name="椭圆 19"/>
          <p:cNvSpPr/>
          <p:nvPr/>
        </p:nvSpPr>
        <p:spPr>
          <a:xfrm>
            <a:off x="7221056" y="531644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954408" y="44481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647254"/>
      </p:ext>
    </p:extLst>
  </p:cSld>
  <p:clrMapOvr>
    <a:masterClrMapping/>
  </p:clrMapOvr>
  <p:transition advTm="138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882993"/>
      </p:ext>
    </p:extLst>
  </p:cSld>
  <p:clrMapOvr>
    <a:masterClrMapping/>
  </p:clrMapOvr>
  <p:transition advTm="593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6" y="2231856"/>
            <a:ext cx="3981450" cy="41529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016" y="1340768"/>
            <a:ext cx="8999984" cy="5112568"/>
          </a:xfrm>
        </p:spPr>
        <p:txBody>
          <a:bodyPr>
            <a:normAutofit/>
          </a:bodyPr>
          <a:lstStyle/>
          <a:p>
            <a:r>
              <a:rPr lang="en-US" altLang="zh-CN" sz="2800" i="1" dirty="0"/>
              <a:t>Definition 2 (Pivotal Entry): </a:t>
            </a:r>
            <a:r>
              <a:rPr lang="en-US" altLang="zh-CN" sz="2800" dirty="0"/>
              <a:t>An entry ⟨</a:t>
            </a:r>
            <a:r>
              <a:rPr lang="en-US" altLang="zh-CN" sz="2800" i="1" dirty="0" err="1"/>
              <a:t>i</a:t>
            </a:r>
            <a:r>
              <a:rPr lang="en-US" altLang="zh-CN" sz="2800" i="1" dirty="0"/>
              <a:t>, j</a:t>
            </a:r>
            <a:r>
              <a:rPr lang="en-US" altLang="zh-CN" sz="2800" dirty="0"/>
              <a:t>⟩</a:t>
            </a:r>
            <a:r>
              <a:rPr lang="en-US" altLang="zh-CN" sz="2800" i="1" dirty="0"/>
              <a:t> </a:t>
            </a:r>
            <a:r>
              <a:rPr lang="en-US" altLang="zh-CN" sz="2800" dirty="0"/>
              <a:t>in E</a:t>
            </a:r>
            <a:r>
              <a:rPr lang="en-US" altLang="zh-CN" sz="2800" i="1" dirty="0"/>
              <a:t>x </a:t>
            </a:r>
            <a:r>
              <a:rPr lang="en-US" altLang="zh-CN" sz="2800" dirty="0"/>
              <a:t>is called a pivotal entry, if </a:t>
            </a:r>
            <a:r>
              <a:rPr lang="en-US" altLang="zh-CN" sz="2800" i="1" dirty="0"/>
              <a:t>D</a:t>
            </a:r>
            <a:r>
              <a:rPr lang="en-US" altLang="zh-CN" sz="2800" dirty="0"/>
              <a:t>[</a:t>
            </a:r>
            <a:r>
              <a:rPr lang="en-US" altLang="zh-CN" sz="2800" i="1" dirty="0" err="1"/>
              <a:t>i</a:t>
            </a:r>
            <a:r>
              <a:rPr lang="en-US" altLang="zh-CN" sz="2800" i="1" dirty="0"/>
              <a:t> </a:t>
            </a:r>
            <a:r>
              <a:rPr lang="en-US" altLang="zh-CN" sz="2800" dirty="0"/>
              <a:t>+ 1][</a:t>
            </a:r>
            <a:r>
              <a:rPr lang="en-US" altLang="zh-CN" sz="2800" i="1" dirty="0"/>
              <a:t>j </a:t>
            </a:r>
            <a:r>
              <a:rPr lang="en-US" altLang="zh-CN" sz="2800" dirty="0"/>
              <a:t>+ 1] </a:t>
            </a:r>
            <a:r>
              <a:rPr lang="en-US" altLang="zh-CN" sz="2800" i="1" dirty="0"/>
              <a:t>&gt;</a:t>
            </a:r>
            <a:r>
              <a:rPr lang="en-US" altLang="zh-CN" sz="2800" dirty="0"/>
              <a:t> </a:t>
            </a:r>
            <a:r>
              <a:rPr lang="en-US" altLang="zh-CN" sz="2800" i="1" dirty="0"/>
              <a:t>D</a:t>
            </a:r>
            <a:r>
              <a:rPr lang="en-US" altLang="zh-CN" sz="2800" dirty="0"/>
              <a:t>[</a:t>
            </a:r>
            <a:r>
              <a:rPr lang="en-US" altLang="zh-CN" sz="2800" i="1" dirty="0" err="1"/>
              <a:t>i</a:t>
            </a:r>
            <a:r>
              <a:rPr lang="en-US" altLang="zh-CN" sz="2800" dirty="0"/>
              <a:t>][</a:t>
            </a:r>
            <a:r>
              <a:rPr lang="en-US" altLang="zh-CN" sz="2800" i="1" dirty="0"/>
              <a:t>j</a:t>
            </a:r>
            <a:r>
              <a:rPr lang="en-US" altLang="zh-CN" sz="2800" dirty="0"/>
              <a:t>].</a:t>
            </a:r>
          </a:p>
          <a:p>
            <a:endParaRPr lang="en-US" altLang="zh-CN" sz="2800" dirty="0"/>
          </a:p>
          <a:p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We only need to keep the</a:t>
            </a:r>
          </a:p>
          <a:p>
            <a:pPr marL="0" indent="0">
              <a:buNone/>
            </a:pPr>
            <a:r>
              <a:rPr lang="en-US" altLang="zh-CN" sz="2800" dirty="0"/>
              <a:t>pivotal entry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6C49-DB80-47A0-AD27-7A677A79605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69795" y="308668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17962" y="352833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17962" y="397265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26762" y="395980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788839" y="397265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92402" y="350570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788839" y="350570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367992" y="307833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867222" y="436348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321722" y="439552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744242" y="442468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290013" y="482972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788839" y="4857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168836" y="486871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6744242" y="530763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222906" y="530763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700742" y="530763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222906" y="574655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638077" y="574537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087002" y="57575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834641" y="3485053"/>
            <a:ext cx="383371" cy="383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397996" y="3046100"/>
            <a:ext cx="383371" cy="383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5458" y="3109007"/>
            <a:ext cx="148447" cy="2459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161461"/>
      </p:ext>
    </p:extLst>
  </p:cSld>
  <p:clrMapOvr>
    <a:masterClrMapping/>
  </p:clrMapOvr>
  <p:transition advTm="138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54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Smallest Pivotal Entry First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03065" y="26996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51232" y="314130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60032" y="357276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56776" y="357428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225672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8138060"/>
      </p:ext>
    </p:extLst>
  </p:cSld>
  <p:clrMapOvr>
    <a:masterClrMapping/>
  </p:clrMapOvr>
  <p:transition advTm="1388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Extending Cells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803065" y="26996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51232" y="314130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860032" y="3572769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56776" y="357428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225672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箭头连接符 46"/>
          <p:cNvCxnSpPr/>
          <p:nvPr/>
        </p:nvCxnSpPr>
        <p:spPr>
          <a:xfrm>
            <a:off x="5004048" y="3445982"/>
            <a:ext cx="0" cy="4024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5098508" y="3459642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5114120" y="3356992"/>
            <a:ext cx="4273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878386"/>
      </p:ext>
    </p:extLst>
  </p:cSld>
  <p:clrMapOvr>
    <a:masterClrMapping/>
  </p:clrMapOvr>
  <p:transition advTm="138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251520" y="1907540"/>
            <a:ext cx="8229600" cy="4389120"/>
          </a:xfrm>
        </p:spPr>
        <p:txBody>
          <a:bodyPr/>
          <a:lstStyle/>
          <a:p>
            <a:r>
              <a:rPr lang="en-US" altLang="zh-CN" dirty="0"/>
              <a:t>Typo in “author”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Typo in “title”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4" y="2987660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19300"/>
            <a:ext cx="8532440" cy="10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228184" y="492258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x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3" name="圆角右箭头 22"/>
          <p:cNvSpPr/>
          <p:nvPr/>
        </p:nvSpPr>
        <p:spPr>
          <a:xfrm>
            <a:off x="5652120" y="5075892"/>
            <a:ext cx="553090" cy="432048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6096" y="6156012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5" name="TextBox 24"/>
          <p:cNvSpPr txBox="1"/>
          <p:nvPr/>
        </p:nvSpPr>
        <p:spPr>
          <a:xfrm>
            <a:off x="6268126" y="6444044"/>
            <a:ext cx="896162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rela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/>
              <a:t>ed </a:t>
            </a:r>
            <a:endParaRPr lang="zh-CN" altLang="en-US" dirty="0"/>
          </a:p>
        </p:txBody>
      </p:sp>
      <p:sp>
        <p:nvSpPr>
          <p:cNvPr id="26" name="圆角右箭头 25"/>
          <p:cNvSpPr/>
          <p:nvPr/>
        </p:nvSpPr>
        <p:spPr>
          <a:xfrm flipV="1">
            <a:off x="5675094" y="6372036"/>
            <a:ext cx="553090" cy="360040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88" y="2555612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4" name="圆角右箭头 33"/>
          <p:cNvSpPr/>
          <p:nvPr/>
        </p:nvSpPr>
        <p:spPr>
          <a:xfrm>
            <a:off x="1187624" y="2627620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3688" y="4139788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37" name="圆角右箭头 36"/>
          <p:cNvSpPr/>
          <p:nvPr/>
        </p:nvSpPr>
        <p:spPr>
          <a:xfrm flipV="1">
            <a:off x="1187624" y="377974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3568" y="3250431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568" y="3635732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36096" y="5554687"/>
            <a:ext cx="576064" cy="1692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/>
          </a:p>
        </p:txBody>
      </p:sp>
      <p:sp>
        <p:nvSpPr>
          <p:cNvPr id="21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altLang="zh-CN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DBLP Complete Search</a:t>
            </a: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029C-C03D-411B-9D66-2CEAE531CB4D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Real-world Data is Rather Dirty</a:t>
            </a:r>
            <a:r>
              <a:rPr lang="zh-CN" altLang="en-US" dirty="0"/>
              <a:t>！</a:t>
            </a:r>
            <a:r>
              <a:rPr lang="en-US" altLang="zh-CN" dirty="0">
                <a:sym typeface="Wingdings" pitchFamily="2" charset="2"/>
              </a:rPr>
              <a:t></a:t>
            </a:r>
            <a:endParaRPr lang="zh-CN" altLang="en-US" dirty="0"/>
          </a:p>
        </p:txBody>
      </p:sp>
      <p:sp>
        <p:nvSpPr>
          <p:cNvPr id="30" name="页脚占位符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</p:cSld>
  <p:clrMapOvr>
    <a:masterClrMapping/>
  </p:clrMapOvr>
  <p:transition advTm="187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Extending Cells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 (1,2) (2,2)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374948" y="313217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818504" y="270130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490370"/>
      </p:ext>
    </p:extLst>
  </p:cSld>
  <p:clrMapOvr>
    <a:masterClrMapping/>
  </p:clrMapOvr>
  <p:transition advTm="1388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Find Match Entries.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(2,1) (1,2) (2,2)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254992" y="400849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5722109" y="447064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6156176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571347" y="5358346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5498979" y="3828051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522269" y="3399200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5057031" y="3864794"/>
            <a:ext cx="357065" cy="2753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374948" y="313217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818504" y="270130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83980"/>
      </p:ext>
    </p:extLst>
  </p:cSld>
  <p:clrMapOvr>
    <a:masterClrMapping/>
  </p:clrMapOvr>
  <p:transition advTm="1388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Find Match Cells.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 (6,5)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722109" y="358562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722109" y="311867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5677512" y="403765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7020272" y="5370565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74948" y="313217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818504" y="270130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209393" y="3512044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209393" y="307658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516216" y="5312244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746985"/>
      </p:ext>
    </p:extLst>
  </p:cSld>
  <p:clrMapOvr>
    <a:masterClrMapping/>
  </p:clrMapOvr>
  <p:transition advTm="1388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141-617E-49F1-B972-8AC79D669DC6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426953" y="1484784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Extend Smallest Cells.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(1,1)</a:t>
            </a:r>
          </a:p>
          <a:p>
            <a:pPr>
              <a:buFont typeface="Wingdings" pitchFamily="2" charset="2"/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baseline="-25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(1,2) (2,2) (6,5)</a:t>
            </a:r>
          </a:p>
          <a:p>
            <a:pPr>
              <a:buFont typeface="Wingdings" pitchFamily="2" charset="2"/>
              <a:buNone/>
            </a:pPr>
            <a:endParaRPr lang="en-US" altLang="zh-TW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: (1,3) (2,3)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(6,6)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44824"/>
            <a:ext cx="3981450" cy="41529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351232" y="358562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301262" y="26913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0492" y="3976448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5223283" y="4442697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6102106" y="4481682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5677512" y="492060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6634012" y="4920603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156176" y="5359524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374948" y="3132171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818504" y="2701300"/>
            <a:ext cx="318208" cy="3273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742135" y="3089700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209393" y="3512044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209393" y="3085289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516216" y="5312244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52120" y="3086378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652120" y="3512044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94145" y="5309917"/>
            <a:ext cx="442727" cy="4210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117748"/>
      </p:ext>
    </p:extLst>
  </p:cSld>
  <p:clrMapOvr>
    <a:masterClrMapping/>
  </p:clrMapOvr>
  <p:transition advTm="1388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81054" y="3436581"/>
            <a:ext cx="14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57391" y="4496921"/>
            <a:ext cx="5571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Px</a:t>
            </a:r>
            <a:r>
              <a:rPr lang="en-US" altLang="zh-CN" sz="2400" dirty="0"/>
              <a:t>: pivotal triples with ED(</a:t>
            </a:r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r>
              <a:rPr lang="en-US" altLang="zh-CN" sz="2400" dirty="0"/>
              <a:t>, Q[1 … j])=x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192191" y="1359179"/>
            <a:ext cx="87141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Definition 3 (Pivotal Triple): </a:t>
            </a:r>
            <a:r>
              <a:rPr lang="en-US" altLang="zh-CN" sz="2800" dirty="0"/>
              <a:t>Given an entry ⟨</a:t>
            </a:r>
            <a:r>
              <a:rPr lang="en-US" altLang="zh-CN" sz="2800" i="1" dirty="0"/>
              <a:t>n, j</a:t>
            </a:r>
            <a:r>
              <a:rPr lang="en-US" altLang="zh-CN" sz="2800" dirty="0"/>
              <a:t>⟩, one of</a:t>
            </a:r>
          </a:p>
          <a:p>
            <a:r>
              <a:rPr lang="en-US" altLang="zh-CN" sz="2800" i="1" dirty="0"/>
              <a:t>n</a:t>
            </a:r>
            <a:r>
              <a:rPr lang="en-US" altLang="zh-CN" sz="2800" dirty="0"/>
              <a:t>’s children 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/>
              <a:t>c</a:t>
            </a:r>
            <a:r>
              <a:rPr lang="en-US" altLang="zh-CN" sz="2800" dirty="0"/>
              <a:t>, and a query </a:t>
            </a:r>
            <a:r>
              <a:rPr lang="en-US" altLang="zh-CN" sz="2800" i="1" dirty="0"/>
              <a:t>q</a:t>
            </a:r>
            <a:r>
              <a:rPr lang="en-US" altLang="zh-CN" sz="2800" dirty="0"/>
              <a:t>, triple ⟨</a:t>
            </a:r>
            <a:r>
              <a:rPr lang="en-US" altLang="zh-CN" sz="2800" i="1" dirty="0"/>
              <a:t>n, j, 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/>
              <a:t>c</a:t>
            </a:r>
            <a:r>
              <a:rPr lang="en-US" altLang="zh-CN" sz="2800" dirty="0"/>
              <a:t>⟩</a:t>
            </a:r>
            <a:r>
              <a:rPr lang="en-US" altLang="zh-CN" sz="2800" i="1" dirty="0"/>
              <a:t> </a:t>
            </a:r>
            <a:r>
              <a:rPr lang="en-US" altLang="zh-CN" sz="2800" dirty="0"/>
              <a:t>is called a</a:t>
            </a:r>
          </a:p>
          <a:p>
            <a:r>
              <a:rPr lang="en-US" altLang="zh-CN" sz="2800" dirty="0"/>
              <a:t>pivotal triple, if ED(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/>
              <a:t>c</a:t>
            </a:r>
            <a:r>
              <a:rPr lang="en-US" altLang="zh-CN" sz="2800" i="1" dirty="0"/>
              <a:t>, q</a:t>
            </a:r>
            <a:r>
              <a:rPr lang="en-US" altLang="zh-CN" sz="2800" dirty="0"/>
              <a:t>[1</a:t>
            </a:r>
            <a:r>
              <a:rPr lang="en-US" altLang="zh-CN" sz="2800" i="1" dirty="0"/>
              <a:t>, j </a:t>
            </a:r>
            <a:r>
              <a:rPr lang="en-US" altLang="zh-CN" sz="2800" dirty="0"/>
              <a:t>+ 1]) </a:t>
            </a:r>
            <a:r>
              <a:rPr lang="en-US" altLang="zh-CN" sz="2800" i="1" dirty="0"/>
              <a:t>&gt;</a:t>
            </a:r>
            <a:r>
              <a:rPr lang="en-US" altLang="zh-CN" sz="2800" dirty="0"/>
              <a:t> ED(</a:t>
            </a:r>
            <a:r>
              <a:rPr lang="en-US" altLang="zh-CN" sz="2800" i="1" dirty="0"/>
              <a:t>n, q</a:t>
            </a:r>
            <a:r>
              <a:rPr lang="en-US" altLang="zh-CN" sz="2800" dirty="0"/>
              <a:t>[1</a:t>
            </a:r>
            <a:r>
              <a:rPr lang="en-US" altLang="zh-CN" sz="2800" i="1" dirty="0"/>
              <a:t>, j</a:t>
            </a:r>
            <a:r>
              <a:rPr lang="en-US" altLang="zh-CN" sz="2800" dirty="0"/>
              <a:t>]).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915815" y="3234744"/>
            <a:ext cx="182489" cy="986344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098304" y="3089673"/>
            <a:ext cx="265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r>
              <a:rPr lang="en-US" altLang="zh-CN" sz="2400" dirty="0"/>
              <a:t>: </a:t>
            </a:r>
            <a:r>
              <a:rPr lang="en-US" altLang="zh-CN" sz="2400" i="1" dirty="0" err="1"/>
              <a:t>i</a:t>
            </a:r>
            <a:r>
              <a:rPr lang="en-US" altLang="zh-CN" sz="2400" dirty="0" err="1"/>
              <a:t>-th</a:t>
            </a:r>
            <a:r>
              <a:rPr lang="en-US" altLang="zh-CN" sz="2400" dirty="0"/>
              <a:t> node of </a:t>
            </a:r>
            <a:r>
              <a:rPr lang="en-US" altLang="zh-CN" sz="2400" dirty="0" err="1"/>
              <a:t>trie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068541" y="3831431"/>
            <a:ext cx="207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c</a:t>
            </a:r>
            <a:r>
              <a:rPr lang="en-US" altLang="zh-CN" sz="2400" dirty="0"/>
              <a:t>: a </a:t>
            </a:r>
            <a:r>
              <a:rPr lang="en-US" altLang="zh-CN" sz="2400" i="1" dirty="0"/>
              <a:t>child of </a:t>
            </a:r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endParaRPr lang="zh-CN" altLang="en-US" sz="2400" baseline="-250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059832" y="3480100"/>
            <a:ext cx="372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 j  </a:t>
            </a:r>
            <a:r>
              <a:rPr lang="en-US" altLang="zh-CN" sz="2400" dirty="0"/>
              <a:t>: </a:t>
            </a:r>
            <a:r>
              <a:rPr lang="en-US" altLang="zh-CN" sz="2400" i="1" dirty="0"/>
              <a:t>j</a:t>
            </a:r>
            <a:r>
              <a:rPr lang="en-US" altLang="zh-CN" sz="2400" dirty="0"/>
              <a:t>-</a:t>
            </a:r>
            <a:r>
              <a:rPr lang="en-US" altLang="zh-CN" sz="2400" dirty="0" err="1"/>
              <a:t>th</a:t>
            </a:r>
            <a:r>
              <a:rPr lang="en-US" altLang="zh-CN" sz="2400" i="1" dirty="0"/>
              <a:t> character of Query</a:t>
            </a:r>
            <a:endParaRPr lang="zh-CN" altLang="en-US" sz="24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231847"/>
      </p:ext>
    </p:extLst>
  </p:cSld>
  <p:clrMapOvr>
    <a:masterClrMapping/>
  </p:clrMapOvr>
  <p:transition advTm="1388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Index all strings using a </a:t>
            </a:r>
            <a:r>
              <a:rPr lang="en-US" altLang="zh-CN" sz="3200" dirty="0" err="1">
                <a:latin typeface="+mj-lt"/>
              </a:rPr>
              <a:t>trie</a:t>
            </a:r>
            <a:r>
              <a:rPr lang="en-US" altLang="zh-CN" sz="3200" dirty="0">
                <a:latin typeface="+mj-lt"/>
              </a:rPr>
              <a:t> structure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    </a:t>
            </a:r>
            <a:r>
              <a:rPr lang="en-US" altLang="zh-CN" sz="2800" dirty="0">
                <a:latin typeface="+mj-lt"/>
              </a:rPr>
              <a:t>Top3-Query:</a:t>
            </a:r>
            <a:r>
              <a:rPr lang="en-US" altLang="zh-CN" sz="2400" dirty="0">
                <a:latin typeface="+mj-lt"/>
              </a:rPr>
              <a:t>							        </a:t>
            </a:r>
          </a:p>
          <a:p>
            <a:pPr marL="0" indent="0">
              <a:buNone/>
              <a:defRPr/>
            </a:pPr>
            <a:r>
              <a:rPr lang="en-US" altLang="zh-CN" sz="3600" i="1" dirty="0">
                <a:latin typeface="+mj-lt"/>
              </a:rPr>
              <a:t>    Q=</a:t>
            </a:r>
            <a:r>
              <a:rPr lang="en-US" altLang="zh-CN" sz="3600" i="1" dirty="0" err="1">
                <a:latin typeface="+mj-lt"/>
              </a:rPr>
              <a:t>srajit</a:t>
            </a:r>
            <a:endParaRPr lang="en-US" altLang="zh-CN" sz="3600" i="1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4400" i="1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24" y="2105195"/>
            <a:ext cx="5340215" cy="40637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96" y="3524235"/>
            <a:ext cx="14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395536" y="4242856"/>
            <a:ext cx="182489" cy="986344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78025" y="4097785"/>
            <a:ext cx="265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r>
              <a:rPr lang="en-US" altLang="zh-CN" sz="2400" dirty="0"/>
              <a:t>: </a:t>
            </a:r>
            <a:r>
              <a:rPr lang="en-US" altLang="zh-CN" sz="2400" i="1" dirty="0" err="1"/>
              <a:t>i</a:t>
            </a:r>
            <a:r>
              <a:rPr lang="en-US" altLang="zh-CN" sz="2400" dirty="0" err="1"/>
              <a:t>-th</a:t>
            </a:r>
            <a:r>
              <a:rPr lang="en-US" altLang="zh-CN" sz="2400" dirty="0"/>
              <a:t> node of </a:t>
            </a:r>
            <a:r>
              <a:rPr lang="en-US" altLang="zh-CN" sz="2400" dirty="0" err="1"/>
              <a:t>trie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548262" y="4839543"/>
            <a:ext cx="207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c</a:t>
            </a:r>
            <a:r>
              <a:rPr lang="en-US" altLang="zh-CN" sz="2400" dirty="0"/>
              <a:t>: a </a:t>
            </a:r>
            <a:r>
              <a:rPr lang="en-US" altLang="zh-CN" sz="2400" i="1" dirty="0"/>
              <a:t>child of </a:t>
            </a:r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endParaRPr lang="zh-CN" altLang="en-US" sz="2400" baseline="-250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39553" y="4488212"/>
            <a:ext cx="372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 j  </a:t>
            </a:r>
            <a:r>
              <a:rPr lang="en-US" altLang="zh-CN" sz="2400" dirty="0"/>
              <a:t>: </a:t>
            </a:r>
            <a:r>
              <a:rPr lang="en-US" altLang="zh-CN" sz="2400" i="1" dirty="0"/>
              <a:t>j</a:t>
            </a:r>
            <a:r>
              <a:rPr lang="en-US" altLang="zh-CN" sz="2400" dirty="0"/>
              <a:t>-</a:t>
            </a:r>
            <a:r>
              <a:rPr lang="en-US" altLang="zh-CN" sz="2400" dirty="0" err="1"/>
              <a:t>th</a:t>
            </a:r>
            <a:r>
              <a:rPr lang="en-US" altLang="zh-CN" sz="2400" i="1" dirty="0"/>
              <a:t> character of Query</a:t>
            </a:r>
            <a:endParaRPr lang="zh-CN" altLang="en-US" sz="24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156757"/>
      </p:ext>
    </p:extLst>
  </p:cSld>
  <p:clrMapOvr>
    <a:masterClrMapping/>
  </p:clrMapOvr>
  <p:transition advTm="1388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Find Match Nodes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: … (n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 1 n</a:t>
            </a:r>
            <a:r>
              <a:rPr lang="en-US" altLang="zh-CN" sz="3200" baseline="-25000" dirty="0">
                <a:latin typeface="+mj-lt"/>
              </a:rPr>
              <a:t>2</a:t>
            </a:r>
            <a:r>
              <a:rPr lang="en-US" altLang="zh-CN" sz="3200" dirty="0">
                <a:latin typeface="+mj-lt"/>
              </a:rPr>
              <a:t>) …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978844" y="3106784"/>
            <a:ext cx="288032" cy="28803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03264" y="261498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496" y="3524235"/>
            <a:ext cx="143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(</a:t>
            </a:r>
            <a:r>
              <a:rPr lang="en-US" altLang="zh-CN" sz="2800" i="1" dirty="0" err="1"/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  </a:t>
            </a: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395536" y="4242856"/>
            <a:ext cx="182489" cy="986344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78025" y="4097785"/>
            <a:ext cx="2655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r>
              <a:rPr lang="en-US" altLang="zh-CN" sz="2400" dirty="0"/>
              <a:t>: </a:t>
            </a:r>
            <a:r>
              <a:rPr lang="en-US" altLang="zh-CN" sz="2400" i="1" dirty="0" err="1"/>
              <a:t>i</a:t>
            </a:r>
            <a:r>
              <a:rPr lang="en-US" altLang="zh-CN" sz="2400" dirty="0" err="1"/>
              <a:t>-th</a:t>
            </a:r>
            <a:r>
              <a:rPr lang="en-US" altLang="zh-CN" sz="2400" dirty="0"/>
              <a:t> node of </a:t>
            </a:r>
            <a:r>
              <a:rPr lang="en-US" altLang="zh-CN" sz="2400" dirty="0" err="1"/>
              <a:t>trie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548262" y="4839543"/>
            <a:ext cx="2076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c</a:t>
            </a:r>
            <a:r>
              <a:rPr lang="en-US" altLang="zh-CN" sz="2400" dirty="0"/>
              <a:t>: a </a:t>
            </a:r>
            <a:r>
              <a:rPr lang="en-US" altLang="zh-CN" sz="2400" i="1" dirty="0"/>
              <a:t>child of </a:t>
            </a:r>
            <a:r>
              <a:rPr lang="en-US" altLang="zh-CN" sz="2400" i="1" dirty="0" err="1"/>
              <a:t>n</a:t>
            </a:r>
            <a:r>
              <a:rPr lang="en-US" altLang="zh-CN" sz="2400" i="1" baseline="-25000" dirty="0" err="1"/>
              <a:t>i</a:t>
            </a:r>
            <a:endParaRPr lang="zh-CN" altLang="en-US" sz="2400" baseline="-25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539553" y="4488212"/>
            <a:ext cx="3721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 j  </a:t>
            </a:r>
            <a:r>
              <a:rPr lang="en-US" altLang="zh-CN" sz="2400" dirty="0"/>
              <a:t>: </a:t>
            </a:r>
            <a:r>
              <a:rPr lang="en-US" altLang="zh-CN" sz="2400" i="1" dirty="0"/>
              <a:t>j</a:t>
            </a:r>
            <a:r>
              <a:rPr lang="en-US" altLang="zh-CN" sz="2400" dirty="0"/>
              <a:t>-</a:t>
            </a:r>
            <a:r>
              <a:rPr lang="en-US" altLang="zh-CN" sz="2400" dirty="0" err="1"/>
              <a:t>th</a:t>
            </a:r>
            <a:r>
              <a:rPr lang="en-US" altLang="zh-CN" sz="2400" i="1" dirty="0"/>
              <a:t> character of Query</a:t>
            </a:r>
            <a:endParaRPr lang="zh-CN" altLang="en-US" sz="24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40592"/>
      </p:ext>
    </p:extLst>
  </p:cSld>
  <p:clrMapOvr>
    <a:masterClrMapping/>
  </p:clrMapOvr>
  <p:transition advTm="1388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Extend Node (n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 1 n</a:t>
            </a:r>
            <a:r>
              <a:rPr lang="en-US" altLang="zh-CN" sz="2800" baseline="-25000" dirty="0">
                <a:latin typeface="+mj-lt"/>
              </a:rPr>
              <a:t>2</a:t>
            </a:r>
            <a:r>
              <a:rPr lang="en-US" altLang="zh-CN" sz="2800" dirty="0">
                <a:latin typeface="+mj-lt"/>
              </a:rPr>
              <a:t>)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: … (n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 1 n</a:t>
            </a:r>
            <a:r>
              <a:rPr lang="en-US" altLang="zh-CN" sz="3200" baseline="-25000" dirty="0">
                <a:latin typeface="+mj-lt"/>
              </a:rPr>
              <a:t>2</a:t>
            </a:r>
            <a:r>
              <a:rPr lang="en-US" altLang="zh-CN" sz="3200" dirty="0">
                <a:latin typeface="+mj-lt"/>
              </a:rPr>
              <a:t>) …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: ...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978844" y="3106784"/>
            <a:ext cx="288032" cy="28803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03264" y="261498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60359" y="3136443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Substitution: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/>
              <a:t>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-99549" y="3615407"/>
            <a:ext cx="388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Insertion: </a:t>
            </a:r>
            <a:r>
              <a:rPr lang="en-US" altLang="zh-CN" sz="2400" strike="sngStrike" dirty="0"/>
              <a:t>(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strike="sng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n</a:t>
            </a:r>
            <a:r>
              <a:rPr lang="en-US" altLang="zh-CN" sz="2400" strike="sng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strike="sngStrike" dirty="0"/>
              <a:t>)</a:t>
            </a:r>
            <a:r>
              <a:rPr lang="en-US" altLang="zh-CN" sz="2400" dirty="0"/>
              <a:t>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dirty="0"/>
              <a:t>)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-54218" y="4077072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Deletion:  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</a:t>
            </a:r>
            <a:r>
              <a:rPr lang="en-US" altLang="zh-CN" sz="2400" strike="sng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n</a:t>
            </a:r>
            <a:r>
              <a:rPr lang="en-US" altLang="zh-CN" sz="2400" strike="sng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426391"/>
      </p:ext>
    </p:extLst>
  </p:cSld>
  <p:clrMapOvr>
    <a:masterClrMapping/>
  </p:clrMapOvr>
  <p:transition advTm="1388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Return Results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0</a:t>
            </a:r>
            <a:r>
              <a:rPr lang="en-US" altLang="zh-CN" sz="3200" dirty="0">
                <a:latin typeface="+mj-lt"/>
              </a:rPr>
              <a:t>: … (n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 1 n</a:t>
            </a:r>
            <a:r>
              <a:rPr lang="en-US" altLang="zh-CN" sz="3200" baseline="-25000" dirty="0">
                <a:latin typeface="+mj-lt"/>
              </a:rPr>
              <a:t>2</a:t>
            </a:r>
            <a:r>
              <a:rPr lang="en-US" altLang="zh-CN" sz="3200" dirty="0">
                <a:latin typeface="+mj-lt"/>
              </a:rPr>
              <a:t>) …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1</a:t>
            </a:r>
            <a:r>
              <a:rPr lang="en-US" altLang="zh-CN" sz="3200" dirty="0">
                <a:latin typeface="+mj-lt"/>
              </a:rPr>
              <a:t>: …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3200" baseline="-25000" dirty="0">
                <a:solidFill>
                  <a:srgbClr val="FF0000"/>
                </a:solidFill>
                <a:latin typeface="+mj-lt"/>
              </a:rPr>
              <a:t>20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 6 </a:t>
            </a:r>
            <a:r>
              <a:rPr lang="el-GR" altLang="zh-CN" sz="3200" i="1" dirty="0">
                <a:solidFill>
                  <a:srgbClr val="FF0000"/>
                </a:solidFill>
                <a:latin typeface="+mj-lt"/>
              </a:rPr>
              <a:t>φ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altLang="zh-CN" sz="3200" dirty="0">
                <a:latin typeface="+mj-lt"/>
              </a:rPr>
              <a:t> … 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P</a:t>
            </a:r>
            <a:r>
              <a:rPr lang="en-US" altLang="zh-CN" sz="3200" baseline="-25000" dirty="0">
                <a:latin typeface="+mj-lt"/>
              </a:rPr>
              <a:t>2</a:t>
            </a:r>
            <a:r>
              <a:rPr lang="en-US" altLang="zh-CN" sz="3200" dirty="0">
                <a:latin typeface="+mj-lt"/>
              </a:rPr>
              <a:t>: ..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(n</a:t>
            </a:r>
            <a:r>
              <a:rPr lang="en-US" altLang="zh-CN" sz="3200" baseline="-25000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6 </a:t>
            </a:r>
            <a:r>
              <a:rPr lang="el-GR" altLang="zh-CN" sz="3200" i="1" dirty="0">
                <a:solidFill>
                  <a:srgbClr val="FF0000"/>
                </a:solidFill>
              </a:rPr>
              <a:t>φ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) (n</a:t>
            </a:r>
            <a:r>
              <a:rPr lang="en-US" altLang="zh-CN" sz="3200" baseline="-25000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altLang="zh-CN" sz="3200" dirty="0">
                <a:solidFill>
                  <a:srgbClr val="FF0000"/>
                </a:solidFill>
                <a:latin typeface="+mj-lt"/>
              </a:rPr>
              <a:t> 6  </a:t>
            </a:r>
            <a:r>
              <a:rPr lang="el-GR" altLang="zh-CN" sz="3200" i="1" dirty="0">
                <a:solidFill>
                  <a:srgbClr val="FF0000"/>
                </a:solidFill>
              </a:rPr>
              <a:t>φ</a:t>
            </a:r>
            <a:r>
              <a:rPr lang="en-US" altLang="zh-CN" sz="3200" dirty="0">
                <a:solidFill>
                  <a:srgbClr val="FF0000"/>
                </a:solidFill>
              </a:rPr>
              <a:t>)</a:t>
            </a:r>
            <a:r>
              <a:rPr lang="en-US" altLang="zh-CN" sz="3200" dirty="0"/>
              <a:t> …</a:t>
            </a:r>
            <a:endParaRPr lang="en-US" altLang="zh-CN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…</a:t>
            </a: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7390" y="44371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08756" y="48777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10658" y="53183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068980"/>
      </p:ext>
    </p:extLst>
  </p:cSld>
  <p:clrMapOvr>
    <a:masterClrMapping/>
  </p:clrMapOvr>
  <p:transition advTm="1388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5400" dirty="0">
                <a:solidFill>
                  <a:schemeClr val="tx1"/>
                </a:solidFill>
              </a:rPr>
              <a:t>Pivotal Entry-based Method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Too many tuples</a:t>
            </a:r>
          </a:p>
          <a:p>
            <a:r>
              <a:rPr lang="en-US" altLang="zh-CN" dirty="0"/>
              <a:t>Want to group the children together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71592"/>
            <a:ext cx="4464496" cy="33973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293368"/>
      </p:ext>
    </p:extLst>
  </p:cSld>
  <p:clrMapOvr>
    <a:masterClrMapping/>
  </p:clrMapOvr>
  <p:transition advTm="138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Web Search</a:t>
            </a:r>
            <a:endParaRPr lang="zh-CN" altLang="en-US" dirty="0"/>
          </a:p>
        </p:txBody>
      </p:sp>
      <p:sp>
        <p:nvSpPr>
          <p:cNvPr id="18" name="日期占位符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235D-74A8-43E2-9E46-857BBE243353}" type="datetime1">
              <a:rPr lang="en-US" altLang="zh-CN" smtClean="0"/>
              <a:t>5/27/19</a:t>
            </a:fld>
            <a:endParaRPr lang="zh-CN" altLang="en-US" dirty="0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TopkSearch</a:t>
            </a:r>
            <a:r>
              <a:rPr lang="en-US" altLang="zh-CN" dirty="0"/>
              <a:t>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42" name="Picture 26" descr="Google_Spears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" y="1497062"/>
            <a:ext cx="5905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8" descr="Google_SpearsResults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0" y="3178225"/>
            <a:ext cx="22669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339530" y="2640062"/>
            <a:ext cx="45529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400" tIns="40200" rIns="80400" bIns="4020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  <a:defRPr/>
            </a:pPr>
            <a:r>
              <a:rPr lang="en-US" altLang="zh-CN" sz="2000" b="1" kern="0" dirty="0">
                <a:latin typeface="+mn-lt"/>
              </a:rPr>
              <a:t>Errors in queries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  <a:defRPr/>
            </a:pPr>
            <a:r>
              <a:rPr lang="en-US" altLang="zh-CN" sz="2000" b="1" kern="0" dirty="0">
                <a:latin typeface="+mn-lt"/>
              </a:rPr>
              <a:t>Errors in data</a:t>
            </a:r>
          </a:p>
          <a:p>
            <a:pPr marL="346075" indent="-346075" defTabSz="803275">
              <a:lnSpc>
                <a:spcPct val="14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pitchFamily="2" charset="2"/>
              <a:buChar char="m"/>
              <a:defRPr/>
            </a:pPr>
            <a:r>
              <a:rPr lang="en-US" altLang="zh-CN" sz="2000" b="1" kern="0" dirty="0">
                <a:latin typeface="+mn-lt"/>
              </a:rPr>
              <a:t>Bring query and meaningful results closer together</a:t>
            </a:r>
          </a:p>
        </p:txBody>
      </p:sp>
      <p:sp>
        <p:nvSpPr>
          <p:cNvPr id="46" name="Right Brace 32"/>
          <p:cNvSpPr>
            <a:spLocks/>
          </p:cNvSpPr>
          <p:nvPr/>
        </p:nvSpPr>
        <p:spPr bwMode="auto">
          <a:xfrm>
            <a:off x="2444055" y="3440162"/>
            <a:ext cx="266700" cy="2486025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47" name="TextBox 33"/>
          <p:cNvSpPr txBox="1">
            <a:spLocks noChangeArrowheads="1"/>
          </p:cNvSpPr>
          <p:nvPr/>
        </p:nvSpPr>
        <p:spPr bwMode="auto">
          <a:xfrm>
            <a:off x="2691705" y="4164062"/>
            <a:ext cx="1171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/>
              <a:t>Actual queries gathered by Google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8905" y="1420862"/>
            <a:ext cx="1687513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custDataLst>
      <p:tags r:id="rId1"/>
    </p:custDataLst>
  </p:cSld>
  <p:clrMapOvr>
    <a:masterClrMapping/>
  </p:clrMapOvr>
  <p:transition advTm="78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183869"/>
      </p:ext>
    </p:extLst>
  </p:cSld>
  <p:clrMapOvr>
    <a:masterClrMapping/>
  </p:clrMapOvr>
  <p:transition advTm="593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Range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4 (Pivotal Quadruple):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quadruple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⟨[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d, j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pivotal quadruple, if it satisfies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⟨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u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sub-range of a </a:t>
            </a:r>
            <a:r>
              <a:rPr lang="en-US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node’s range;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for any string s with ID in [l, u],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ED(s[1, d + 1], q[1, j + 1]) &gt; ED(s[1, d], q[1, j]);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strings with ID l − 1 or u + 1 do not satisfy  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conditions (1) or (2).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8510277"/>
      </p:ext>
    </p:extLst>
  </p:cSld>
  <p:clrMapOvr>
    <a:masterClrMapping/>
  </p:clrMapOvr>
  <p:transition advTm="1388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/>
              <a:t>Range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>
                <a:latin typeface="+mj-lt"/>
              </a:rPr>
              <a:t>Index all strings using a </a:t>
            </a:r>
            <a:r>
              <a:rPr lang="en-US" altLang="zh-CN" sz="3200" dirty="0" err="1">
                <a:latin typeface="+mj-lt"/>
              </a:rPr>
              <a:t>trie</a:t>
            </a:r>
            <a:r>
              <a:rPr lang="en-US" altLang="zh-CN" sz="3200" dirty="0">
                <a:latin typeface="+mj-lt"/>
              </a:rPr>
              <a:t> structure</a:t>
            </a:r>
          </a:p>
          <a:p>
            <a:pPr marL="0" indent="0">
              <a:buNone/>
              <a:defRPr/>
            </a:pPr>
            <a:r>
              <a:rPr lang="en-US" altLang="zh-CN" sz="3200" dirty="0">
                <a:latin typeface="+mj-lt"/>
              </a:rPr>
              <a:t>    </a:t>
            </a:r>
            <a:r>
              <a:rPr lang="en-US" altLang="zh-CN" sz="2800" dirty="0">
                <a:latin typeface="+mj-lt"/>
              </a:rPr>
              <a:t>Top3-Query:</a:t>
            </a:r>
            <a:r>
              <a:rPr lang="en-US" altLang="zh-CN" sz="2400" dirty="0">
                <a:latin typeface="+mj-lt"/>
              </a:rPr>
              <a:t>							        </a:t>
            </a:r>
          </a:p>
          <a:p>
            <a:pPr marL="0" indent="0">
              <a:buNone/>
              <a:defRPr/>
            </a:pPr>
            <a:r>
              <a:rPr lang="en-US" altLang="zh-CN" sz="3600" i="1" dirty="0">
                <a:latin typeface="+mj-lt"/>
              </a:rPr>
              <a:t>    Q=</a:t>
            </a:r>
            <a:r>
              <a:rPr lang="en-US" altLang="zh-CN" sz="3600" i="1" dirty="0" err="1">
                <a:latin typeface="+mj-lt"/>
              </a:rPr>
              <a:t>srajit</a:t>
            </a:r>
            <a:endParaRPr lang="en-US" altLang="zh-CN" sz="3600" i="1" dirty="0">
              <a:latin typeface="+mj-lt"/>
            </a:endParaRPr>
          </a:p>
          <a:p>
            <a:pPr marL="0" indent="0">
              <a:buNone/>
              <a:defRPr/>
            </a:pPr>
            <a:endParaRPr lang="en-US" altLang="zh-CN" sz="4400" i="1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24" y="2105195"/>
            <a:ext cx="5340215" cy="40637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-103344" y="3762500"/>
            <a:ext cx="15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([</a:t>
            </a:r>
            <a:r>
              <a:rPr lang="en-US" altLang="zh-CN" sz="2400" dirty="0" err="1"/>
              <a:t>l,u</a:t>
            </a:r>
            <a:r>
              <a:rPr lang="en-US" altLang="zh-CN" sz="2400" dirty="0"/>
              <a:t>] d</a:t>
            </a:r>
            <a:r>
              <a:rPr lang="en-US" altLang="zh-CN" sz="2400" i="1" dirty="0"/>
              <a:t> </a:t>
            </a:r>
            <a:r>
              <a:rPr lang="en-US" altLang="zh-CN" sz="2400" dirty="0"/>
              <a:t>j)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496" y="4807857"/>
            <a:ext cx="3200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Px</a:t>
            </a:r>
            <a:r>
              <a:rPr lang="en-US" altLang="zh-CN" sz="2400" dirty="0"/>
              <a:t>: pivotal quadruples </a:t>
            </a:r>
          </a:p>
          <a:p>
            <a:r>
              <a:rPr lang="en-US" altLang="zh-CN" sz="2400" dirty="0"/>
              <a:t>      with ED=x</a:t>
            </a:r>
            <a:endParaRPr lang="zh-CN" altLang="en-US" sz="2400" dirty="0"/>
          </a:p>
        </p:txBody>
      </p:sp>
      <p:sp>
        <p:nvSpPr>
          <p:cNvPr id="19" name="左大括号 18"/>
          <p:cNvSpPr/>
          <p:nvPr/>
        </p:nvSpPr>
        <p:spPr>
          <a:xfrm>
            <a:off x="1149151" y="3398966"/>
            <a:ext cx="182489" cy="1084980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1298329" y="3212976"/>
            <a:ext cx="212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[l, u] a range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3266" y="4103656"/>
            <a:ext cx="249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d: the d-</a:t>
            </a:r>
            <a:r>
              <a:rPr lang="en-US" altLang="zh-CN" sz="2800" i="1" dirty="0" err="1"/>
              <a:t>th</a:t>
            </a:r>
            <a:r>
              <a:rPr lang="en-US" altLang="zh-CN" sz="2800" i="1" dirty="0"/>
              <a:t> level</a:t>
            </a:r>
            <a:endParaRPr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262240" y="3675411"/>
            <a:ext cx="280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 j </a:t>
            </a:r>
            <a:r>
              <a:rPr lang="en-US" altLang="zh-CN" sz="2800" dirty="0"/>
              <a:t>: </a:t>
            </a:r>
            <a:r>
              <a:rPr lang="en-US" altLang="zh-CN" sz="2800" i="1" dirty="0"/>
              <a:t>j</a:t>
            </a:r>
            <a:r>
              <a:rPr lang="en-US" altLang="zh-CN" sz="2800" dirty="0"/>
              <a:t>-</a:t>
            </a:r>
            <a:r>
              <a:rPr lang="en-US" altLang="zh-CN" sz="2800" dirty="0" err="1"/>
              <a:t>th</a:t>
            </a:r>
            <a:r>
              <a:rPr lang="en-US" altLang="zh-CN" sz="2800" i="1" dirty="0"/>
              <a:t> character</a:t>
            </a:r>
            <a:endParaRPr lang="zh-CN" altLang="en-US" sz="28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878835"/>
      </p:ext>
    </p:extLst>
  </p:cSld>
  <p:clrMapOvr>
    <a:masterClrMapping/>
  </p:clrMapOvr>
  <p:transition advTm="1388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/>
              <a:t>Range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Find Match Nodes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P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: ([6,6] 0 0) ([1,5] 1 1)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43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103344" y="3762500"/>
            <a:ext cx="157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([</a:t>
            </a:r>
            <a:r>
              <a:rPr lang="en-US" altLang="zh-CN" sz="2400" dirty="0" err="1"/>
              <a:t>l,u</a:t>
            </a:r>
            <a:r>
              <a:rPr lang="en-US" altLang="zh-CN" sz="2400" dirty="0"/>
              <a:t>] d</a:t>
            </a:r>
            <a:r>
              <a:rPr lang="en-US" altLang="zh-CN" sz="2400" i="1" dirty="0"/>
              <a:t> </a:t>
            </a:r>
            <a:r>
              <a:rPr lang="en-US" altLang="zh-CN" sz="2400" dirty="0"/>
              <a:t>j)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496" y="4807857"/>
            <a:ext cx="3200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/>
              <a:t>Px</a:t>
            </a:r>
            <a:r>
              <a:rPr lang="en-US" altLang="zh-CN" sz="2400" dirty="0"/>
              <a:t>: pivotal quadruples </a:t>
            </a:r>
          </a:p>
          <a:p>
            <a:r>
              <a:rPr lang="en-US" altLang="zh-CN" sz="2400" dirty="0"/>
              <a:t>      with ED=x</a:t>
            </a:r>
            <a:endParaRPr lang="zh-CN" altLang="en-US" sz="2400" dirty="0"/>
          </a:p>
        </p:txBody>
      </p:sp>
      <p:sp>
        <p:nvSpPr>
          <p:cNvPr id="11" name="左大括号 10"/>
          <p:cNvSpPr/>
          <p:nvPr/>
        </p:nvSpPr>
        <p:spPr>
          <a:xfrm>
            <a:off x="1149151" y="3398966"/>
            <a:ext cx="182489" cy="1084980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298329" y="3212976"/>
            <a:ext cx="212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[l, u] a range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83266" y="4103656"/>
            <a:ext cx="249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d: the d-</a:t>
            </a:r>
            <a:r>
              <a:rPr lang="en-US" altLang="zh-CN" sz="2800" i="1" dirty="0" err="1"/>
              <a:t>th</a:t>
            </a:r>
            <a:r>
              <a:rPr lang="en-US" altLang="zh-CN" sz="2800" i="1" dirty="0"/>
              <a:t> level</a:t>
            </a:r>
            <a:endParaRPr lang="zh-CN" altLang="en-US" sz="2800" dirty="0"/>
          </a:p>
        </p:txBody>
      </p:sp>
      <p:sp>
        <p:nvSpPr>
          <p:cNvPr id="17" name="文本框 16"/>
          <p:cNvSpPr txBox="1"/>
          <p:nvPr/>
        </p:nvSpPr>
        <p:spPr>
          <a:xfrm>
            <a:off x="1262240" y="3675411"/>
            <a:ext cx="280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/>
              <a:t> j </a:t>
            </a:r>
            <a:r>
              <a:rPr lang="en-US" altLang="zh-CN" sz="2800" dirty="0"/>
              <a:t>: </a:t>
            </a:r>
            <a:r>
              <a:rPr lang="en-US" altLang="zh-CN" sz="2800" i="1" dirty="0"/>
              <a:t>j</a:t>
            </a:r>
            <a:r>
              <a:rPr lang="en-US" altLang="zh-CN" sz="2800" dirty="0"/>
              <a:t>-</a:t>
            </a:r>
            <a:r>
              <a:rPr lang="en-US" altLang="zh-CN" sz="2800" dirty="0" err="1"/>
              <a:t>th</a:t>
            </a:r>
            <a:r>
              <a:rPr lang="en-US" altLang="zh-CN" sz="2800" i="1" dirty="0"/>
              <a:t> character</a:t>
            </a:r>
            <a:endParaRPr lang="zh-CN" altLang="en-US" sz="2800" baseline="-2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834759"/>
      </p:ext>
    </p:extLst>
  </p:cSld>
  <p:clrMapOvr>
    <a:masterClrMapping/>
  </p:clrMapOvr>
  <p:transition advTm="1388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/>
              <a:t>Range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Extend Node ([6,6] 1 1)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P</a:t>
            </a:r>
            <a:r>
              <a:rPr lang="en-US" altLang="zh-CN" sz="2800" baseline="-25000" dirty="0">
                <a:latin typeface="+mj-lt"/>
              </a:rPr>
              <a:t>0</a:t>
            </a:r>
            <a:r>
              <a:rPr lang="en-US" altLang="zh-CN" sz="2800" dirty="0">
                <a:latin typeface="+mj-lt"/>
              </a:rPr>
              <a:t>: ([6,6] 0 0) ([1,5] 1 1)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P</a:t>
            </a:r>
            <a:r>
              <a:rPr lang="en-US" altLang="zh-CN" sz="2800" baseline="-25000" dirty="0">
                <a:latin typeface="+mj-lt"/>
              </a:rPr>
              <a:t>1</a:t>
            </a:r>
            <a:r>
              <a:rPr lang="en-US" altLang="zh-CN" sz="2800" dirty="0">
                <a:latin typeface="+mj-lt"/>
              </a:rPr>
              <a:t>: ……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([6,6] 1 1)</a:t>
            </a:r>
            <a:r>
              <a:rPr lang="en-US" altLang="zh-CN" sz="2800" dirty="0">
                <a:latin typeface="+mj-lt"/>
              </a:rPr>
              <a:t>……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+mj-lt"/>
              </a:rPr>
              <a:t>P</a:t>
            </a:r>
            <a:r>
              <a:rPr lang="en-US" altLang="zh-CN" sz="2800" baseline="-25000" dirty="0">
                <a:latin typeface="+mj-lt"/>
              </a:rPr>
              <a:t>2</a:t>
            </a:r>
            <a:r>
              <a:rPr lang="en-US" altLang="zh-CN" sz="2800" dirty="0">
                <a:latin typeface="+mj-lt"/>
              </a:rPr>
              <a:t>: …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44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117484" y="259789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10462" y="3529582"/>
            <a:ext cx="326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Substitution: 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[6,6] 2 2</a:t>
            </a:r>
            <a:r>
              <a:rPr lang="en-US" altLang="zh-CN" sz="2400" dirty="0"/>
              <a:t>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00928" y="400854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Insertion: </a:t>
            </a:r>
            <a:r>
              <a:rPr lang="en-US" altLang="zh-CN" sz="2400" strike="sngStrike" dirty="0"/>
              <a:t>(</a:t>
            </a:r>
            <a:r>
              <a:rPr lang="en-US" altLang="zh-CN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[6,6] 2 1</a:t>
            </a:r>
            <a:r>
              <a:rPr lang="en-US" altLang="zh-CN" sz="2400" strike="sngStrike" dirty="0"/>
              <a:t>) </a:t>
            </a:r>
            <a:r>
              <a:rPr lang="en-US" altLang="zh-CN" sz="2400" dirty="0"/>
              <a:t>(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[6,6] 3 2</a:t>
            </a:r>
            <a:r>
              <a:rPr lang="en-US" altLang="zh-CN" sz="2400" dirty="0"/>
              <a:t>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4321" y="4470211"/>
            <a:ext cx="27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Deletion: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([6,6] 1 2)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626276"/>
      </p:ext>
    </p:extLst>
  </p:cSld>
  <p:clrMapOvr>
    <a:masterClrMapping/>
  </p:clrMapOvr>
  <p:transition advTm="1388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en-US" altLang="zh-CN" sz="4800" dirty="0"/>
              <a:t>Range based Method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340768"/>
            <a:ext cx="9108504" cy="4389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2800" dirty="0">
                <a:latin typeface="+mj-lt"/>
              </a:rPr>
              <a:t>Return Results                       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Top3-Query:</a:t>
            </a:r>
            <a:r>
              <a:rPr lang="en-US" altLang="zh-CN" sz="2800" dirty="0">
                <a:latin typeface="+mj-lt"/>
              </a:rPr>
              <a:t>  </a:t>
            </a:r>
            <a:r>
              <a:rPr lang="el-GR" altLang="zh-CN" sz="3600" i="1" dirty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s r a j </a:t>
            </a:r>
            <a:r>
              <a:rPr lang="en-US" altLang="zh-CN" sz="3600" i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3600" i="1" dirty="0">
                <a:solidFill>
                  <a:srgbClr val="FF0000"/>
                </a:solidFill>
                <a:latin typeface="+mj-lt"/>
              </a:rPr>
              <a:t> t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([6,6] 0 0) ([1,5] 1 1)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……([6,6] 1 1)……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……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([5,5] 7 6)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([1,1] 5 6)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0" indent="0">
              <a:buNone/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…….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([2,2] 6 6)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 marL="0" indent="0">
              <a:buNone/>
              <a:defRPr/>
            </a:pPr>
            <a:endParaRPr lang="en-US" altLang="zh-CN" sz="32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altLang="zh-CN" sz="4400" baseline="-25000" dirty="0">
              <a:latin typeface="+mj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66BC-002B-4753-9829-4A2FAC824ABB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81" y="2105195"/>
            <a:ext cx="5340215" cy="4063749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7390" y="44371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36096" y="1079292"/>
            <a:ext cx="3369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index:   0 1 2 3 4 5 6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808756" y="487770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210658" y="53183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66070"/>
      </p:ext>
    </p:extLst>
  </p:cSld>
  <p:clrMapOvr>
    <a:masterClrMapping/>
  </p:clrMapOvr>
  <p:transition advTm="1388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410874"/>
      </p:ext>
    </p:extLst>
  </p:cSld>
  <p:clrMapOvr>
    <a:masterClrMapping/>
  </p:clrMapOvr>
  <p:transition advTm="593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Experiment Setup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rmAutofit/>
          </a:bodyPr>
          <a:lstStyle/>
          <a:p>
            <a:r>
              <a:rPr lang="en-US" altLang="zh-CN" dirty="0"/>
              <a:t>Three real Data sets</a:t>
            </a:r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1900" dirty="0"/>
          </a:p>
          <a:p>
            <a:endParaRPr lang="en-US" altLang="zh-CN" sz="2200" dirty="0"/>
          </a:p>
          <a:p>
            <a:r>
              <a:rPr lang="en-US" altLang="zh-CN" dirty="0"/>
              <a:t>Existing algorithms</a:t>
            </a:r>
          </a:p>
          <a:p>
            <a:pPr lvl="2"/>
            <a:r>
              <a:rPr lang="en-US" altLang="zh-CN" sz="1900" dirty="0"/>
              <a:t>B</a:t>
            </a:r>
            <a:r>
              <a:rPr lang="en-US" altLang="zh-CN" sz="1900" baseline="30000" dirty="0"/>
              <a:t>ed</a:t>
            </a:r>
            <a:r>
              <a:rPr lang="en-US" altLang="zh-CN" sz="1900" dirty="0"/>
              <a:t>-Tree (downloaded from its </a:t>
            </a:r>
            <a:r>
              <a:rPr lang="en-US" altLang="zh-CN" sz="1900" dirty="0" err="1"/>
              <a:t>hompage</a:t>
            </a:r>
            <a:r>
              <a:rPr lang="en-US" altLang="zh-CN" sz="1900" dirty="0"/>
              <a:t>)</a:t>
            </a:r>
          </a:p>
          <a:p>
            <a:pPr lvl="2"/>
            <a:r>
              <a:rPr lang="en-US" altLang="zh-CN" sz="1900" dirty="0"/>
              <a:t>Adaptive Q-gram (we implemented)</a:t>
            </a:r>
          </a:p>
          <a:p>
            <a:pPr lvl="2"/>
            <a:r>
              <a:rPr lang="en-US" altLang="zh-CN" sz="1900" dirty="0"/>
              <a:t>Flamingo(downloaded and we extended it to </a:t>
            </a:r>
            <a:r>
              <a:rPr lang="en-US" altLang="zh-CN" sz="1900" dirty="0" err="1"/>
              <a:t>suppert</a:t>
            </a:r>
            <a:r>
              <a:rPr lang="en-US" altLang="zh-CN" sz="1900" dirty="0"/>
              <a:t> </a:t>
            </a:r>
            <a:r>
              <a:rPr lang="en-US" altLang="zh-CN" sz="1900" dirty="0" err="1"/>
              <a:t>topk</a:t>
            </a:r>
            <a:r>
              <a:rPr lang="en-US" altLang="zh-CN" sz="1900" dirty="0"/>
              <a:t> query)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34D91-6CB3-4BF3-ABDC-EBC599CFA1A1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47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" y="1779633"/>
            <a:ext cx="8312727" cy="23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68718"/>
      </p:ext>
    </p:extLst>
  </p:cSld>
  <p:clrMapOvr>
    <a:masterClrMapping/>
  </p:clrMapOvr>
  <p:transition advTm="20904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96" y="44624"/>
            <a:ext cx="9252520" cy="115212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Number of entries calculated</a:t>
            </a:r>
            <a:endParaRPr lang="zh-CN" altLang="en-US" sz="45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C9E91-872F-42BC-B0D9-2B3A101B2BCC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48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321078"/>
            <a:ext cx="8568952" cy="1123712"/>
          </a:xfrm>
          <a:prstGeom prst="wedgeRoundRectCallout">
            <a:avLst>
              <a:gd name="adj1" fmla="val -2979"/>
              <a:gd name="adj2" fmla="val -9796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/>
              <a:t>RANGE was about 6 times lesser than PROGRESSIVE and PIVOTAL. This is because RANGE use pivotal quadruple group pivotal triples together and skip the unnecessary entries.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09" y="1231032"/>
            <a:ext cx="4085582" cy="35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3554"/>
      </p:ext>
    </p:extLst>
  </p:cSld>
  <p:clrMapOvr>
    <a:masterClrMapping/>
  </p:clrMapOvr>
  <p:transition advTm="1730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115212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Running time of the three methods</a:t>
            </a:r>
            <a:endParaRPr lang="zh-CN" altLang="en-US" sz="4500" dirty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B3C6-85B9-4991-9D1D-950FFB7C31E5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r>
              <a:rPr lang="en-US" altLang="zh-CN"/>
              <a:t>/42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329624"/>
            <a:ext cx="8784976" cy="1123712"/>
          </a:xfrm>
          <a:prstGeom prst="wedgeRoundRectCallout">
            <a:avLst>
              <a:gd name="adj1" fmla="val -2489"/>
              <a:gd name="adj2" fmla="val -959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/>
              <a:t>The range-based method pruned many non-pivotal entries against the progressive-based method and grouped the pivotal entries to avoid unnecessary computations.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51" y="1196752"/>
            <a:ext cx="4537077" cy="37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05876"/>
      </p:ext>
    </p:extLst>
  </p:cSld>
  <p:clrMapOvr>
    <a:masterClrMapping/>
  </p:clrMapOvr>
  <p:transition advTm="1730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945D69-093C-4731-B3C4-D3CF7A92FADE}" type="slidenum">
              <a:rPr lang="zh-CN" altLang="en-US"/>
              <a:pPr eaLnBrk="1" hangingPunct="1"/>
              <a:t>5</a:t>
            </a:fld>
            <a:endParaRPr lang="en-US" altLang="zh-CN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649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zh-CN" dirty="0"/>
              <a:t>Example: a movie database</a:t>
            </a:r>
            <a:endParaRPr lang="en-US" altLang="zh-CN" dirty="0">
              <a:solidFill>
                <a:srgbClr val="FFFF00"/>
              </a:solidFill>
            </a:endParaRPr>
          </a:p>
        </p:txBody>
      </p:sp>
      <p:graphicFrame>
        <p:nvGraphicFramePr>
          <p:cNvPr id="108604" name="Group 60"/>
          <p:cNvGraphicFramePr>
            <a:graphicFrameLocks noGrp="1"/>
          </p:cNvGraphicFramePr>
          <p:nvPr>
            <p:ph idx="1"/>
          </p:nvPr>
        </p:nvGraphicFramePr>
        <p:xfrm>
          <a:off x="457200" y="4035425"/>
          <a:ext cx="8382000" cy="1600200"/>
        </p:xfrm>
        <a:graphic>
          <a:graphicData uri="http://schemas.openxmlformats.org/drawingml/2006/table">
            <a:tbl>
              <a:tblPr/>
              <a:tblGrid>
                <a:gridCol w="235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Star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Genre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Keanu Reeves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Iron 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Schwarzenegger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Terminator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Crime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2" name="Text Box 46"/>
          <p:cNvSpPr txBox="1">
            <a:spLocks noChangeArrowheads="1"/>
          </p:cNvSpPr>
          <p:nvPr/>
        </p:nvSpPr>
        <p:spPr bwMode="auto">
          <a:xfrm>
            <a:off x="1676400" y="3429000"/>
            <a:ext cx="558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990000"/>
                </a:solidFill>
              </a:rPr>
              <a:t>Find movies starred </a:t>
            </a:r>
            <a:r>
              <a:rPr lang="en-US" altLang="zh-CN">
                <a:solidFill>
                  <a:srgbClr val="3333FF"/>
                </a:solidFill>
              </a:rPr>
              <a:t>Samuel Jackson</a:t>
            </a:r>
          </a:p>
        </p:txBody>
      </p:sp>
      <p:pic>
        <p:nvPicPr>
          <p:cNvPr id="14373" name="Picture 56" descr="th-IM-21898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133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57"/>
          <p:cNvSpPr>
            <a:spLocks noChangeArrowheads="1"/>
          </p:cNvSpPr>
          <p:nvPr/>
        </p:nvSpPr>
        <p:spPr bwMode="auto">
          <a:xfrm>
            <a:off x="1447800" y="3048000"/>
            <a:ext cx="124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Iron man</a:t>
            </a:r>
            <a:endParaRPr lang="zh-CN" altLang="en-US"/>
          </a:p>
        </p:txBody>
      </p:sp>
      <p:pic>
        <p:nvPicPr>
          <p:cNvPr id="14375" name="Picture 58" descr="th-the_man_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103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" name="Rectangle 59"/>
          <p:cNvSpPr>
            <a:spLocks noChangeArrowheads="1"/>
          </p:cNvSpPr>
          <p:nvPr/>
        </p:nvSpPr>
        <p:spPr bwMode="auto">
          <a:xfrm>
            <a:off x="5486400" y="3048000"/>
            <a:ext cx="1190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The man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750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Comparison with State-of-the-art Methods</a:t>
            </a:r>
            <a:endParaRPr lang="zh-CN" altLang="en-US" sz="3600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40E-C91E-4A0E-A157-94003BF72961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50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362721" cy="435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37159"/>
      </p:ext>
    </p:extLst>
  </p:cSld>
  <p:clrMapOvr>
    <a:masterClrMapping/>
  </p:clrMapOvr>
  <p:transition advTm="23369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748464" cy="1143000"/>
          </a:xfrm>
        </p:spPr>
        <p:txBody>
          <a:bodyPr>
            <a:noAutofit/>
          </a:bodyPr>
          <a:lstStyle/>
          <a:p>
            <a:r>
              <a:rPr lang="en-US" altLang="zh-CN" sz="4000" b="1" dirty="0"/>
              <a:t>Scalability with Dataset Sizes</a:t>
            </a:r>
            <a:endParaRPr lang="zh-CN" alt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933F-B800-4F9B-9429-233B5E7AEB64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500034" y="1785926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51</a:t>
            </a:fld>
            <a:r>
              <a:rPr lang="en-US" altLang="zh-CN"/>
              <a:t>/42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10" y="1179012"/>
            <a:ext cx="4540980" cy="3558620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2306706" y="4964986"/>
            <a:ext cx="4320480" cy="1464231"/>
          </a:xfrm>
          <a:prstGeom prst="wedgeRoundRectCallout">
            <a:avLst>
              <a:gd name="adj1" fmla="val -1808"/>
              <a:gd name="adj2" fmla="val -7547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/>
              <a:t>for </a:t>
            </a:r>
            <a:r>
              <a:rPr lang="en-US" altLang="zh-CN" sz="2000" i="1" dirty="0"/>
              <a:t>k</a:t>
            </a:r>
            <a:r>
              <a:rPr lang="en-US" altLang="zh-CN" sz="2000" dirty="0"/>
              <a:t>=100, our method took</a:t>
            </a:r>
          </a:p>
          <a:p>
            <a:r>
              <a:rPr lang="en-US" altLang="zh-CN" sz="2000" dirty="0"/>
              <a:t>27 milliseconds for 1 million strings, </a:t>
            </a:r>
          </a:p>
          <a:p>
            <a:r>
              <a:rPr lang="en-US" altLang="zh-CN" sz="2000" dirty="0"/>
              <a:t>52 milliseconds for 3 million strings </a:t>
            </a:r>
          </a:p>
          <a:p>
            <a:r>
              <a:rPr lang="en-US" altLang="zh-CN" sz="2000" dirty="0"/>
              <a:t>79 milliseconds for 6 million strings.</a:t>
            </a:r>
          </a:p>
        </p:txBody>
      </p:sp>
    </p:spTree>
    <p:extLst>
      <p:ext uri="{BB962C8B-B14F-4D97-AF65-F5344CB8AC3E}">
        <p14:creationId xmlns:p14="http://schemas.microsoft.com/office/powerpoint/2010/main" val="1280628664"/>
      </p:ext>
    </p:extLst>
  </p:cSld>
  <p:clrMapOvr>
    <a:masterClrMapping/>
  </p:clrMapOvr>
  <p:transition advTm="1237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52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68503"/>
      </p:ext>
    </p:extLst>
  </p:cSld>
  <p:clrMapOvr>
    <a:masterClrMapping/>
  </p:clrMapOvr>
  <p:transition advTm="593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49634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200" dirty="0"/>
              <a:t>Top-k String Similarity Search</a:t>
            </a:r>
          </a:p>
          <a:p>
            <a:pPr lvl="1"/>
            <a:r>
              <a:rPr lang="en-US" altLang="zh-CN" sz="2800" dirty="0"/>
              <a:t>A progressive framework to support top-k similarity search. </a:t>
            </a:r>
          </a:p>
          <a:p>
            <a:pPr lvl="1"/>
            <a:r>
              <a:rPr lang="en-US" altLang="zh-CN" sz="2800" dirty="0"/>
              <a:t>A pivotal entries method to avoid unnecessary computations.</a:t>
            </a:r>
          </a:p>
          <a:p>
            <a:pPr lvl="1"/>
            <a:r>
              <a:rPr lang="en-US" altLang="zh-CN" sz="2800" dirty="0"/>
              <a:t>A range-based method groups the pivotal entries.</a:t>
            </a:r>
          </a:p>
          <a:p>
            <a:pPr lvl="1"/>
            <a:r>
              <a:rPr lang="en-US" altLang="zh-CN" sz="2800" dirty="0"/>
              <a:t>Experimental results show that our method significantly outperforms existing methods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2474F-C617-42AF-BD97-F8E2DF6EC338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53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932435"/>
      </p:ext>
    </p:extLst>
  </p:cSld>
  <p:clrMapOvr>
    <a:masterClrMapping/>
  </p:clrMapOvr>
  <p:transition advTm="593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10488"/>
            <a:ext cx="9324528" cy="578882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http://dbgroup.cs.tsinghua.edu.cn/dd/projects/topksearch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963B6C0-E71A-4016-9C1D-D1FF59A1C1F2}" type="slidenum">
              <a:rPr lang="zh-CN" altLang="en-US"/>
              <a:pPr eaLnBrk="1" hangingPunct="1"/>
              <a:t>6</a:t>
            </a:fld>
            <a:endParaRPr lang="en-US" altLang="zh-CN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077200" cy="1139825"/>
          </a:xfrm>
        </p:spPr>
        <p:txBody>
          <a:bodyPr/>
          <a:lstStyle/>
          <a:p>
            <a:pPr eaLnBrk="1" hangingPunct="1"/>
            <a:r>
              <a:rPr lang="en-US" altLang="zh-CN" dirty="0"/>
              <a:t>Query: Schwarzenegger?</a:t>
            </a:r>
          </a:p>
        </p:txBody>
      </p:sp>
      <p:graphicFrame>
        <p:nvGraphicFramePr>
          <p:cNvPr id="110650" name="Group 58"/>
          <p:cNvGraphicFramePr>
            <a:graphicFrameLocks noGrp="1"/>
          </p:cNvGraphicFramePr>
          <p:nvPr>
            <p:ph sz="half" idx="1"/>
          </p:nvPr>
        </p:nvGraphicFramePr>
        <p:xfrm>
          <a:off x="457200" y="3886200"/>
          <a:ext cx="8001000" cy="1914524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1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Star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Genre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Keanu Reeves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Matrix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1999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7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Iron man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5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Schwarzenegger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Terminator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1984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man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Crime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61" name="Text Box 42"/>
          <p:cNvSpPr txBox="1">
            <a:spLocks noChangeArrowheads="1"/>
          </p:cNvSpPr>
          <p:nvPr/>
        </p:nvSpPr>
        <p:spPr bwMode="auto">
          <a:xfrm>
            <a:off x="1524000" y="3352800"/>
            <a:ext cx="558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>
                <a:solidFill>
                  <a:srgbClr val="990000"/>
                </a:solidFill>
              </a:rPr>
              <a:t>The user doesn’t know the exact spelling!</a:t>
            </a:r>
            <a:endParaRPr lang="en-US" altLang="zh-CN">
              <a:solidFill>
                <a:schemeClr val="folHlink"/>
              </a:solidFill>
            </a:endParaRPr>
          </a:p>
        </p:txBody>
      </p:sp>
      <p:graphicFrame>
        <p:nvGraphicFramePr>
          <p:cNvPr id="1026" name="Object 49"/>
          <p:cNvGraphicFramePr>
            <a:graphicFrameLocks noGrp="1" noChangeAspect="1"/>
          </p:cNvGraphicFramePr>
          <p:nvPr>
            <p:ph sz="half" idx="2"/>
          </p:nvPr>
        </p:nvGraphicFramePr>
        <p:xfrm>
          <a:off x="5334000" y="1524000"/>
          <a:ext cx="16002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" name="Bitmap Image" r:id="rId4" imgW="3067478" imgH="3010320" progId="Paint.Picture">
                  <p:embed/>
                </p:oleObj>
              </mc:Choice>
              <mc:Fallback>
                <p:oleObj name="Bitmap Image" r:id="rId4" imgW="3067478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524000"/>
                        <a:ext cx="1600200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2" name="Picture 51" descr="150px-Arnold_Schwarzenegger_2004-0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47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BD134F-7CD7-4FC9-9C1C-9876FA2C06A1}" type="slidenum">
              <a:rPr lang="zh-CN" altLang="en-US"/>
              <a:pPr eaLnBrk="1" hangingPunct="1"/>
              <a:t>7</a:t>
            </a:fld>
            <a:endParaRPr lang="en-US" altLang="zh-CN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318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800" dirty="0"/>
              <a:t>Relaxing Conditions</a:t>
            </a:r>
          </a:p>
        </p:txBody>
      </p:sp>
      <p:graphicFrame>
        <p:nvGraphicFramePr>
          <p:cNvPr id="112693" name="Group 53"/>
          <p:cNvGraphicFramePr>
            <a:graphicFrameLocks noGrp="1"/>
          </p:cNvGraphicFramePr>
          <p:nvPr>
            <p:ph idx="1"/>
          </p:nvPr>
        </p:nvGraphicFramePr>
        <p:xfrm>
          <a:off x="609600" y="3962400"/>
          <a:ext cx="7991475" cy="1830387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1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Star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Genre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Keanu Reeves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Matrix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1999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Iron man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Schwarzenegger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Terminator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1984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Crime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50" name="Object 41"/>
          <p:cNvGraphicFramePr>
            <a:graphicFrameLocks noChangeAspect="1"/>
          </p:cNvGraphicFramePr>
          <p:nvPr/>
        </p:nvGraphicFramePr>
        <p:xfrm>
          <a:off x="5486400" y="1600200"/>
          <a:ext cx="16764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Bitmap Image" r:id="rId4" imgW="3067478" imgH="3010320" progId="Paint.Picture">
                  <p:embed/>
                </p:oleObj>
              </mc:Choice>
              <mc:Fallback>
                <p:oleObj name="Bitmap Image" r:id="rId4" imgW="3067478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00200"/>
                        <a:ext cx="16764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" name="Text Box 42"/>
          <p:cNvSpPr txBox="1">
            <a:spLocks noChangeArrowheads="1"/>
          </p:cNvSpPr>
          <p:nvPr/>
        </p:nvSpPr>
        <p:spPr bwMode="auto">
          <a:xfrm>
            <a:off x="1524000" y="3429000"/>
            <a:ext cx="558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Find movies with a star </a:t>
            </a:r>
            <a:r>
              <a:rPr lang="en-US" altLang="zh-CN">
                <a:solidFill>
                  <a:schemeClr val="folHlink"/>
                </a:solidFill>
              </a:rPr>
              <a:t>“</a:t>
            </a:r>
            <a:r>
              <a:rPr lang="en-US" altLang="zh-CN">
                <a:solidFill>
                  <a:srgbClr val="990000"/>
                </a:solidFill>
              </a:rPr>
              <a:t>similar to</a:t>
            </a:r>
            <a:r>
              <a:rPr lang="en-US" altLang="zh-CN">
                <a:solidFill>
                  <a:schemeClr val="folHlink"/>
                </a:solidFill>
              </a:rPr>
              <a:t>” </a:t>
            </a:r>
            <a:r>
              <a:rPr lang="en-US" altLang="zh-CN">
                <a:solidFill>
                  <a:srgbClr val="FF0000"/>
                </a:solidFill>
              </a:rPr>
              <a:t>Schwarrzenger</a:t>
            </a:r>
            <a:r>
              <a:rPr lang="en-US" altLang="zh-CN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2086" name="Picture 44" descr="150px-Arnold_Schwarzenegger_2004-0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7" name="Line 52"/>
          <p:cNvSpPr>
            <a:spLocks noChangeShapeType="1"/>
          </p:cNvSpPr>
          <p:nvPr/>
        </p:nvSpPr>
        <p:spPr bwMode="auto">
          <a:xfrm flipH="1">
            <a:off x="2819400" y="3810000"/>
            <a:ext cx="3124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7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0" y="1571625"/>
            <a:ext cx="9001156" cy="4857750"/>
          </a:xfrm>
        </p:spPr>
        <p:txBody>
          <a:bodyPr>
            <a:normAutofit/>
          </a:bodyPr>
          <a:lstStyle/>
          <a:p>
            <a:r>
              <a:rPr lang="en-US" altLang="zh-CN" sz="2400" i="1" u="sng" dirty="0">
                <a:solidFill>
                  <a:srgbClr val="FF0000"/>
                </a:solidFill>
                <a:latin typeface="+mj-lt"/>
              </a:rPr>
              <a:t>String Similarity Search</a:t>
            </a:r>
            <a:r>
              <a:rPr lang="en-US" altLang="zh-CN" sz="2400" i="1" dirty="0">
                <a:latin typeface="+mj-lt"/>
              </a:rPr>
              <a:t> finds all entries from the dictionary that approximately match the query.</a:t>
            </a:r>
          </a:p>
          <a:p>
            <a:endParaRPr lang="en-US" altLang="zh-CN" sz="2800" dirty="0"/>
          </a:p>
          <a:p>
            <a:r>
              <a:rPr lang="en-US" altLang="zh-CN" sz="2800" dirty="0"/>
              <a:t>Applications:</a:t>
            </a:r>
          </a:p>
          <a:p>
            <a:pPr lvl="1"/>
            <a:r>
              <a:rPr lang="en-US" altLang="zh-CN" dirty="0"/>
              <a:t>Biology, Bioinformatics</a:t>
            </a:r>
          </a:p>
          <a:p>
            <a:pPr lvl="1"/>
            <a:r>
              <a:rPr lang="en-US" altLang="zh-CN" dirty="0"/>
              <a:t>Information Retrieve</a:t>
            </a:r>
          </a:p>
          <a:p>
            <a:pPr lvl="1"/>
            <a:r>
              <a:rPr lang="en-US" altLang="zh-CN" dirty="0"/>
              <a:t>Data Quality, Data Cleaning</a:t>
            </a:r>
          </a:p>
          <a:p>
            <a:pPr lvl="1"/>
            <a:r>
              <a:rPr lang="en-US" altLang="zh-CN" dirty="0"/>
              <a:t>….</a:t>
            </a:r>
          </a:p>
          <a:p>
            <a:pPr marL="0" indent="0">
              <a:buNone/>
            </a:pPr>
            <a:r>
              <a:rPr lang="en-US" altLang="zh-CN" dirty="0"/>
              <a:t>                                                        </a:t>
            </a:r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/>
          </a:p>
          <a:p>
            <a:pPr marL="548640" lvl="2" indent="-274320"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String Similarity Search</a:t>
            </a:r>
            <a:endParaRPr lang="zh-CN" altLang="en-US" dirty="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511B-FED5-4676-9D41-0339CFB2876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18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en-US" altLang="zh-CN" dirty="0"/>
              <a:t>Motivation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Problem Formulation</a:t>
            </a:r>
          </a:p>
          <a:p>
            <a:r>
              <a:rPr lang="en-US" altLang="zh-CN" dirty="0"/>
              <a:t>Progressive Framework</a:t>
            </a:r>
          </a:p>
          <a:p>
            <a:r>
              <a:rPr lang="en-US" altLang="zh-CN" dirty="0"/>
              <a:t>Pivotal Entry-based Method</a:t>
            </a:r>
          </a:p>
          <a:p>
            <a:r>
              <a:rPr lang="en-US" altLang="zh-CN" dirty="0"/>
              <a:t>Range-based Method</a:t>
            </a:r>
          </a:p>
          <a:p>
            <a:r>
              <a:rPr lang="en-US" altLang="zh-CN" dirty="0"/>
              <a:t>Experiment</a:t>
            </a:r>
          </a:p>
          <a:p>
            <a:r>
              <a:rPr lang="en-US" altLang="zh-CN" dirty="0"/>
              <a:t>Conclusion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E1BB-B657-44A1-AAAC-FFB1B642E0C7}" type="datetime1">
              <a:rPr lang="en-US" altLang="zh-CN" smtClean="0"/>
              <a:t>5/27/19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TopkSearch @ ICDE2013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r>
              <a:rPr lang="en-US" altLang="zh-CN"/>
              <a:t>/42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6360553"/>
      </p:ext>
    </p:extLst>
  </p:cSld>
  <p:clrMapOvr>
    <a:masterClrMapping/>
  </p:clrMapOvr>
  <p:transition advTm="5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9.7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42234</TotalTime>
  <Words>2536</Words>
  <Application>Microsoft Macintosh PowerPoint</Application>
  <PresentationFormat>On-screen Show (4:3)</PresentationFormat>
  <Paragraphs>665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Gungsuh</vt:lpstr>
      <vt:lpstr>Arial</vt:lpstr>
      <vt:lpstr>Calibri</vt:lpstr>
      <vt:lpstr>Constantia</vt:lpstr>
      <vt:lpstr>Tahoma</vt:lpstr>
      <vt:lpstr>Times New Roman</vt:lpstr>
      <vt:lpstr>Verdana</vt:lpstr>
      <vt:lpstr>Wingdings</vt:lpstr>
      <vt:lpstr>Wingdings 2</vt:lpstr>
      <vt:lpstr>流畅</vt:lpstr>
      <vt:lpstr>Bitmap Image</vt:lpstr>
      <vt:lpstr>Top-k String Similarity Search with Edit-Distance Constraints</vt:lpstr>
      <vt:lpstr>Outline</vt:lpstr>
      <vt:lpstr>Real-world Data is Rather Dirty！</vt:lpstr>
      <vt:lpstr>Web Search</vt:lpstr>
      <vt:lpstr>Example: a movie database</vt:lpstr>
      <vt:lpstr>Query: Schwarzenegger?</vt:lpstr>
      <vt:lpstr>Relaxing Conditions</vt:lpstr>
      <vt:lpstr>String Similarity Search</vt:lpstr>
      <vt:lpstr>Outline</vt:lpstr>
      <vt:lpstr>Problem Formulation</vt:lpstr>
      <vt:lpstr>Edit Distance</vt:lpstr>
      <vt:lpstr>Dynamic Programming</vt:lpstr>
      <vt:lpstr>Dynamic Programming</vt:lpstr>
      <vt:lpstr>Outline</vt:lpstr>
      <vt:lpstr>Progressive Method</vt:lpstr>
      <vt:lpstr>Progressive Method</vt:lpstr>
      <vt:lpstr>Progressive Method</vt:lpstr>
      <vt:lpstr>Progressive Method</vt:lpstr>
      <vt:lpstr>Progressive Method</vt:lpstr>
      <vt:lpstr>Progressive Method</vt:lpstr>
      <vt:lpstr>Progressive Framework</vt:lpstr>
      <vt:lpstr>Progressive Framework</vt:lpstr>
      <vt:lpstr>Progressive Framework</vt:lpstr>
      <vt:lpstr>Progressive Framework</vt:lpstr>
      <vt:lpstr>Progressive Framework</vt:lpstr>
      <vt:lpstr>Outline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Pivotal Entry-based Method</vt:lpstr>
      <vt:lpstr>Outline</vt:lpstr>
      <vt:lpstr>Range based Method</vt:lpstr>
      <vt:lpstr>Range based Method</vt:lpstr>
      <vt:lpstr>Range based Method</vt:lpstr>
      <vt:lpstr>Range based Method</vt:lpstr>
      <vt:lpstr>Range based Method</vt:lpstr>
      <vt:lpstr>Outline</vt:lpstr>
      <vt:lpstr>Experiment Setup</vt:lpstr>
      <vt:lpstr>Number of entries calculated</vt:lpstr>
      <vt:lpstr>Running time of the three methods</vt:lpstr>
      <vt:lpstr>Comparison with State-of-the-art Methods</vt:lpstr>
      <vt:lpstr>Scalability with Dataset Sizes</vt:lpstr>
      <vt:lpstr>Outline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Dong Deng</cp:lastModifiedBy>
  <cp:revision>1881</cp:revision>
  <dcterms:modified xsi:type="dcterms:W3CDTF">2019-05-27T16:28:29Z</dcterms:modified>
</cp:coreProperties>
</file>