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764413" cy="43565763"/>
  <p:notesSz cx="35542538" cy="35542538"/>
  <p:defaultTextStyle>
    <a:defPPr>
      <a:defRPr lang="zh-CN"/>
    </a:defPPr>
    <a:lvl1pPr marL="0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1pPr>
    <a:lvl2pPr marL="2215158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2pPr>
    <a:lvl3pPr marL="4430316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3pPr>
    <a:lvl4pPr marL="6645474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4pPr>
    <a:lvl5pPr marL="8860632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5pPr>
    <a:lvl6pPr marL="11075790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6pPr>
    <a:lvl7pPr marL="13290948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7pPr>
    <a:lvl8pPr marL="15506106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8pPr>
    <a:lvl9pPr marL="17721265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C8"/>
    <a:srgbClr val="AB1539"/>
    <a:srgbClr val="FF5B5B"/>
    <a:srgbClr val="D9E6FF"/>
    <a:srgbClr val="E1DBE9"/>
    <a:srgbClr val="D5F4FF"/>
    <a:srgbClr val="C1EFFF"/>
    <a:srgbClr val="EBFFE1"/>
    <a:srgbClr val="C6FFA7"/>
    <a:srgbClr val="FF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9" autoAdjust="0"/>
    <p:restoredTop sz="97183" autoAdjust="0"/>
  </p:normalViewPr>
  <p:slideViewPr>
    <p:cSldViewPr>
      <p:cViewPr>
        <p:scale>
          <a:sx n="25" d="100"/>
          <a:sy n="25" d="100"/>
        </p:scale>
        <p:origin x="-726" y="2376"/>
      </p:cViewPr>
      <p:guideLst>
        <p:guide orient="horz" pos="13722"/>
        <p:guide pos="10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15401767" cy="1777127"/>
          </a:xfrm>
          <a:prstGeom prst="rect">
            <a:avLst/>
          </a:prstGeom>
        </p:spPr>
        <p:txBody>
          <a:bodyPr vert="horz" lIns="406034" tIns="203015" rIns="406034" bIns="203015" rtlCol="0"/>
          <a:lstStyle>
            <a:lvl1pPr algn="l">
              <a:defRPr sz="5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0132556" y="7"/>
            <a:ext cx="15401767" cy="1777127"/>
          </a:xfrm>
          <a:prstGeom prst="rect">
            <a:avLst/>
          </a:prstGeom>
        </p:spPr>
        <p:txBody>
          <a:bodyPr vert="horz" lIns="406034" tIns="203015" rIns="406034" bIns="203015" rtlCol="0"/>
          <a:lstStyle>
            <a:lvl1pPr algn="r">
              <a:defRPr sz="5300"/>
            </a:lvl1pPr>
          </a:lstStyle>
          <a:p>
            <a:fld id="{03E1A599-B537-432E-B46F-74ADCD5A31BF}" type="datetimeFigureOut">
              <a:rPr lang="zh-CN" altLang="en-US" smtClean="0"/>
              <a:pPr/>
              <a:t>2014-06-18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761913" y="2670175"/>
            <a:ext cx="10018712" cy="13320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06034" tIns="203015" rIns="406034" bIns="203015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3554256" y="16882711"/>
            <a:ext cx="28434029" cy="15994142"/>
          </a:xfrm>
          <a:prstGeom prst="rect">
            <a:avLst/>
          </a:prstGeom>
        </p:spPr>
        <p:txBody>
          <a:bodyPr vert="horz" lIns="406034" tIns="203015" rIns="406034" bIns="20301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33759246"/>
            <a:ext cx="15401767" cy="1777127"/>
          </a:xfrm>
          <a:prstGeom prst="rect">
            <a:avLst/>
          </a:prstGeom>
        </p:spPr>
        <p:txBody>
          <a:bodyPr vert="horz" lIns="406034" tIns="203015" rIns="406034" bIns="203015" rtlCol="0" anchor="b"/>
          <a:lstStyle>
            <a:lvl1pPr algn="l">
              <a:defRPr sz="5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0132556" y="33759246"/>
            <a:ext cx="15401767" cy="1777127"/>
          </a:xfrm>
          <a:prstGeom prst="rect">
            <a:avLst/>
          </a:prstGeom>
        </p:spPr>
        <p:txBody>
          <a:bodyPr vert="horz" lIns="406034" tIns="203015" rIns="406034" bIns="203015" rtlCol="0" anchor="b"/>
          <a:lstStyle>
            <a:lvl1pPr algn="r">
              <a:defRPr sz="5300"/>
            </a:lvl1pPr>
          </a:lstStyle>
          <a:p>
            <a:fld id="{284B3750-D570-443E-A888-DCD18CD0FC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49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2215158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4430316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6645474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8860632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11075790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13290948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5506106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7721265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57334" y="13533637"/>
            <a:ext cx="27849751" cy="933840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914663" y="24687270"/>
            <a:ext cx="22935089" cy="11133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15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3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64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860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075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290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506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72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2014-06-18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2014-06-18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754200" y="1744664"/>
            <a:ext cx="7371993" cy="3717208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38221" y="1744664"/>
            <a:ext cx="21569906" cy="3717208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2014-06-18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2014-06-18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88166" y="27995047"/>
            <a:ext cx="27849751" cy="8652640"/>
          </a:xfrm>
        </p:spPr>
        <p:txBody>
          <a:bodyPr anchor="t"/>
          <a:lstStyle>
            <a:lvl1pPr algn="l">
              <a:defRPr sz="194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88166" y="18465033"/>
            <a:ext cx="27849751" cy="9530009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215158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4303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3pPr>
            <a:lvl4pPr marL="6645474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86063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107579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290948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50610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721265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2014-06-18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38221" y="10165357"/>
            <a:ext cx="14470949" cy="28751391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7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655243" y="10165357"/>
            <a:ext cx="14470949" cy="28751391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7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2014-06-18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8221" y="9751878"/>
            <a:ext cx="14476639" cy="4064126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215158" indent="0">
              <a:buNone/>
              <a:defRPr sz="9700" b="1"/>
            </a:lvl2pPr>
            <a:lvl3pPr marL="4430316" indent="0">
              <a:buNone/>
              <a:defRPr sz="8800" b="1"/>
            </a:lvl3pPr>
            <a:lvl4pPr marL="6645474" indent="0">
              <a:buNone/>
              <a:defRPr sz="7800" b="1"/>
            </a:lvl4pPr>
            <a:lvl5pPr marL="8860632" indent="0">
              <a:buNone/>
              <a:defRPr sz="7800" b="1"/>
            </a:lvl5pPr>
            <a:lvl6pPr marL="11075790" indent="0">
              <a:buNone/>
              <a:defRPr sz="7800" b="1"/>
            </a:lvl6pPr>
            <a:lvl7pPr marL="13290948" indent="0">
              <a:buNone/>
              <a:defRPr sz="7800" b="1"/>
            </a:lvl7pPr>
            <a:lvl8pPr marL="15506106" indent="0">
              <a:buNone/>
              <a:defRPr sz="7800" b="1"/>
            </a:lvl8pPr>
            <a:lvl9pPr marL="17721265" indent="0">
              <a:buNone/>
              <a:defRPr sz="7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8221" y="13815995"/>
            <a:ext cx="14476639" cy="25100741"/>
          </a:xfrm>
        </p:spPr>
        <p:txBody>
          <a:bodyPr/>
          <a:lstStyle>
            <a:lvl1pPr>
              <a:defRPr sz="11600"/>
            </a:lvl1pPr>
            <a:lvl2pPr>
              <a:defRPr sz="9700"/>
            </a:lvl2pPr>
            <a:lvl3pPr>
              <a:defRPr sz="88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643877" y="9751878"/>
            <a:ext cx="14482325" cy="4064126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215158" indent="0">
              <a:buNone/>
              <a:defRPr sz="9700" b="1"/>
            </a:lvl2pPr>
            <a:lvl3pPr marL="4430316" indent="0">
              <a:buNone/>
              <a:defRPr sz="8800" b="1"/>
            </a:lvl3pPr>
            <a:lvl4pPr marL="6645474" indent="0">
              <a:buNone/>
              <a:defRPr sz="7800" b="1"/>
            </a:lvl4pPr>
            <a:lvl5pPr marL="8860632" indent="0">
              <a:buNone/>
              <a:defRPr sz="7800" b="1"/>
            </a:lvl5pPr>
            <a:lvl6pPr marL="11075790" indent="0">
              <a:buNone/>
              <a:defRPr sz="7800" b="1"/>
            </a:lvl6pPr>
            <a:lvl7pPr marL="13290948" indent="0">
              <a:buNone/>
              <a:defRPr sz="7800" b="1"/>
            </a:lvl7pPr>
            <a:lvl8pPr marL="15506106" indent="0">
              <a:buNone/>
              <a:defRPr sz="7800" b="1"/>
            </a:lvl8pPr>
            <a:lvl9pPr marL="17721265" indent="0">
              <a:buNone/>
              <a:defRPr sz="7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643877" y="13815995"/>
            <a:ext cx="14482325" cy="25100741"/>
          </a:xfrm>
        </p:spPr>
        <p:txBody>
          <a:bodyPr/>
          <a:lstStyle>
            <a:lvl1pPr>
              <a:defRPr sz="11600"/>
            </a:lvl1pPr>
            <a:lvl2pPr>
              <a:defRPr sz="9700"/>
            </a:lvl2pPr>
            <a:lvl3pPr>
              <a:defRPr sz="88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2014-06-18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2014-06-18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2014-06-18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38231" y="1734558"/>
            <a:ext cx="10779265" cy="7381984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09977" y="1734576"/>
            <a:ext cx="18316217" cy="37182171"/>
          </a:xfrm>
        </p:spPr>
        <p:txBody>
          <a:bodyPr/>
          <a:lstStyle>
            <a:lvl1pPr>
              <a:defRPr sz="15400"/>
            </a:lvl1pPr>
            <a:lvl2pPr>
              <a:defRPr sz="13500"/>
            </a:lvl2pPr>
            <a:lvl3pPr>
              <a:defRPr sz="116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38231" y="9116555"/>
            <a:ext cx="10779265" cy="29800195"/>
          </a:xfrm>
        </p:spPr>
        <p:txBody>
          <a:bodyPr/>
          <a:lstStyle>
            <a:lvl1pPr marL="0" indent="0">
              <a:buNone/>
              <a:defRPr sz="6800"/>
            </a:lvl1pPr>
            <a:lvl2pPr marL="2215158" indent="0">
              <a:buNone/>
              <a:defRPr sz="5900"/>
            </a:lvl2pPr>
            <a:lvl3pPr marL="4430316" indent="0">
              <a:buNone/>
              <a:defRPr sz="4800"/>
            </a:lvl3pPr>
            <a:lvl4pPr marL="6645474" indent="0">
              <a:buNone/>
              <a:defRPr sz="4300"/>
            </a:lvl4pPr>
            <a:lvl5pPr marL="8860632" indent="0">
              <a:buNone/>
              <a:defRPr sz="4300"/>
            </a:lvl5pPr>
            <a:lvl6pPr marL="11075790" indent="0">
              <a:buNone/>
              <a:defRPr sz="4300"/>
            </a:lvl6pPr>
            <a:lvl7pPr marL="13290948" indent="0">
              <a:buNone/>
              <a:defRPr sz="4300"/>
            </a:lvl7pPr>
            <a:lvl8pPr marL="15506106" indent="0">
              <a:buNone/>
              <a:defRPr sz="4300"/>
            </a:lvl8pPr>
            <a:lvl9pPr marL="17721265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2014-06-18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2054" y="30496039"/>
            <a:ext cx="19658648" cy="3600232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422054" y="3892683"/>
            <a:ext cx="19658648" cy="26139458"/>
          </a:xfrm>
        </p:spPr>
        <p:txBody>
          <a:bodyPr/>
          <a:lstStyle>
            <a:lvl1pPr marL="0" indent="0">
              <a:buNone/>
              <a:defRPr sz="15400"/>
            </a:lvl1pPr>
            <a:lvl2pPr marL="2215158" indent="0">
              <a:buNone/>
              <a:defRPr sz="13500"/>
            </a:lvl2pPr>
            <a:lvl3pPr marL="4430316" indent="0">
              <a:buNone/>
              <a:defRPr sz="11600"/>
            </a:lvl3pPr>
            <a:lvl4pPr marL="6645474" indent="0">
              <a:buNone/>
              <a:defRPr sz="9700"/>
            </a:lvl4pPr>
            <a:lvl5pPr marL="8860632" indent="0">
              <a:buNone/>
              <a:defRPr sz="9700"/>
            </a:lvl5pPr>
            <a:lvl6pPr marL="11075790" indent="0">
              <a:buNone/>
              <a:defRPr sz="9700"/>
            </a:lvl6pPr>
            <a:lvl7pPr marL="13290948" indent="0">
              <a:buNone/>
              <a:defRPr sz="9700"/>
            </a:lvl7pPr>
            <a:lvl8pPr marL="15506106" indent="0">
              <a:buNone/>
              <a:defRPr sz="9700"/>
            </a:lvl8pPr>
            <a:lvl9pPr marL="17721265" indent="0">
              <a:buNone/>
              <a:defRPr sz="9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2054" y="34096275"/>
            <a:ext cx="19658648" cy="5112928"/>
          </a:xfrm>
        </p:spPr>
        <p:txBody>
          <a:bodyPr/>
          <a:lstStyle>
            <a:lvl1pPr marL="0" indent="0">
              <a:buNone/>
              <a:defRPr sz="6800"/>
            </a:lvl1pPr>
            <a:lvl2pPr marL="2215158" indent="0">
              <a:buNone/>
              <a:defRPr sz="5900"/>
            </a:lvl2pPr>
            <a:lvl3pPr marL="4430316" indent="0">
              <a:buNone/>
              <a:defRPr sz="4800"/>
            </a:lvl3pPr>
            <a:lvl4pPr marL="6645474" indent="0">
              <a:buNone/>
              <a:defRPr sz="4300"/>
            </a:lvl4pPr>
            <a:lvl5pPr marL="8860632" indent="0">
              <a:buNone/>
              <a:defRPr sz="4300"/>
            </a:lvl5pPr>
            <a:lvl6pPr marL="11075790" indent="0">
              <a:buNone/>
              <a:defRPr sz="4300"/>
            </a:lvl6pPr>
            <a:lvl7pPr marL="13290948" indent="0">
              <a:buNone/>
              <a:defRPr sz="4300"/>
            </a:lvl7pPr>
            <a:lvl8pPr marL="15506106" indent="0">
              <a:buNone/>
              <a:defRPr sz="4300"/>
            </a:lvl8pPr>
            <a:lvl9pPr marL="17721265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2014-06-18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38222" y="1744658"/>
            <a:ext cx="29487972" cy="7260960"/>
          </a:xfrm>
          <a:prstGeom prst="rect">
            <a:avLst/>
          </a:prstGeom>
        </p:spPr>
        <p:txBody>
          <a:bodyPr vert="horz" lIns="443032" tIns="221516" rIns="443032" bIns="22151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8222" y="10165357"/>
            <a:ext cx="29487972" cy="28751391"/>
          </a:xfrm>
          <a:prstGeom prst="rect">
            <a:avLst/>
          </a:prstGeom>
        </p:spPr>
        <p:txBody>
          <a:bodyPr vert="horz" lIns="443032" tIns="221516" rIns="443032" bIns="22151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38222" y="40379020"/>
            <a:ext cx="7645030" cy="2319475"/>
          </a:xfrm>
          <a:prstGeom prst="rect">
            <a:avLst/>
          </a:prstGeom>
        </p:spPr>
        <p:txBody>
          <a:bodyPr vert="horz" lIns="443032" tIns="221516" rIns="443032" bIns="221516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2014-06-18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194509" y="40379020"/>
            <a:ext cx="10375397" cy="2319475"/>
          </a:xfrm>
          <a:prstGeom prst="rect">
            <a:avLst/>
          </a:prstGeom>
        </p:spPr>
        <p:txBody>
          <a:bodyPr vert="horz" lIns="443032" tIns="221516" rIns="443032" bIns="221516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481165" y="40379020"/>
            <a:ext cx="7645030" cy="2319475"/>
          </a:xfrm>
          <a:prstGeom prst="rect">
            <a:avLst/>
          </a:prstGeom>
        </p:spPr>
        <p:txBody>
          <a:bodyPr vert="horz" lIns="443032" tIns="221516" rIns="443032" bIns="221516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30316" rtl="0" eaLnBrk="1" latinLnBrk="0" hangingPunct="1">
        <a:spcBef>
          <a:spcPct val="0"/>
        </a:spcBef>
        <a:buNone/>
        <a:defRPr sz="21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368" indent="-1661368" algn="l" defTabSz="4430316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632" indent="-1384474" algn="l" defTabSz="4430316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895" indent="-1107579" algn="l" defTabSz="4430316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753054" indent="-1107579" algn="l" defTabSz="4430316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968212" indent="-1107579" algn="l" defTabSz="4430316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183370" indent="-1107579" algn="l" defTabSz="443031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398528" indent="-1107579" algn="l" defTabSz="443031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613686" indent="-1107579" algn="l" defTabSz="443031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8844" indent="-1107579" algn="l" defTabSz="443031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15158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30316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645474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860632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75790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90948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06106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721265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hyperlink" Target="http://dbgroup.cs.tsinghua.edu.cn/faerie" TargetMode="External"/><Relationship Id="rId15" Type="http://schemas.openxmlformats.org/officeDocument/2006/relationships/image" Target="../media/image13.emf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圆角矩形 9"/>
          <p:cNvSpPr/>
          <p:nvPr/>
        </p:nvSpPr>
        <p:spPr>
          <a:xfrm>
            <a:off x="17049257" y="10697408"/>
            <a:ext cx="15002242" cy="7463767"/>
          </a:xfrm>
          <a:prstGeom prst="roundRect">
            <a:avLst>
              <a:gd name="adj" fmla="val 4488"/>
            </a:avLst>
          </a:prstGeom>
          <a:solidFill>
            <a:srgbClr val="FFC8C8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endParaRPr lang="en-US" altLang="zh-CN" sz="3200" dirty="0"/>
          </a:p>
        </p:txBody>
      </p:sp>
      <p:sp>
        <p:nvSpPr>
          <p:cNvPr id="79" name="圆角矩形 9"/>
          <p:cNvSpPr/>
          <p:nvPr/>
        </p:nvSpPr>
        <p:spPr>
          <a:xfrm>
            <a:off x="17353809" y="28892889"/>
            <a:ext cx="15019324" cy="12514607"/>
          </a:xfrm>
          <a:prstGeom prst="roundRect">
            <a:avLst>
              <a:gd name="adj" fmla="val 4488"/>
            </a:avLst>
          </a:prstGeom>
          <a:solidFill>
            <a:srgbClr val="E1DBE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endParaRPr lang="zh-CN" altLang="en-US" sz="4000" dirty="0"/>
          </a:p>
        </p:txBody>
      </p:sp>
      <p:sp>
        <p:nvSpPr>
          <p:cNvPr id="87" name="圆角矩形 93"/>
          <p:cNvSpPr/>
          <p:nvPr/>
        </p:nvSpPr>
        <p:spPr>
          <a:xfrm>
            <a:off x="17326869" y="28880672"/>
            <a:ext cx="15019324" cy="1123877"/>
          </a:xfrm>
          <a:prstGeom prst="roundRect">
            <a:avLst>
              <a:gd name="adj" fmla="val 2163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300" b="1" dirty="0" smtClean="0">
                <a:solidFill>
                  <a:schemeClr val="bg1"/>
                </a:solidFill>
              </a:rPr>
              <a:t>Experiments</a:t>
            </a:r>
            <a:endParaRPr lang="zh-CN" altLang="en-US" sz="59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446" y="2820012"/>
            <a:ext cx="16352288" cy="2112997"/>
          </a:xfrm>
          <a:prstGeom prst="rect">
            <a:avLst/>
          </a:prstGeom>
          <a:noFill/>
        </p:spPr>
        <p:txBody>
          <a:bodyPr wrap="square" lIns="80882" tIns="40441" rIns="80882" bIns="40441" rtlCol="0">
            <a:spAutoFit/>
          </a:bodyPr>
          <a:lstStyle/>
          <a:p>
            <a:pPr algn="ctr"/>
            <a:r>
              <a:rPr lang="en-US" altLang="zh-CN" sz="6600" b="1" dirty="0"/>
              <a:t>A Pivotal Prefix Based Filtering Algorithm </a:t>
            </a:r>
            <a:endParaRPr lang="en-US" altLang="zh-CN" sz="6600" b="1" dirty="0" smtClean="0"/>
          </a:p>
          <a:p>
            <a:pPr algn="ctr"/>
            <a:r>
              <a:rPr lang="en-US" altLang="zh-CN" sz="6600" b="1" dirty="0" smtClean="0"/>
              <a:t>for </a:t>
            </a:r>
            <a:r>
              <a:rPr lang="en-US" altLang="zh-CN" sz="6600" b="1" dirty="0"/>
              <a:t>String Similarity Search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4673350" y="21782525"/>
            <a:ext cx="42771987" cy="71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圆角矩形 93"/>
          <p:cNvSpPr/>
          <p:nvPr/>
        </p:nvSpPr>
        <p:spPr>
          <a:xfrm>
            <a:off x="17985455" y="20157472"/>
            <a:ext cx="7790181" cy="1753961"/>
          </a:xfrm>
          <a:prstGeom prst="roundRect">
            <a:avLst>
              <a:gd name="adj" fmla="val 2163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Edit Distance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50" name="圆角矩形 9"/>
          <p:cNvSpPr/>
          <p:nvPr/>
        </p:nvSpPr>
        <p:spPr>
          <a:xfrm>
            <a:off x="498665" y="21014290"/>
            <a:ext cx="15565397" cy="12001839"/>
          </a:xfrm>
          <a:prstGeom prst="roundRect">
            <a:avLst>
              <a:gd name="adj" fmla="val 4488"/>
            </a:avLst>
          </a:prstGeom>
          <a:solidFill>
            <a:srgbClr val="FFFFC8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圆角矩形 93"/>
          <p:cNvSpPr/>
          <p:nvPr/>
        </p:nvSpPr>
        <p:spPr>
          <a:xfrm>
            <a:off x="498665" y="21011590"/>
            <a:ext cx="15588558" cy="1491371"/>
          </a:xfrm>
          <a:prstGeom prst="roundRect">
            <a:avLst>
              <a:gd name="adj" fmla="val 2163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</a:rPr>
              <a:t>q-gram and Existing Filter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65" name="圆角矩形 9"/>
          <p:cNvSpPr/>
          <p:nvPr/>
        </p:nvSpPr>
        <p:spPr>
          <a:xfrm>
            <a:off x="498665" y="7237266"/>
            <a:ext cx="15739525" cy="12980054"/>
          </a:xfrm>
          <a:prstGeom prst="roundRect">
            <a:avLst>
              <a:gd name="adj" fmla="val 4488"/>
            </a:avLst>
          </a:prstGeom>
          <a:solidFill>
            <a:srgbClr val="EBFFE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pPr algn="ctr"/>
            <a:endParaRPr lang="zh-CN" altLang="en-US" sz="7200" dirty="0">
              <a:solidFill>
                <a:schemeClr val="tx1"/>
              </a:solidFill>
            </a:endParaRPr>
          </a:p>
        </p:txBody>
      </p:sp>
      <p:sp>
        <p:nvSpPr>
          <p:cNvPr id="66" name="圆角矩形 93"/>
          <p:cNvSpPr/>
          <p:nvPr/>
        </p:nvSpPr>
        <p:spPr>
          <a:xfrm>
            <a:off x="498665" y="7237265"/>
            <a:ext cx="15739525" cy="1222577"/>
          </a:xfrm>
          <a:prstGeom prst="roundRect">
            <a:avLst>
              <a:gd name="adj" fmla="val 2163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300" b="1" dirty="0" smtClean="0">
                <a:solidFill>
                  <a:schemeClr val="bg1"/>
                </a:solidFill>
              </a:rPr>
              <a:t>Problem Definition</a:t>
            </a:r>
            <a:endParaRPr lang="zh-CN" altLang="en-US" sz="5900" b="1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-107626" y="5270542"/>
            <a:ext cx="16892734" cy="1620555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 algn="ctr"/>
            <a:r>
              <a:rPr lang="en-US" altLang="zh-CN" sz="5300" dirty="0"/>
              <a:t>Dong Deng, </a:t>
            </a:r>
            <a:r>
              <a:rPr lang="en-US" altLang="zh-CN" sz="5300" dirty="0" err="1"/>
              <a:t>Guoliang</a:t>
            </a:r>
            <a:r>
              <a:rPr lang="en-US" altLang="zh-CN" sz="5300" dirty="0"/>
              <a:t> </a:t>
            </a:r>
            <a:r>
              <a:rPr lang="en-US" altLang="zh-CN" sz="5300" dirty="0" smtClean="0"/>
              <a:t>Li, </a:t>
            </a:r>
            <a:r>
              <a:rPr lang="en-US" altLang="zh-CN" sz="5300" dirty="0" err="1" smtClean="0"/>
              <a:t>Jianhua</a:t>
            </a:r>
            <a:r>
              <a:rPr lang="en-US" altLang="zh-CN" sz="5300" dirty="0" smtClean="0"/>
              <a:t> </a:t>
            </a:r>
            <a:r>
              <a:rPr lang="en-US" altLang="zh-CN" sz="5300" dirty="0" err="1" smtClean="0"/>
              <a:t>Feng</a:t>
            </a:r>
            <a:endParaRPr lang="en-US" altLang="zh-CN" sz="5300" baseline="30000" dirty="0"/>
          </a:p>
          <a:p>
            <a:pPr algn="ctr"/>
            <a:r>
              <a:rPr lang="en-US" altLang="zh-CN" sz="4700" dirty="0" smtClean="0"/>
              <a:t>Department </a:t>
            </a:r>
            <a:r>
              <a:rPr lang="en-US" altLang="zh-CN" sz="4700" dirty="0"/>
              <a:t>of Computer Science, Tsinghua University, Beijing, </a:t>
            </a:r>
            <a:r>
              <a:rPr lang="en-US" altLang="zh-CN" sz="4700" dirty="0" smtClean="0"/>
              <a:t>China</a:t>
            </a:r>
            <a:endParaRPr lang="en-US" altLang="zh-CN" sz="4700" dirty="0"/>
          </a:p>
        </p:txBody>
      </p:sp>
      <p:sp>
        <p:nvSpPr>
          <p:cNvPr id="85" name="圆角矩形 9"/>
          <p:cNvSpPr/>
          <p:nvPr/>
        </p:nvSpPr>
        <p:spPr>
          <a:xfrm>
            <a:off x="17093738" y="688584"/>
            <a:ext cx="14957761" cy="9645025"/>
          </a:xfrm>
          <a:prstGeom prst="roundRect">
            <a:avLst>
              <a:gd name="adj" fmla="val 4488"/>
            </a:avLst>
          </a:prstGeom>
          <a:solidFill>
            <a:srgbClr val="D5F4F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endParaRPr lang="en-US" altLang="zh-CN" sz="4800" dirty="0" smtClean="0"/>
          </a:p>
          <a:p>
            <a:endParaRPr lang="en-US" altLang="zh-CN" sz="4800" dirty="0" smtClean="0"/>
          </a:p>
          <a:p>
            <a:endParaRPr lang="en-US" altLang="zh-CN" sz="4800" dirty="0" smtClean="0"/>
          </a:p>
        </p:txBody>
      </p:sp>
      <p:sp>
        <p:nvSpPr>
          <p:cNvPr id="86" name="圆角矩形 93"/>
          <p:cNvSpPr/>
          <p:nvPr/>
        </p:nvSpPr>
        <p:spPr>
          <a:xfrm>
            <a:off x="17101737" y="342774"/>
            <a:ext cx="14949762" cy="1249528"/>
          </a:xfrm>
          <a:prstGeom prst="roundRect">
            <a:avLst>
              <a:gd name="adj" fmla="val 2163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300" b="1" dirty="0" smtClean="0">
                <a:solidFill>
                  <a:schemeClr val="bg1"/>
                </a:solidFill>
              </a:rPr>
              <a:t>The Similarity Search Algorithm</a:t>
            </a:r>
            <a:endParaRPr lang="zh-CN" altLang="en-US" sz="5900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241778" y="42824816"/>
            <a:ext cx="12459899" cy="543337"/>
          </a:xfrm>
          <a:prstGeom prst="rect">
            <a:avLst/>
          </a:prstGeom>
          <a:noFill/>
        </p:spPr>
        <p:txBody>
          <a:bodyPr wrap="square" lIns="80882" tIns="40441" rIns="80882" bIns="40441" rtlCol="0">
            <a:spAutoFit/>
          </a:bodyPr>
          <a:lstStyle/>
          <a:p>
            <a:pPr algn="r"/>
            <a:r>
              <a:rPr lang="en-US" altLang="zh-CN" sz="3000" dirty="0" smtClean="0">
                <a:solidFill>
                  <a:schemeClr val="bg1">
                    <a:lumMod val="65000"/>
                  </a:schemeClr>
                </a:solidFill>
              </a:rPr>
              <a:t>Copyright </a:t>
            </a:r>
            <a:r>
              <a:rPr lang="en-US" altLang="zh-CN" sz="30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altLang="zh-CN" sz="3000" dirty="0" smtClean="0">
                <a:solidFill>
                  <a:schemeClr val="bg1">
                    <a:lumMod val="65000"/>
                  </a:schemeClr>
                </a:solidFill>
              </a:rPr>
              <a:t>2014, Database Research Group, Tsinghua University</a:t>
            </a:r>
            <a:endParaRPr lang="zh-CN" altLang="en-US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02" name="Group 201"/>
          <p:cNvGrpSpPr>
            <a:grpSpLocks noChangeAspect="1"/>
          </p:cNvGrpSpPr>
          <p:nvPr/>
        </p:nvGrpSpPr>
        <p:grpSpPr>
          <a:xfrm>
            <a:off x="4578708" y="166809"/>
            <a:ext cx="7151476" cy="2788149"/>
            <a:chOff x="11289441" y="17106315"/>
            <a:chExt cx="11572956" cy="4227312"/>
          </a:xfrm>
        </p:grpSpPr>
        <p:pic>
          <p:nvPicPr>
            <p:cNvPr id="20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89441" y="17106315"/>
              <a:ext cx="4214842" cy="42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28172" y="17333099"/>
              <a:ext cx="7134225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18597" y="19904867"/>
              <a:ext cx="7134225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0" name="圆角矩形 93"/>
          <p:cNvSpPr/>
          <p:nvPr/>
        </p:nvSpPr>
        <p:spPr>
          <a:xfrm>
            <a:off x="17426510" y="41580400"/>
            <a:ext cx="14820043" cy="1123877"/>
          </a:xfrm>
          <a:prstGeom prst="roundRect">
            <a:avLst>
              <a:gd name="adj" fmla="val 2163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400" dirty="0" smtClean="0">
                <a:hlinkClick r:id="rId5"/>
              </a:rPr>
              <a:t>http://dbgroup.cs.tsinghua.edu.cn/dd/pivotal.html</a:t>
            </a:r>
            <a:endParaRPr lang="zh-CN" altLang="en-US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" name="Rectangle 90"/>
          <p:cNvSpPr/>
          <p:nvPr/>
        </p:nvSpPr>
        <p:spPr>
          <a:xfrm>
            <a:off x="18861553" y="36708273"/>
            <a:ext cx="6037987" cy="697225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 marL="636867" indent="-636867">
              <a:spcBef>
                <a:spcPts val="531"/>
              </a:spcBef>
              <a:spcAft>
                <a:spcPts val="531"/>
              </a:spcAft>
            </a:pPr>
            <a:r>
              <a:rPr lang="en-US" altLang="zh-CN" sz="4000" dirty="0" smtClean="0"/>
              <a:t>Evaluating Alignment Filter</a:t>
            </a:r>
            <a:endParaRPr lang="en-US" altLang="zh-CN" sz="4000" dirty="0"/>
          </a:p>
        </p:txBody>
      </p:sp>
      <p:sp>
        <p:nvSpPr>
          <p:cNvPr id="144" name="矩形 143"/>
          <p:cNvSpPr/>
          <p:nvPr/>
        </p:nvSpPr>
        <p:spPr>
          <a:xfrm>
            <a:off x="17390318" y="30086735"/>
            <a:ext cx="710806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40"/>
              </a:lnSpc>
            </a:pPr>
            <a:r>
              <a:rPr lang="en-US" altLang="zh-CN" sz="3200" i="1" dirty="0" smtClean="0"/>
              <a:t>Settings: </a:t>
            </a:r>
          </a:p>
          <a:p>
            <a:pPr>
              <a:lnSpc>
                <a:spcPts val="4240"/>
              </a:lnSpc>
            </a:pPr>
            <a:r>
              <a:rPr lang="en-US" altLang="zh-CN" sz="3200" dirty="0" smtClean="0"/>
              <a:t>C</a:t>
            </a:r>
            <a:r>
              <a:rPr lang="en-US" altLang="zh-CN" sz="3200" dirty="0"/>
              <a:t>++,  g++ 4.8.2 with -O3 flags</a:t>
            </a:r>
          </a:p>
          <a:p>
            <a:pPr>
              <a:lnSpc>
                <a:spcPts val="4240"/>
              </a:lnSpc>
            </a:pPr>
            <a:r>
              <a:rPr lang="en-US" altLang="zh-CN" sz="3200" dirty="0"/>
              <a:t>64bit Ubuntu Server 12.04 LTS version</a:t>
            </a:r>
          </a:p>
          <a:p>
            <a:pPr>
              <a:lnSpc>
                <a:spcPts val="4240"/>
              </a:lnSpc>
            </a:pPr>
            <a:r>
              <a:rPr lang="en-US" altLang="zh-CN" sz="3200" dirty="0"/>
              <a:t>Intel Xeon E5-2650 2.00GHz </a:t>
            </a:r>
            <a:r>
              <a:rPr lang="en-US" altLang="zh-CN" sz="3200" dirty="0" smtClean="0"/>
              <a:t>processor and 16GB memory.</a:t>
            </a:r>
            <a:endParaRPr lang="zh-CN" altLang="en-US" sz="3200" dirty="0"/>
          </a:p>
        </p:txBody>
      </p:sp>
      <p:sp>
        <p:nvSpPr>
          <p:cNvPr id="60" name="圆角矩形 9"/>
          <p:cNvSpPr/>
          <p:nvPr/>
        </p:nvSpPr>
        <p:spPr>
          <a:xfrm>
            <a:off x="582879" y="33355209"/>
            <a:ext cx="15604274" cy="9954232"/>
          </a:xfrm>
          <a:prstGeom prst="roundRect">
            <a:avLst>
              <a:gd name="adj" fmla="val 448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pPr algn="ctr"/>
            <a:endParaRPr lang="zh-CN" altLang="en-US" dirty="0"/>
          </a:p>
        </p:txBody>
      </p:sp>
      <p:sp>
        <p:nvSpPr>
          <p:cNvPr id="72" name="圆角矩形 93"/>
          <p:cNvSpPr/>
          <p:nvPr/>
        </p:nvSpPr>
        <p:spPr>
          <a:xfrm>
            <a:off x="647897" y="33353838"/>
            <a:ext cx="15539256" cy="1222577"/>
          </a:xfrm>
          <a:prstGeom prst="roundRect">
            <a:avLst>
              <a:gd name="adj" fmla="val 2163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300" b="1" dirty="0" smtClean="0">
                <a:solidFill>
                  <a:schemeClr val="bg1"/>
                </a:solidFill>
              </a:rPr>
              <a:t>Pivotal Prefix Filter</a:t>
            </a:r>
            <a:endParaRPr lang="zh-CN" altLang="en-US" sz="5900" b="1" dirty="0">
              <a:solidFill>
                <a:schemeClr val="bg1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7030278" y="12423582"/>
            <a:ext cx="1516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Existence of Pivotal Prefix:</a:t>
            </a:r>
          </a:p>
        </p:txBody>
      </p:sp>
      <p:sp>
        <p:nvSpPr>
          <p:cNvPr id="113" name="圆角矩形 9"/>
          <p:cNvSpPr/>
          <p:nvPr/>
        </p:nvSpPr>
        <p:spPr>
          <a:xfrm>
            <a:off x="17162420" y="18497704"/>
            <a:ext cx="15149150" cy="9973788"/>
          </a:xfrm>
          <a:prstGeom prst="roundRect">
            <a:avLst>
              <a:gd name="adj" fmla="val 448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endParaRPr lang="en-US" altLang="zh-CN" sz="3600" dirty="0" smtClean="0"/>
          </a:p>
        </p:txBody>
      </p:sp>
      <p:sp>
        <p:nvSpPr>
          <p:cNvPr id="154" name="圆角矩形 93"/>
          <p:cNvSpPr/>
          <p:nvPr/>
        </p:nvSpPr>
        <p:spPr>
          <a:xfrm>
            <a:off x="17141934" y="18542521"/>
            <a:ext cx="15149150" cy="1249528"/>
          </a:xfrm>
          <a:prstGeom prst="roundRect">
            <a:avLst>
              <a:gd name="adj" fmla="val 21631"/>
            </a:avLst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400" b="1" dirty="0" smtClean="0"/>
              <a:t>Alignment Filter</a:t>
            </a:r>
            <a:endParaRPr lang="zh-CN" altLang="en-US" sz="5900" b="1" dirty="0">
              <a:solidFill>
                <a:schemeClr val="bg1"/>
              </a:solidFill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16902349" y="27148053"/>
            <a:ext cx="86473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4000" dirty="0" smtClean="0"/>
          </a:p>
          <a:p>
            <a:endParaRPr lang="en-US" altLang="zh-CN" sz="4000" dirty="0" smtClean="0"/>
          </a:p>
        </p:txBody>
      </p:sp>
      <p:sp>
        <p:nvSpPr>
          <p:cNvPr id="176" name="Rectangle 90"/>
          <p:cNvSpPr/>
          <p:nvPr/>
        </p:nvSpPr>
        <p:spPr>
          <a:xfrm>
            <a:off x="18311470" y="40729741"/>
            <a:ext cx="8943881" cy="697225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 marL="636867" indent="-636867">
              <a:spcBef>
                <a:spcPts val="531"/>
              </a:spcBef>
              <a:spcAft>
                <a:spcPts val="531"/>
              </a:spcAft>
            </a:pPr>
            <a:r>
              <a:rPr lang="en-US" altLang="zh-CN" sz="4000" dirty="0" smtClean="0"/>
              <a:t>Evaluating Pivotal Prefix Filter</a:t>
            </a:r>
            <a:endParaRPr lang="en-US" altLang="zh-CN" sz="4000" dirty="0"/>
          </a:p>
        </p:txBody>
      </p:sp>
      <p:sp>
        <p:nvSpPr>
          <p:cNvPr id="182" name="TextBox 181"/>
          <p:cNvSpPr txBox="1"/>
          <p:nvPr/>
        </p:nvSpPr>
        <p:spPr>
          <a:xfrm>
            <a:off x="26791566" y="36800601"/>
            <a:ext cx="586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Comparison with State-of-the-art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28930644" y="40842191"/>
            <a:ext cx="2301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Scalability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29" y="34773449"/>
            <a:ext cx="15282448" cy="832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543" y="37385376"/>
            <a:ext cx="4391463" cy="3344365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756" y="37385376"/>
            <a:ext cx="4099330" cy="334436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317" y="33318964"/>
            <a:ext cx="4258049" cy="3484480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558" y="33293700"/>
            <a:ext cx="4291649" cy="3414573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052" y="33226870"/>
            <a:ext cx="4462201" cy="3576573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565" y="37418743"/>
            <a:ext cx="4216059" cy="3425548"/>
          </a:xfrm>
          <a:prstGeom prst="rect">
            <a:avLst/>
          </a:prstGeom>
        </p:spPr>
      </p:pic>
      <p:pic>
        <p:nvPicPr>
          <p:cNvPr id="121" name="内容占位符 3"/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258" y="30216328"/>
            <a:ext cx="8435039" cy="2871809"/>
          </a:xfrm>
        </p:spPr>
      </p:pic>
      <p:sp>
        <p:nvSpPr>
          <p:cNvPr id="123" name="矩形 122"/>
          <p:cNvSpPr/>
          <p:nvPr/>
        </p:nvSpPr>
        <p:spPr>
          <a:xfrm>
            <a:off x="17117987" y="9471254"/>
            <a:ext cx="14933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i="1" dirty="0" smtClean="0"/>
              <a:t>To supporting dynamic thresholds we maintain the incremental inverted indexes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384" y="24654836"/>
            <a:ext cx="7501611" cy="342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318" y="2859634"/>
            <a:ext cx="9464904" cy="670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1" name="表格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007664"/>
              </p:ext>
            </p:extLst>
          </p:nvPr>
        </p:nvGraphicFramePr>
        <p:xfrm>
          <a:off x="22065326" y="1696691"/>
          <a:ext cx="9964896" cy="7941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453"/>
                <a:gridCol w="509614"/>
                <a:gridCol w="470412"/>
                <a:gridCol w="470412"/>
                <a:gridCol w="470412"/>
                <a:gridCol w="470412"/>
                <a:gridCol w="470412"/>
                <a:gridCol w="470412"/>
                <a:gridCol w="470412"/>
                <a:gridCol w="470412"/>
                <a:gridCol w="470412"/>
                <a:gridCol w="431210"/>
                <a:gridCol w="517453"/>
                <a:gridCol w="462574"/>
                <a:gridCol w="470412"/>
                <a:gridCol w="470412"/>
                <a:gridCol w="470412"/>
                <a:gridCol w="470412"/>
                <a:gridCol w="470412"/>
                <a:gridCol w="470412"/>
                <a:gridCol w="470412"/>
              </a:tblGrid>
              <a:tr h="397867"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im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my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te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bu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un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nt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uc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bb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tb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oy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yt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ca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om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yo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ou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ut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ub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co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tu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be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err="1" smtClean="0"/>
                        <a:t>ec</a:t>
                      </a:r>
                      <a:endParaRPr lang="zh-CN" altLang="en-US" sz="19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1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1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1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1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1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1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1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1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1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1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1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2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2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3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3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3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3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3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3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3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4</a:t>
                      </a:r>
                      <a:endParaRPr lang="zh-CN" altLang="en-US" sz="19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9" name="直接箭头连接符 128"/>
          <p:cNvCxnSpPr/>
          <p:nvPr/>
        </p:nvCxnSpPr>
        <p:spPr>
          <a:xfrm>
            <a:off x="24340579" y="2720911"/>
            <a:ext cx="599362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 rot="16200000">
            <a:off x="22910331" y="1644111"/>
            <a:ext cx="492443" cy="21714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i="1" dirty="0" smtClean="0">
                <a:solidFill>
                  <a:srgbClr val="002060"/>
                </a:solidFill>
              </a:rPr>
              <a:t>Global  gram   order</a:t>
            </a:r>
            <a:endParaRPr lang="zh-CN" altLang="en-US" sz="2000" i="1" dirty="0">
              <a:solidFill>
                <a:srgbClr val="002060"/>
              </a:solidFill>
            </a:endParaRPr>
          </a:p>
        </p:txBody>
      </p:sp>
      <p:sp>
        <p:nvSpPr>
          <p:cNvPr id="132" name="内容占位符 2"/>
          <p:cNvSpPr txBox="1">
            <a:spLocks/>
          </p:cNvSpPr>
          <p:nvPr/>
        </p:nvSpPr>
        <p:spPr>
          <a:xfrm>
            <a:off x="16712286" y="1404617"/>
            <a:ext cx="6798712" cy="7704856"/>
          </a:xfrm>
          <a:prstGeom prst="rect">
            <a:avLst/>
          </a:prstGeom>
        </p:spPr>
        <p:txBody>
          <a:bodyPr vert="horz" lIns="443032" tIns="221516" rIns="443032" bIns="221516" rtlCol="0">
            <a:noAutofit/>
          </a:bodyPr>
          <a:lstStyle>
            <a:lvl1pPr marL="1661368" indent="-1661368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632" indent="-1384474" algn="l" defTabSz="44303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37895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53054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68212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83370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398528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613686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8844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i="1" dirty="0" smtClean="0"/>
              <a:t>Indexing:</a:t>
            </a:r>
          </a:p>
          <a:p>
            <a:pPr marL="0" indent="0">
              <a:buNone/>
            </a:pPr>
            <a:r>
              <a:rPr lang="en-US" altLang="zh-CN" sz="3200" dirty="0" smtClean="0"/>
              <a:t>1. Fix the global gram order</a:t>
            </a:r>
          </a:p>
          <a:p>
            <a:pPr marL="0" indent="0">
              <a:buNone/>
            </a:pPr>
            <a:r>
              <a:rPr lang="en-US" altLang="zh-CN" sz="3200" dirty="0" smtClean="0"/>
              <a:t>2. Build inverted indexes for prefixes and pivotal prefixes</a:t>
            </a:r>
          </a:p>
          <a:p>
            <a:pPr marL="0" indent="0">
              <a:buNone/>
            </a:pPr>
            <a:r>
              <a:rPr lang="en-US" altLang="zh-CN" sz="3200" b="1" i="1" dirty="0" smtClean="0"/>
              <a:t>Querying:</a:t>
            </a:r>
          </a:p>
          <a:p>
            <a:pPr marL="0" indent="0">
              <a:buNone/>
            </a:pPr>
            <a:r>
              <a:rPr lang="en-US" altLang="zh-CN" sz="3200" dirty="0" smtClean="0"/>
              <a:t>1. Generate prefix and pivotal prefix for the query string </a:t>
            </a:r>
          </a:p>
          <a:p>
            <a:pPr marL="0" indent="0">
              <a:buNone/>
            </a:pPr>
            <a:r>
              <a:rPr lang="en-US" altLang="zh-CN" sz="3200" dirty="0" smtClean="0"/>
              <a:t>2. Probe the prefix index with the pivotal prefix of the query</a:t>
            </a:r>
          </a:p>
          <a:p>
            <a:pPr marL="0" indent="0">
              <a:buNone/>
            </a:pPr>
            <a:r>
              <a:rPr lang="en-US" altLang="zh-CN" sz="3200" dirty="0" smtClean="0"/>
              <a:t>3. Probe the pivotal prefix index with the prefix of the query</a:t>
            </a:r>
          </a:p>
          <a:p>
            <a:pPr marL="0" indent="0">
              <a:buNone/>
            </a:pPr>
            <a:r>
              <a:rPr lang="en-US" altLang="zh-CN" sz="3200" dirty="0" smtClean="0"/>
              <a:t>4. Verify the candidates</a:t>
            </a:r>
            <a:endParaRPr lang="zh-CN" altLang="en-US" sz="3200" dirty="0"/>
          </a:p>
        </p:txBody>
      </p:sp>
      <p:pic>
        <p:nvPicPr>
          <p:cNvPr id="2" name="Picture 2" descr="C:\Users\dongdeng\Dropbox\出境出国\2014-SIGMOD\slides\problem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93" y="14078025"/>
            <a:ext cx="13488700" cy="235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内容占位符 2"/>
          <p:cNvSpPr txBox="1">
            <a:spLocks/>
          </p:cNvSpPr>
          <p:nvPr/>
        </p:nvSpPr>
        <p:spPr>
          <a:xfrm>
            <a:off x="988782" y="9502011"/>
            <a:ext cx="8229600" cy="4997152"/>
          </a:xfrm>
          <a:prstGeom prst="rect">
            <a:avLst/>
          </a:prstGeom>
        </p:spPr>
        <p:txBody>
          <a:bodyPr vert="horz" lIns="443032" tIns="221516" rIns="443032" bIns="221516" rtlCol="0">
            <a:normAutofit/>
          </a:bodyPr>
          <a:lstStyle>
            <a:lvl1pPr marL="1661368" indent="-1661368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632" indent="-1384474" algn="l" defTabSz="44303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37895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53054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68212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83370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398528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613686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8844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zh-CN" altLang="en-US" dirty="0"/>
          </a:p>
        </p:txBody>
      </p:sp>
      <p:sp>
        <p:nvSpPr>
          <p:cNvPr id="71" name="内容占位符 2"/>
          <p:cNvSpPr txBox="1">
            <a:spLocks/>
          </p:cNvSpPr>
          <p:nvPr/>
        </p:nvSpPr>
        <p:spPr>
          <a:xfrm>
            <a:off x="988782" y="9746635"/>
            <a:ext cx="8579296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400" dirty="0" smtClean="0"/>
          </a:p>
        </p:txBody>
      </p:sp>
      <p:sp>
        <p:nvSpPr>
          <p:cNvPr id="73" name="TextBox 72"/>
          <p:cNvSpPr txBox="1"/>
          <p:nvPr/>
        </p:nvSpPr>
        <p:spPr>
          <a:xfrm>
            <a:off x="1188518" y="11053689"/>
            <a:ext cx="1500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/>
              <a:t>yo</a:t>
            </a:r>
            <a:r>
              <a:rPr lang="en-US" altLang="zh-CN" sz="3600" b="1" i="1" dirty="0" err="1" smtClean="0">
                <a:solidFill>
                  <a:srgbClr val="FF0000"/>
                </a:solidFill>
              </a:rPr>
              <a:t>u</a:t>
            </a:r>
            <a:r>
              <a:rPr lang="en-US" altLang="zh-CN" sz="3600" dirty="0" err="1" smtClean="0"/>
              <a:t>tbe</a:t>
            </a:r>
            <a:endParaRPr lang="zh-CN" altLang="en-US" sz="3600" dirty="0"/>
          </a:p>
        </p:txBody>
      </p:sp>
      <p:sp>
        <p:nvSpPr>
          <p:cNvPr id="74" name="TextBox 73"/>
          <p:cNvSpPr txBox="1"/>
          <p:nvPr/>
        </p:nvSpPr>
        <p:spPr>
          <a:xfrm>
            <a:off x="1204342" y="12053090"/>
            <a:ext cx="1258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/>
              <a:t>yot</a:t>
            </a:r>
            <a:r>
              <a:rPr lang="en-US" altLang="zh-CN" sz="3600" b="1" i="1" dirty="0" err="1" smtClean="0">
                <a:solidFill>
                  <a:srgbClr val="00B050"/>
                </a:solidFill>
              </a:rPr>
              <a:t>b</a:t>
            </a:r>
            <a:r>
              <a:rPr lang="en-US" altLang="zh-CN" sz="3600" dirty="0" err="1" smtClean="0"/>
              <a:t>e</a:t>
            </a:r>
            <a:endParaRPr lang="zh-CN" altLang="en-US" sz="3600" dirty="0"/>
          </a:p>
        </p:txBody>
      </p:sp>
      <p:sp>
        <p:nvSpPr>
          <p:cNvPr id="75" name="TextBox 74"/>
          <p:cNvSpPr txBox="1"/>
          <p:nvPr/>
        </p:nvSpPr>
        <p:spPr>
          <a:xfrm>
            <a:off x="1235874" y="12989194"/>
            <a:ext cx="1258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/>
              <a:t>yot</a:t>
            </a:r>
            <a:r>
              <a:rPr lang="en-US" altLang="zh-CN" sz="3600" b="1" i="1" dirty="0" err="1" smtClean="0">
                <a:solidFill>
                  <a:srgbClr val="00B050"/>
                </a:solidFill>
              </a:rPr>
              <a:t>d</a:t>
            </a:r>
            <a:r>
              <a:rPr lang="en-US" altLang="zh-CN" sz="3600" dirty="0" err="1" smtClean="0"/>
              <a:t>e</a:t>
            </a:r>
            <a:endParaRPr lang="zh-CN" altLang="en-US" sz="3600" dirty="0"/>
          </a:p>
        </p:txBody>
      </p:sp>
      <p:cxnSp>
        <p:nvCxnSpPr>
          <p:cNvPr id="77" name="直接箭头连接符 76"/>
          <p:cNvCxnSpPr/>
          <p:nvPr/>
        </p:nvCxnSpPr>
        <p:spPr>
          <a:xfrm>
            <a:off x="1836590" y="11632907"/>
            <a:ext cx="0" cy="5518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/>
          <p:nvPr/>
        </p:nvCxnSpPr>
        <p:spPr>
          <a:xfrm>
            <a:off x="1980606" y="12627517"/>
            <a:ext cx="0" cy="501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465426" y="11557745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Times New Roman" pitchFamily="18" charset="0"/>
                <a:cs typeface="Times New Roman" pitchFamily="18" charset="0"/>
              </a:rPr>
              <a:t>delete u</a:t>
            </a:r>
            <a:endParaRPr lang="zh-CN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512167" y="12659177"/>
            <a:ext cx="318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3200" i="1" dirty="0" smtClean="0">
                <a:latin typeface="Times New Roman" pitchFamily="18" charset="0"/>
                <a:cs typeface="Times New Roman" pitchFamily="18" charset="0"/>
              </a:rPr>
              <a:t>ubstitute b with d</a:t>
            </a:r>
            <a:endParaRPr lang="zh-CN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43" y="11386509"/>
            <a:ext cx="3857600" cy="900107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126" y="11386509"/>
            <a:ext cx="3810868" cy="584333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246" y="12318305"/>
            <a:ext cx="2881682" cy="10023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8665" y="8459842"/>
            <a:ext cx="157620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i="1" dirty="0" smtClean="0">
                <a:cs typeface="Times New Roman" pitchFamily="18" charset="0"/>
              </a:rPr>
              <a:t>Edit Distance</a:t>
            </a:r>
            <a:r>
              <a:rPr lang="en-US" altLang="zh-CN" sz="4000" i="1" dirty="0" smtClean="0">
                <a:cs typeface="Times New Roman" pitchFamily="18" charset="0"/>
              </a:rPr>
              <a:t>: </a:t>
            </a:r>
          </a:p>
          <a:p>
            <a:r>
              <a:rPr lang="en-US" altLang="zh-CN" sz="4000" dirty="0" smtClean="0">
                <a:cs typeface="Times New Roman" pitchFamily="18" charset="0"/>
              </a:rPr>
              <a:t>The </a:t>
            </a:r>
            <a:r>
              <a:rPr lang="en-US" altLang="zh-CN" sz="4000" dirty="0">
                <a:cs typeface="Times New Roman" pitchFamily="18" charset="0"/>
              </a:rPr>
              <a:t>minimum number of </a:t>
            </a:r>
            <a:r>
              <a:rPr lang="en-US" altLang="zh-CN" sz="4000" dirty="0" smtClean="0">
                <a:cs typeface="Times New Roman" pitchFamily="18" charset="0"/>
              </a:rPr>
              <a:t>edit operations(insertion/deletion/substitution</a:t>
            </a:r>
            <a:r>
              <a:rPr lang="en-US" altLang="zh-CN" sz="4000" dirty="0">
                <a:cs typeface="Times New Roman" pitchFamily="18" charset="0"/>
              </a:rPr>
              <a:t>) needed to transform </a:t>
            </a:r>
            <a:r>
              <a:rPr lang="en-US" altLang="zh-CN" sz="4000" dirty="0" smtClean="0">
                <a:cs typeface="Times New Roman" pitchFamily="18" charset="0"/>
              </a:rPr>
              <a:t>one string </a:t>
            </a:r>
            <a:r>
              <a:rPr lang="en-US" altLang="zh-CN" sz="4000" dirty="0">
                <a:cs typeface="Times New Roman" pitchFamily="18" charset="0"/>
              </a:rPr>
              <a:t>to </a:t>
            </a:r>
            <a:r>
              <a:rPr lang="en-US" altLang="zh-CN" sz="4000" dirty="0" smtClean="0">
                <a:cs typeface="Times New Roman" pitchFamily="18" charset="0"/>
              </a:rPr>
              <a:t>another string.</a:t>
            </a:r>
            <a:r>
              <a:rPr lang="en-US" altLang="zh-CN" sz="4000" dirty="0" smtClean="0"/>
              <a:t> </a:t>
            </a:r>
          </a:p>
          <a:p>
            <a:r>
              <a:rPr lang="en-US" altLang="zh-CN" sz="4000" dirty="0" smtClean="0"/>
              <a:t>For </a:t>
            </a:r>
            <a:r>
              <a:rPr lang="en-US" altLang="zh-CN" sz="4000" dirty="0"/>
              <a:t>example:   ED(</a:t>
            </a:r>
            <a:r>
              <a:rPr lang="en-US" altLang="zh-CN" sz="4000" i="1" dirty="0" err="1"/>
              <a:t>youtbe</a:t>
            </a:r>
            <a:r>
              <a:rPr lang="en-US" altLang="zh-CN" sz="4000" i="1" dirty="0"/>
              <a:t>, </a:t>
            </a:r>
            <a:r>
              <a:rPr lang="en-US" altLang="zh-CN" sz="4000" dirty="0" err="1"/>
              <a:t>yotde</a:t>
            </a:r>
            <a:r>
              <a:rPr lang="en-US" altLang="zh-CN" sz="4000" dirty="0"/>
              <a:t>) = </a:t>
            </a:r>
            <a:r>
              <a:rPr lang="en-US" altLang="zh-CN" sz="4000" dirty="0" smtClean="0"/>
              <a:t>2</a:t>
            </a:r>
            <a:endParaRPr lang="en-US" altLang="zh-CN" sz="4000" dirty="0"/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26" y="16687408"/>
            <a:ext cx="2675738" cy="2476399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5571515" y="16945854"/>
            <a:ext cx="29656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Query string</a:t>
            </a:r>
          </a:p>
          <a:p>
            <a:r>
              <a:rPr lang="en-US" altLang="zh-CN" sz="3200" dirty="0" smtClean="0"/>
              <a:t>s = “</a:t>
            </a:r>
            <a:r>
              <a:rPr lang="en-US" altLang="zh-CN" sz="3200" dirty="0" err="1" smtClean="0"/>
              <a:t>yotubecom</a:t>
            </a:r>
            <a:r>
              <a:rPr lang="en-US" altLang="zh-CN" sz="3200" dirty="0" smtClean="0"/>
              <a:t>”</a:t>
            </a:r>
          </a:p>
          <a:p>
            <a:r>
              <a:rPr lang="en-US" altLang="zh-CN" sz="3200" i="1" dirty="0">
                <a:latin typeface="+mj-lt"/>
                <a:cs typeface="Times New Roman"/>
              </a:rPr>
              <a:t>a</a:t>
            </a:r>
            <a:r>
              <a:rPr lang="en-US" altLang="zh-CN" sz="3200" i="1" dirty="0" smtClean="0">
                <a:latin typeface="+mj-lt"/>
                <a:cs typeface="Times New Roman"/>
              </a:rPr>
              <a:t>nd </a:t>
            </a:r>
            <a:r>
              <a:rPr lang="el-GR" altLang="zh-CN" sz="3200" i="1" dirty="0" smtClean="0">
                <a:latin typeface="+mj-lt"/>
                <a:cs typeface="Times New Roman"/>
              </a:rPr>
              <a:t>τ</a:t>
            </a:r>
            <a:r>
              <a:rPr lang="en-US" altLang="zh-CN" sz="3200" i="1" dirty="0" smtClean="0">
                <a:latin typeface="+mj-lt"/>
                <a:cs typeface="Times New Roman"/>
              </a:rPr>
              <a:t> = 2</a:t>
            </a:r>
            <a:endParaRPr lang="zh-CN" altLang="en-US" sz="3200" i="1" dirty="0"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62961" y="19243437"/>
            <a:ext cx="3121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/>
              <a:t>s</a:t>
            </a:r>
            <a:r>
              <a:rPr lang="en-US" altLang="zh-CN" sz="3600" i="1" dirty="0" smtClean="0"/>
              <a:t>tring dataset R</a:t>
            </a:r>
            <a:endParaRPr lang="zh-CN" altLang="en-US" sz="3200" i="1" dirty="0">
              <a:latin typeface="+mj-lt"/>
            </a:endParaRPr>
          </a:p>
        </p:txBody>
      </p:sp>
      <p:cxnSp>
        <p:nvCxnSpPr>
          <p:cNvPr id="94" name="直接箭头连接符 93"/>
          <p:cNvCxnSpPr>
            <a:stCxn id="92" idx="1"/>
          </p:cNvCxnSpPr>
          <p:nvPr/>
        </p:nvCxnSpPr>
        <p:spPr>
          <a:xfrm flipH="1">
            <a:off x="3936265" y="17730684"/>
            <a:ext cx="1635250" cy="86098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716910" y="18591667"/>
            <a:ext cx="42482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/>
              <a:t>          </a:t>
            </a:r>
            <a:r>
              <a:rPr lang="en-US" altLang="zh-CN" sz="3200" i="1" dirty="0" err="1" smtClean="0"/>
              <a:t>ed</a:t>
            </a:r>
            <a:r>
              <a:rPr lang="en-US" altLang="zh-CN" sz="3200" i="1" dirty="0" smtClean="0"/>
              <a:t>(s, r</a:t>
            </a:r>
            <a:r>
              <a:rPr lang="en-US" altLang="zh-CN" sz="3200" i="1" baseline="-25000" dirty="0" smtClean="0"/>
              <a:t>4</a:t>
            </a:r>
            <a:r>
              <a:rPr lang="en-US" altLang="zh-CN" sz="3200" i="1" dirty="0" smtClean="0"/>
              <a:t>) &lt;= 2</a:t>
            </a:r>
          </a:p>
          <a:p>
            <a:r>
              <a:rPr lang="en-US" altLang="zh-CN" sz="3200" i="1" dirty="0">
                <a:latin typeface="+mj-lt"/>
              </a:rPr>
              <a:t>o</a:t>
            </a:r>
            <a:r>
              <a:rPr lang="en-US" altLang="zh-CN" sz="3200" i="1" dirty="0" smtClean="0">
                <a:latin typeface="+mj-lt"/>
              </a:rPr>
              <a:t>utput &lt;s, r</a:t>
            </a:r>
            <a:r>
              <a:rPr lang="en-US" altLang="zh-CN" sz="3200" i="1" baseline="-25000" dirty="0" smtClean="0">
                <a:latin typeface="+mj-lt"/>
              </a:rPr>
              <a:t>4</a:t>
            </a:r>
            <a:r>
              <a:rPr lang="en-US" altLang="zh-CN" sz="3200" i="1" dirty="0" smtClean="0">
                <a:latin typeface="+mj-lt"/>
              </a:rPr>
              <a:t>&gt; as a result</a:t>
            </a:r>
            <a:endParaRPr lang="zh-CN" altLang="en-US" sz="3200" i="1" dirty="0"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81406" y="16587267"/>
            <a:ext cx="70527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 smtClean="0"/>
              <a:t>Application:</a:t>
            </a:r>
          </a:p>
          <a:p>
            <a:pPr marL="457200" indent="-457200">
              <a:buFont typeface="Wingdings" pitchFamily="2" charset="2"/>
              <a:buChar char="p"/>
            </a:pPr>
            <a:r>
              <a:rPr lang="en-US" altLang="zh-CN" sz="3200" dirty="0" smtClean="0"/>
              <a:t>Data </a:t>
            </a:r>
            <a:r>
              <a:rPr lang="en-US" altLang="zh-CN" sz="3200" dirty="0"/>
              <a:t>cleaning &amp; Data integration</a:t>
            </a:r>
          </a:p>
          <a:p>
            <a:pPr marL="457200" indent="-457200">
              <a:buFont typeface="Wingdings" pitchFamily="2" charset="2"/>
              <a:buChar char="p"/>
            </a:pPr>
            <a:r>
              <a:rPr lang="en-US" altLang="zh-CN" sz="3200" dirty="0"/>
              <a:t>Spell Checking</a:t>
            </a:r>
          </a:p>
          <a:p>
            <a:pPr marL="457200" indent="-457200">
              <a:buFont typeface="Wingdings" pitchFamily="2" charset="2"/>
              <a:buChar char="p"/>
            </a:pPr>
            <a:r>
              <a:rPr lang="en-US" altLang="zh-CN" sz="3200" dirty="0"/>
              <a:t>Copy Detection</a:t>
            </a:r>
          </a:p>
          <a:p>
            <a:pPr marL="457200" indent="-457200">
              <a:buFont typeface="Wingdings" pitchFamily="2" charset="2"/>
              <a:buChar char="p"/>
            </a:pPr>
            <a:r>
              <a:rPr lang="en-US" altLang="zh-CN" sz="3200" dirty="0"/>
              <a:t>Entity Linking</a:t>
            </a:r>
          </a:p>
          <a:p>
            <a:pPr marL="457200" indent="-457200">
              <a:buFont typeface="Wingdings" pitchFamily="2" charset="2"/>
              <a:buChar char="p"/>
            </a:pPr>
            <a:r>
              <a:rPr lang="en-US" altLang="zh-CN" sz="3200" dirty="0"/>
              <a:t>Macromolecules Sequence Alignment</a:t>
            </a:r>
          </a:p>
          <a:p>
            <a:r>
              <a:rPr lang="en-US" altLang="zh-CN" sz="3200" dirty="0"/>
              <a:t>    ….</a:t>
            </a:r>
            <a:endParaRPr lang="zh-CN" altLang="en-US" sz="3200" dirty="0"/>
          </a:p>
        </p:txBody>
      </p:sp>
      <p:sp>
        <p:nvSpPr>
          <p:cNvPr id="105" name="内容占位符 2"/>
          <p:cNvSpPr txBox="1">
            <a:spLocks/>
          </p:cNvSpPr>
          <p:nvPr/>
        </p:nvSpPr>
        <p:spPr>
          <a:xfrm>
            <a:off x="431872" y="22502961"/>
            <a:ext cx="16022342" cy="3203929"/>
          </a:xfrm>
          <a:prstGeom prst="rect">
            <a:avLst/>
          </a:prstGeom>
        </p:spPr>
        <p:txBody>
          <a:bodyPr vert="horz" lIns="443032" tIns="221516" rIns="443032" bIns="221516" rtlCol="0">
            <a:noAutofit/>
          </a:bodyPr>
          <a:lstStyle>
            <a:lvl1pPr marL="1661368" indent="-1661368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632" indent="-1384474" algn="l" defTabSz="44303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37895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53054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68212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83370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398528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613686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8844" indent="-1107579" algn="l" defTabSz="4430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800" b="1" i="1" dirty="0"/>
              <a:t>q</a:t>
            </a:r>
            <a:r>
              <a:rPr lang="en-US" altLang="zh-CN" sz="4800" b="1" i="1" dirty="0" smtClean="0"/>
              <a:t>-gram: </a:t>
            </a:r>
          </a:p>
          <a:p>
            <a:pPr marL="0" indent="0">
              <a:buNone/>
            </a:pPr>
            <a:r>
              <a:rPr lang="en-US" altLang="zh-CN" sz="4800" dirty="0" smtClean="0"/>
              <a:t>A </a:t>
            </a:r>
            <a:r>
              <a:rPr lang="en-US" altLang="zh-CN" sz="4800" i="1" dirty="0" smtClean="0"/>
              <a:t>q</a:t>
            </a:r>
            <a:r>
              <a:rPr lang="en-US" altLang="zh-CN" sz="4800" dirty="0" smtClean="0"/>
              <a:t>-gram of a string is its substring with length </a:t>
            </a:r>
            <a:r>
              <a:rPr lang="en-US" altLang="zh-CN" sz="4800" i="1" dirty="0" smtClean="0"/>
              <a:t>q.</a:t>
            </a:r>
            <a:r>
              <a:rPr lang="en-US" altLang="zh-CN" sz="4800" dirty="0" smtClean="0"/>
              <a:t> </a:t>
            </a:r>
          </a:p>
          <a:p>
            <a:pPr marL="0" indent="0">
              <a:buNone/>
            </a:pPr>
            <a:r>
              <a:rPr lang="en-US" altLang="zh-CN" sz="4800" dirty="0" smtClean="0"/>
              <a:t>For example, the 2-gram set of string s is </a:t>
            </a:r>
            <a:r>
              <a:rPr lang="en-US" altLang="zh-CN" sz="4800" i="1" dirty="0" smtClean="0"/>
              <a:t>q(s)=</a:t>
            </a:r>
            <a:r>
              <a:rPr lang="en-US" altLang="zh-CN" sz="4800" dirty="0" smtClean="0"/>
              <a:t> “</a:t>
            </a:r>
            <a:r>
              <a:rPr lang="en-US" altLang="zh-CN" sz="4800" i="1" dirty="0" err="1" smtClean="0"/>
              <a:t>youtbecom</a:t>
            </a:r>
            <a:r>
              <a:rPr lang="en-US" altLang="zh-CN" sz="4800" dirty="0" smtClean="0"/>
              <a:t>”</a:t>
            </a:r>
            <a:endParaRPr lang="zh-CN" altLang="en-US" sz="4800" dirty="0"/>
          </a:p>
        </p:txBody>
      </p:sp>
      <p:grpSp>
        <p:nvGrpSpPr>
          <p:cNvPr id="107" name="组合 106"/>
          <p:cNvGrpSpPr/>
          <p:nvPr/>
        </p:nvGrpSpPr>
        <p:grpSpPr>
          <a:xfrm>
            <a:off x="612454" y="25943603"/>
            <a:ext cx="3301702" cy="3470543"/>
            <a:chOff x="2627784" y="3754714"/>
            <a:chExt cx="3301702" cy="3470543"/>
          </a:xfrm>
        </p:grpSpPr>
        <p:sp>
          <p:nvSpPr>
            <p:cNvPr id="108" name="TextBox 107"/>
            <p:cNvSpPr txBox="1"/>
            <p:nvPr/>
          </p:nvSpPr>
          <p:spPr>
            <a:xfrm>
              <a:off x="2627784" y="3754714"/>
              <a:ext cx="8499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err="1" smtClean="0"/>
                <a:t>yo</a:t>
              </a:r>
              <a:endParaRPr lang="zh-CN" altLang="en-US" sz="54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934866" y="4148161"/>
              <a:ext cx="89639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err="1" smtClean="0"/>
                <a:t>ou</a:t>
              </a:r>
              <a:endParaRPr lang="zh-CN" altLang="en-US" sz="5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270395" y="4512393"/>
              <a:ext cx="7729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err="1" smtClean="0"/>
                <a:t>ut</a:t>
              </a:r>
              <a:endParaRPr lang="zh-CN" altLang="en-US" sz="54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613624" y="4887886"/>
              <a:ext cx="7729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err="1" smtClean="0"/>
                <a:t>tb</a:t>
              </a:r>
              <a:endParaRPr lang="zh-CN" altLang="en-US" sz="54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856700" y="5291018"/>
              <a:ext cx="8707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smtClean="0"/>
                <a:t>be</a:t>
              </a:r>
              <a:endParaRPr lang="zh-CN" altLang="en-US" sz="54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202785" y="5612503"/>
              <a:ext cx="8034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err="1" smtClean="0"/>
                <a:t>ec</a:t>
              </a:r>
              <a:endParaRPr lang="zh-CN" altLang="en-US" sz="54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561460" y="5960937"/>
              <a:ext cx="8233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smtClean="0"/>
                <a:t>co</a:t>
              </a:r>
              <a:endParaRPr lang="zh-CN" altLang="en-US" sz="54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840726" y="6301927"/>
              <a:ext cx="10887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err="1" smtClean="0"/>
                <a:t>om</a:t>
              </a:r>
              <a:endParaRPr lang="zh-CN" altLang="en-US" sz="5400" dirty="0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614932" y="25532515"/>
            <a:ext cx="3311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 err="1"/>
              <a:t>youtbecom</a:t>
            </a:r>
            <a:endParaRPr lang="zh-CN" altLang="en-US" sz="5400" dirty="0"/>
          </a:p>
        </p:txBody>
      </p:sp>
      <p:sp>
        <p:nvSpPr>
          <p:cNvPr id="145" name="TextBox 144"/>
          <p:cNvSpPr txBox="1"/>
          <p:nvPr/>
        </p:nvSpPr>
        <p:spPr>
          <a:xfrm>
            <a:off x="4270572" y="25530605"/>
            <a:ext cx="3311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 err="1" smtClean="0"/>
              <a:t>yout</a:t>
            </a:r>
            <a:r>
              <a:rPr lang="en-US" altLang="zh-CN" sz="5400" i="1" dirty="0" err="1" smtClean="0">
                <a:solidFill>
                  <a:srgbClr val="FF0000"/>
                </a:solidFill>
              </a:rPr>
              <a:t>d</a:t>
            </a:r>
            <a:r>
              <a:rPr lang="en-US" altLang="zh-CN" sz="5400" i="1" dirty="0" err="1" smtClean="0"/>
              <a:t>ecom</a:t>
            </a:r>
            <a:endParaRPr lang="zh-CN" altLang="en-US" sz="5400" dirty="0"/>
          </a:p>
        </p:txBody>
      </p:sp>
      <p:grpSp>
        <p:nvGrpSpPr>
          <p:cNvPr id="146" name="组合 145"/>
          <p:cNvGrpSpPr/>
          <p:nvPr/>
        </p:nvGrpSpPr>
        <p:grpSpPr>
          <a:xfrm>
            <a:off x="4265812" y="25945186"/>
            <a:ext cx="3301702" cy="3470543"/>
            <a:chOff x="2627784" y="3754714"/>
            <a:chExt cx="3301702" cy="3470543"/>
          </a:xfrm>
        </p:grpSpPr>
        <p:sp>
          <p:nvSpPr>
            <p:cNvPr id="147" name="TextBox 146"/>
            <p:cNvSpPr txBox="1"/>
            <p:nvPr/>
          </p:nvSpPr>
          <p:spPr>
            <a:xfrm>
              <a:off x="2627784" y="3754714"/>
              <a:ext cx="8499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err="1" smtClean="0"/>
                <a:t>yo</a:t>
              </a:r>
              <a:endParaRPr lang="zh-CN" altLang="en-US" sz="54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934866" y="4148161"/>
              <a:ext cx="89639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err="1" smtClean="0"/>
                <a:t>ou</a:t>
              </a:r>
              <a:endParaRPr lang="zh-CN" altLang="en-US" sz="54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270395" y="4512393"/>
              <a:ext cx="7729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err="1" smtClean="0"/>
                <a:t>ut</a:t>
              </a:r>
              <a:endParaRPr lang="zh-CN" altLang="en-US" sz="54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613624" y="4887886"/>
              <a:ext cx="7729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smtClean="0"/>
                <a:t>t</a:t>
              </a:r>
              <a:r>
                <a:rPr lang="en-US" altLang="zh-CN" sz="5400" i="1" dirty="0" smtClean="0">
                  <a:solidFill>
                    <a:srgbClr val="FF0000"/>
                  </a:solidFill>
                </a:rPr>
                <a:t>d</a:t>
              </a:r>
              <a:endParaRPr lang="zh-CN" altLang="en-US" sz="5400" dirty="0">
                <a:solidFill>
                  <a:srgbClr val="FF0000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856700" y="5291018"/>
              <a:ext cx="8707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smtClean="0">
                  <a:solidFill>
                    <a:srgbClr val="FF0000"/>
                  </a:solidFill>
                </a:rPr>
                <a:t>d</a:t>
              </a:r>
              <a:r>
                <a:rPr lang="en-US" altLang="zh-CN" sz="5400" i="1" dirty="0" smtClean="0"/>
                <a:t>e</a:t>
              </a:r>
              <a:endParaRPr lang="zh-CN" altLang="en-US" sz="54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02785" y="5612503"/>
              <a:ext cx="8034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err="1" smtClean="0"/>
                <a:t>ec</a:t>
              </a:r>
              <a:endParaRPr lang="zh-CN" altLang="en-US" sz="54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561460" y="5960937"/>
              <a:ext cx="8233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smtClean="0"/>
                <a:t>co</a:t>
              </a:r>
              <a:endParaRPr lang="zh-CN" altLang="en-US" sz="54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840726" y="6301927"/>
              <a:ext cx="10887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 dirty="0" err="1" smtClean="0"/>
                <a:t>om</a:t>
              </a:r>
              <a:endParaRPr lang="zh-CN" altLang="en-US" sz="5400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608958" y="29712467"/>
            <a:ext cx="88604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Times New Roman"/>
                <a:cs typeface="Times New Roman"/>
              </a:rPr>
              <a:t>τ </a:t>
            </a:r>
            <a:r>
              <a:rPr lang="en-US" altLang="zh-CN" sz="4000" dirty="0"/>
              <a:t>edit operations destroy</a:t>
            </a:r>
            <a:r>
              <a:rPr lang="en-US" altLang="zh-CN" sz="4000" dirty="0">
                <a:latin typeface="Times New Roman"/>
                <a:cs typeface="Times New Roman"/>
              </a:rPr>
              <a:t> </a:t>
            </a:r>
            <a:r>
              <a:rPr lang="en-US" altLang="zh-CN" sz="4400" dirty="0">
                <a:cs typeface="Times New Roman"/>
              </a:rPr>
              <a:t>at most</a:t>
            </a:r>
            <a:r>
              <a:rPr lang="en-US" altLang="zh-CN" sz="4000" dirty="0">
                <a:latin typeface="Times New Roman"/>
                <a:cs typeface="Times New Roman"/>
              </a:rPr>
              <a:t> </a:t>
            </a:r>
            <a:r>
              <a:rPr lang="en-US" altLang="zh-CN" sz="4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altLang="zh-CN"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altLang="zh-CN" sz="4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altLang="zh-CN" sz="4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altLang="zh-CN" sz="4000" i="1" dirty="0" smtClean="0"/>
              <a:t>q</a:t>
            </a:r>
            <a:r>
              <a:rPr lang="en-US" altLang="zh-CN" sz="4000" dirty="0" smtClean="0"/>
              <a:t>-grams. </a:t>
            </a:r>
            <a:r>
              <a:rPr lang="en-US" altLang="zh-CN" sz="4000" dirty="0" smtClean="0">
                <a:sym typeface="Wingdings" pitchFamily="2" charset="2"/>
              </a:rPr>
              <a:t></a:t>
            </a:r>
            <a:endParaRPr lang="en-US" altLang="zh-CN" sz="4000" dirty="0" smtClean="0"/>
          </a:p>
          <a:p>
            <a:r>
              <a:rPr lang="en-US" altLang="zh-CN" sz="4000" b="1" i="1" dirty="0">
                <a:latin typeface="Times New Roman"/>
                <a:cs typeface="Times New Roman"/>
              </a:rPr>
              <a:t>Count Filter:</a:t>
            </a:r>
            <a:endParaRPr lang="en-US" altLang="zh-CN" sz="4000" dirty="0"/>
          </a:p>
          <a:p>
            <a:r>
              <a:rPr lang="en-US" altLang="zh-CN" sz="4000" dirty="0" smtClean="0"/>
              <a:t>If </a:t>
            </a:r>
            <a:r>
              <a:rPr lang="en-US" altLang="zh-CN" sz="4000" i="1" dirty="0"/>
              <a:t>ED(</a:t>
            </a:r>
            <a:r>
              <a:rPr lang="en-US" altLang="zh-CN" sz="4000" i="1" dirty="0" err="1"/>
              <a:t>r,s</a:t>
            </a:r>
            <a:r>
              <a:rPr lang="en-US" altLang="zh-CN" sz="4000" i="1" dirty="0"/>
              <a:t>) ≤</a:t>
            </a:r>
            <a:r>
              <a:rPr lang="en-US" altLang="zh-CN" sz="4000" i="1" dirty="0" smtClean="0">
                <a:latin typeface="Times New Roman"/>
                <a:cs typeface="Times New Roman"/>
              </a:rPr>
              <a:t> τ, |</a:t>
            </a:r>
            <a:r>
              <a:rPr lang="en-US" altLang="zh-CN" sz="4000" dirty="0" smtClean="0"/>
              <a:t>q(r</a:t>
            </a:r>
            <a:r>
              <a:rPr lang="en-US" altLang="zh-CN" sz="4000" dirty="0"/>
              <a:t>) ∩ </a:t>
            </a:r>
            <a:r>
              <a:rPr lang="en-US" altLang="zh-CN" sz="4000" dirty="0" smtClean="0"/>
              <a:t>q(s)</a:t>
            </a:r>
            <a:r>
              <a:rPr lang="en-US" altLang="zh-CN" sz="4000" i="1" dirty="0" smtClean="0">
                <a:latin typeface="Times New Roman"/>
                <a:cs typeface="Times New Roman"/>
              </a:rPr>
              <a:t>|</a:t>
            </a:r>
            <a:r>
              <a:rPr lang="en-US" altLang="zh-CN" sz="4000" dirty="0" smtClean="0">
                <a:latin typeface="宋体"/>
                <a:ea typeface="宋体"/>
                <a:cs typeface="Times New Roman"/>
              </a:rPr>
              <a:t>≥</a:t>
            </a:r>
            <a:r>
              <a:rPr lang="en-US" altLang="zh-CN" sz="4000" dirty="0" smtClean="0"/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max</a:t>
            </a:r>
            <a:r>
              <a:rPr lang="en-US" altLang="zh-CN" sz="4000" dirty="0" smtClean="0">
                <a:solidFill>
                  <a:srgbClr val="FF0000"/>
                </a:solidFill>
              </a:rPr>
              <a:t>(|q(</a:t>
            </a:r>
            <a:r>
              <a:rPr lang="en-US" altLang="zh-CN" sz="4000" i="1" dirty="0" smtClean="0">
                <a:solidFill>
                  <a:srgbClr val="FF0000"/>
                </a:solidFill>
              </a:rPr>
              <a:t>r)</a:t>
            </a:r>
            <a:r>
              <a:rPr lang="en-US" altLang="zh-CN" sz="4000" dirty="0" smtClean="0">
                <a:solidFill>
                  <a:srgbClr val="FF0000"/>
                </a:solidFill>
              </a:rPr>
              <a:t>|, |q(</a:t>
            </a:r>
            <a:r>
              <a:rPr lang="en-US" altLang="zh-CN" sz="4000" i="1" dirty="0" smtClean="0">
                <a:solidFill>
                  <a:srgbClr val="FF0000"/>
                </a:solidFill>
              </a:rPr>
              <a:t>s)</a:t>
            </a:r>
            <a:r>
              <a:rPr lang="en-US" altLang="zh-CN" sz="4000" dirty="0" smtClean="0">
                <a:solidFill>
                  <a:srgbClr val="FF0000"/>
                </a:solidFill>
              </a:rPr>
              <a:t>|) − </a:t>
            </a:r>
            <a:r>
              <a:rPr lang="en-US" altLang="zh-CN" sz="4000" i="1" dirty="0" err="1" smtClean="0">
                <a:solidFill>
                  <a:srgbClr val="FF0000"/>
                </a:solidFill>
              </a:rPr>
              <a:t>q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endParaRPr lang="zh-CN" altLang="en-US" sz="4000" i="1" dirty="0"/>
          </a:p>
        </p:txBody>
      </p:sp>
      <p:sp>
        <p:nvSpPr>
          <p:cNvPr id="157" name="矩形 156"/>
          <p:cNvSpPr/>
          <p:nvPr/>
        </p:nvSpPr>
        <p:spPr>
          <a:xfrm>
            <a:off x="9112091" y="30508043"/>
            <a:ext cx="6975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i="1" dirty="0" smtClean="0">
                <a:latin typeface="Times New Roman"/>
                <a:cs typeface="Times New Roman"/>
              </a:rPr>
              <a:t>Prefix </a:t>
            </a:r>
            <a:r>
              <a:rPr lang="en-US" altLang="zh-CN" sz="4000" b="1" i="1" dirty="0">
                <a:latin typeface="Times New Roman"/>
                <a:cs typeface="Times New Roman"/>
              </a:rPr>
              <a:t>Filter</a:t>
            </a:r>
            <a:r>
              <a:rPr lang="en-US" altLang="zh-CN" sz="4000" b="1" i="1" dirty="0" smtClean="0">
                <a:latin typeface="Times New Roman"/>
                <a:cs typeface="Times New Roman"/>
              </a:rPr>
              <a:t>:</a:t>
            </a:r>
          </a:p>
          <a:p>
            <a:pPr marL="0" lvl="1"/>
            <a:r>
              <a:rPr lang="en-US" altLang="zh-CN" sz="4000" dirty="0"/>
              <a:t>If </a:t>
            </a:r>
            <a:r>
              <a:rPr lang="en-US" altLang="zh-CN" sz="4000" i="1" dirty="0"/>
              <a:t>ED(</a:t>
            </a:r>
            <a:r>
              <a:rPr lang="en-US" altLang="zh-CN" sz="4000" i="1" dirty="0" err="1"/>
              <a:t>r,s</a:t>
            </a:r>
            <a:r>
              <a:rPr lang="en-US" altLang="zh-CN" sz="4000" i="1" dirty="0"/>
              <a:t>) ≤ </a:t>
            </a:r>
            <a:r>
              <a:rPr lang="el-GR" altLang="zh-CN" sz="4000" i="1" dirty="0"/>
              <a:t>τ</a:t>
            </a:r>
            <a:r>
              <a:rPr lang="en-US" altLang="zh-CN" sz="4000" dirty="0"/>
              <a:t>,  pre(r) ∩ pre(s)</a:t>
            </a:r>
            <a:r>
              <a:rPr lang="el-GR" altLang="zh-CN" sz="4000" dirty="0"/>
              <a:t> ≠</a:t>
            </a:r>
            <a:r>
              <a:rPr lang="en-US" altLang="zh-CN" sz="4000" dirty="0"/>
              <a:t> </a:t>
            </a:r>
            <a:r>
              <a:rPr lang="el-GR" altLang="zh-CN" sz="4000" i="1" dirty="0">
                <a:latin typeface="Times New Roman"/>
                <a:cs typeface="Times New Roman"/>
              </a:rPr>
              <a:t>ϕ</a:t>
            </a:r>
            <a:endParaRPr lang="en-US" altLang="zh-CN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751" y="25383281"/>
            <a:ext cx="8312092" cy="45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" name="圆角矩形 93"/>
          <p:cNvSpPr/>
          <p:nvPr/>
        </p:nvSpPr>
        <p:spPr>
          <a:xfrm>
            <a:off x="17030277" y="10697408"/>
            <a:ext cx="15021221" cy="1491371"/>
          </a:xfrm>
          <a:prstGeom prst="roundRect">
            <a:avLst>
              <a:gd name="adj" fmla="val 216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</a:rPr>
              <a:t>Pivotal Prefix Selection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566" y="12277825"/>
            <a:ext cx="9885933" cy="1065212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867" y="13970927"/>
            <a:ext cx="10244531" cy="419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408" y="13247347"/>
            <a:ext cx="9059614" cy="493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790" y="19889769"/>
            <a:ext cx="7877581" cy="431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378" y="20217320"/>
            <a:ext cx="7860571" cy="208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150" y="25532515"/>
            <a:ext cx="7088647" cy="293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158" y="22790993"/>
            <a:ext cx="7229123" cy="267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10177</TotalTime>
  <Words>406</Words>
  <Application>Microsoft Office PowerPoint</Application>
  <PresentationFormat>自定义</PresentationFormat>
  <Paragraphs>124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dongdeng</dc:creator>
  <cp:lastModifiedBy>dongdeng</cp:lastModifiedBy>
  <cp:revision>260</cp:revision>
  <dcterms:modified xsi:type="dcterms:W3CDTF">2014-06-19T00:55:48Z</dcterms:modified>
</cp:coreProperties>
</file>