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5999738" cy="35999738"/>
  <p:notesSz cx="35542538" cy="35542538"/>
  <p:defaultTextStyle>
    <a:defPPr>
      <a:defRPr lang="zh-CN"/>
    </a:defPPr>
    <a:lvl1pPr marL="0" algn="l" defTabSz="4430316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1pPr>
    <a:lvl2pPr marL="2215158" algn="l" defTabSz="4430316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2pPr>
    <a:lvl3pPr marL="4430316" algn="l" defTabSz="4430316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3pPr>
    <a:lvl4pPr marL="6645474" algn="l" defTabSz="4430316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4pPr>
    <a:lvl5pPr marL="8860632" algn="l" defTabSz="4430316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5pPr>
    <a:lvl6pPr marL="11075790" algn="l" defTabSz="4430316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6pPr>
    <a:lvl7pPr marL="13290948" algn="l" defTabSz="4430316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7pPr>
    <a:lvl8pPr marL="15506106" algn="l" defTabSz="4430316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8pPr>
    <a:lvl9pPr marL="17721265" algn="l" defTabSz="4430316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B5B"/>
    <a:srgbClr val="D9E6FF"/>
    <a:srgbClr val="E1DBE9"/>
    <a:srgbClr val="D5F4FF"/>
    <a:srgbClr val="C1EFFF"/>
    <a:srgbClr val="EBFFE1"/>
    <a:srgbClr val="C6FFA7"/>
    <a:srgbClr val="FFC8C8"/>
    <a:srgbClr val="FFFFC8"/>
    <a:srgbClr val="FEA8C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浅色样式 2 - 强调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浅色样式 2 - 强调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中度样式 3 - 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度样式 1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79" autoAdjust="0"/>
    <p:restoredTop sz="97183" autoAdjust="0"/>
  </p:normalViewPr>
  <p:slideViewPr>
    <p:cSldViewPr>
      <p:cViewPr>
        <p:scale>
          <a:sx n="60" d="100"/>
          <a:sy n="60" d="100"/>
        </p:scale>
        <p:origin x="6252" y="9732"/>
      </p:cViewPr>
      <p:guideLst>
        <p:guide orient="horz" pos="11339"/>
        <p:guide pos="11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2" y="7"/>
            <a:ext cx="15401767" cy="1777127"/>
          </a:xfrm>
          <a:prstGeom prst="rect">
            <a:avLst/>
          </a:prstGeom>
        </p:spPr>
        <p:txBody>
          <a:bodyPr vert="horz" lIns="406034" tIns="203015" rIns="406034" bIns="203015" rtlCol="0"/>
          <a:lstStyle>
            <a:lvl1pPr algn="l">
              <a:defRPr sz="5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20132556" y="7"/>
            <a:ext cx="15401767" cy="1777127"/>
          </a:xfrm>
          <a:prstGeom prst="rect">
            <a:avLst/>
          </a:prstGeom>
        </p:spPr>
        <p:txBody>
          <a:bodyPr vert="horz" lIns="406034" tIns="203015" rIns="406034" bIns="203015" rtlCol="0"/>
          <a:lstStyle>
            <a:lvl1pPr algn="r">
              <a:defRPr sz="5300"/>
            </a:lvl1pPr>
          </a:lstStyle>
          <a:p>
            <a:fld id="{03E1A599-B537-432E-B46F-74ADCD5A31BF}" type="datetimeFigureOut">
              <a:rPr lang="zh-CN" altLang="en-US" smtClean="0"/>
              <a:pPr/>
              <a:t>2011/6/7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110913" y="2670175"/>
            <a:ext cx="13320712" cy="13320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06034" tIns="203015" rIns="406034" bIns="203015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3554256" y="16882711"/>
            <a:ext cx="28434029" cy="15994142"/>
          </a:xfrm>
          <a:prstGeom prst="rect">
            <a:avLst/>
          </a:prstGeom>
        </p:spPr>
        <p:txBody>
          <a:bodyPr vert="horz" lIns="406034" tIns="203015" rIns="406034" bIns="203015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2" y="33759246"/>
            <a:ext cx="15401767" cy="1777127"/>
          </a:xfrm>
          <a:prstGeom prst="rect">
            <a:avLst/>
          </a:prstGeom>
        </p:spPr>
        <p:txBody>
          <a:bodyPr vert="horz" lIns="406034" tIns="203015" rIns="406034" bIns="203015" rtlCol="0" anchor="b"/>
          <a:lstStyle>
            <a:lvl1pPr algn="l">
              <a:defRPr sz="5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20132556" y="33759246"/>
            <a:ext cx="15401767" cy="1777127"/>
          </a:xfrm>
          <a:prstGeom prst="rect">
            <a:avLst/>
          </a:prstGeom>
        </p:spPr>
        <p:txBody>
          <a:bodyPr vert="horz" lIns="406034" tIns="203015" rIns="406034" bIns="203015" rtlCol="0" anchor="b"/>
          <a:lstStyle>
            <a:lvl1pPr algn="r">
              <a:defRPr sz="5300"/>
            </a:lvl1pPr>
          </a:lstStyle>
          <a:p>
            <a:fld id="{284B3750-D570-443E-A888-DCD18CD0FC3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075493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430316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1pPr>
    <a:lvl2pPr marL="2215158" algn="l" defTabSz="4430316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2pPr>
    <a:lvl3pPr marL="4430316" algn="l" defTabSz="4430316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3pPr>
    <a:lvl4pPr marL="6645474" algn="l" defTabSz="4430316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4pPr>
    <a:lvl5pPr marL="8860632" algn="l" defTabSz="4430316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5pPr>
    <a:lvl6pPr marL="11075790" algn="l" defTabSz="4430316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6pPr>
    <a:lvl7pPr marL="13290948" algn="l" defTabSz="4430316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7pPr>
    <a:lvl8pPr marL="15506106" algn="l" defTabSz="4430316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8pPr>
    <a:lvl9pPr marL="17721265" algn="l" defTabSz="4430316" rtl="0" eaLnBrk="1" latinLnBrk="0" hangingPunct="1">
      <a:defRPr sz="5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699983" y="11183263"/>
            <a:ext cx="30599777" cy="771661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399961" y="20399855"/>
            <a:ext cx="25199817" cy="91999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15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430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645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860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075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290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5061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721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6099810" y="1441670"/>
            <a:ext cx="8099941" cy="307164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799987" y="1441670"/>
            <a:ext cx="23699828" cy="307164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43734" y="23133174"/>
            <a:ext cx="30599777" cy="7149944"/>
          </a:xfrm>
        </p:spPr>
        <p:txBody>
          <a:bodyPr anchor="t"/>
          <a:lstStyle>
            <a:lvl1pPr algn="l">
              <a:defRPr sz="194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843734" y="15258228"/>
            <a:ext cx="30599777" cy="7874941"/>
          </a:xfrm>
        </p:spPr>
        <p:txBody>
          <a:bodyPr anchor="b"/>
          <a:lstStyle>
            <a:lvl1pPr marL="0" indent="0">
              <a:buNone/>
              <a:defRPr sz="9700">
                <a:solidFill>
                  <a:schemeClr val="tx1">
                    <a:tint val="75000"/>
                  </a:schemeClr>
                </a:solidFill>
              </a:defRPr>
            </a:lvl1pPr>
            <a:lvl2pPr marL="2215158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430316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3pPr>
            <a:lvl4pPr marL="6645474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4pPr>
            <a:lvl5pPr marL="8860632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5pPr>
            <a:lvl6pPr marL="1107579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6pPr>
            <a:lvl7pPr marL="13290948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7pPr>
            <a:lvl8pPr marL="15506106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8pPr>
            <a:lvl9pPr marL="17721265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799987" y="8399949"/>
            <a:ext cx="15899884" cy="23758164"/>
          </a:xfrm>
        </p:spPr>
        <p:txBody>
          <a:bodyPr/>
          <a:lstStyle>
            <a:lvl1pPr>
              <a:defRPr sz="13500"/>
            </a:lvl1pPr>
            <a:lvl2pPr>
              <a:defRPr sz="11600"/>
            </a:lvl2pPr>
            <a:lvl3pPr>
              <a:defRPr sz="97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8299867" y="8399949"/>
            <a:ext cx="15899884" cy="23758164"/>
          </a:xfrm>
        </p:spPr>
        <p:txBody>
          <a:bodyPr/>
          <a:lstStyle>
            <a:lvl1pPr>
              <a:defRPr sz="13500"/>
            </a:lvl1pPr>
            <a:lvl2pPr>
              <a:defRPr sz="11600"/>
            </a:lvl2pPr>
            <a:lvl3pPr>
              <a:defRPr sz="97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99987" y="8058278"/>
            <a:ext cx="15906136" cy="3358313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215158" indent="0">
              <a:buNone/>
              <a:defRPr sz="9700" b="1"/>
            </a:lvl2pPr>
            <a:lvl3pPr marL="4430316" indent="0">
              <a:buNone/>
              <a:defRPr sz="8800" b="1"/>
            </a:lvl3pPr>
            <a:lvl4pPr marL="6645474" indent="0">
              <a:buNone/>
              <a:defRPr sz="7800" b="1"/>
            </a:lvl4pPr>
            <a:lvl5pPr marL="8860632" indent="0">
              <a:buNone/>
              <a:defRPr sz="7800" b="1"/>
            </a:lvl5pPr>
            <a:lvl6pPr marL="11075790" indent="0">
              <a:buNone/>
              <a:defRPr sz="7800" b="1"/>
            </a:lvl6pPr>
            <a:lvl7pPr marL="13290948" indent="0">
              <a:buNone/>
              <a:defRPr sz="7800" b="1"/>
            </a:lvl7pPr>
            <a:lvl8pPr marL="15506106" indent="0">
              <a:buNone/>
              <a:defRPr sz="7800" b="1"/>
            </a:lvl8pPr>
            <a:lvl9pPr marL="17721265" indent="0">
              <a:buNone/>
              <a:defRPr sz="78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799987" y="11416584"/>
            <a:ext cx="15906136" cy="20741519"/>
          </a:xfrm>
        </p:spPr>
        <p:txBody>
          <a:bodyPr/>
          <a:lstStyle>
            <a:lvl1pPr>
              <a:defRPr sz="11600"/>
            </a:lvl1pPr>
            <a:lvl2pPr>
              <a:defRPr sz="9700"/>
            </a:lvl2pPr>
            <a:lvl3pPr>
              <a:defRPr sz="88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8287378" y="8058278"/>
            <a:ext cx="15912384" cy="3358313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215158" indent="0">
              <a:buNone/>
              <a:defRPr sz="9700" b="1"/>
            </a:lvl2pPr>
            <a:lvl3pPr marL="4430316" indent="0">
              <a:buNone/>
              <a:defRPr sz="8800" b="1"/>
            </a:lvl3pPr>
            <a:lvl4pPr marL="6645474" indent="0">
              <a:buNone/>
              <a:defRPr sz="7800" b="1"/>
            </a:lvl4pPr>
            <a:lvl5pPr marL="8860632" indent="0">
              <a:buNone/>
              <a:defRPr sz="7800" b="1"/>
            </a:lvl5pPr>
            <a:lvl6pPr marL="11075790" indent="0">
              <a:buNone/>
              <a:defRPr sz="7800" b="1"/>
            </a:lvl6pPr>
            <a:lvl7pPr marL="13290948" indent="0">
              <a:buNone/>
              <a:defRPr sz="7800" b="1"/>
            </a:lvl7pPr>
            <a:lvl8pPr marL="15506106" indent="0">
              <a:buNone/>
              <a:defRPr sz="7800" b="1"/>
            </a:lvl8pPr>
            <a:lvl9pPr marL="17721265" indent="0">
              <a:buNone/>
              <a:defRPr sz="78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8287378" y="11416584"/>
            <a:ext cx="15912384" cy="20741519"/>
          </a:xfrm>
        </p:spPr>
        <p:txBody>
          <a:bodyPr/>
          <a:lstStyle>
            <a:lvl1pPr>
              <a:defRPr sz="11600"/>
            </a:lvl1pPr>
            <a:lvl2pPr>
              <a:defRPr sz="9700"/>
            </a:lvl2pPr>
            <a:lvl3pPr>
              <a:defRPr sz="88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9998" y="1433319"/>
            <a:ext cx="11843665" cy="6099962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074899" y="1433334"/>
            <a:ext cx="20124854" cy="30724778"/>
          </a:xfrm>
        </p:spPr>
        <p:txBody>
          <a:bodyPr/>
          <a:lstStyle>
            <a:lvl1pPr>
              <a:defRPr sz="15400"/>
            </a:lvl1pPr>
            <a:lvl2pPr>
              <a:defRPr sz="13500"/>
            </a:lvl2pPr>
            <a:lvl3pPr>
              <a:defRPr sz="11600"/>
            </a:lvl3pPr>
            <a:lvl4pPr>
              <a:defRPr sz="9700"/>
            </a:lvl4pPr>
            <a:lvl5pPr>
              <a:defRPr sz="9700"/>
            </a:lvl5pPr>
            <a:lvl6pPr>
              <a:defRPr sz="9700"/>
            </a:lvl6pPr>
            <a:lvl7pPr>
              <a:defRPr sz="9700"/>
            </a:lvl7pPr>
            <a:lvl8pPr>
              <a:defRPr sz="9700"/>
            </a:lvl8pPr>
            <a:lvl9pPr>
              <a:defRPr sz="97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9998" y="7533291"/>
            <a:ext cx="11843665" cy="24624823"/>
          </a:xfrm>
        </p:spPr>
        <p:txBody>
          <a:bodyPr/>
          <a:lstStyle>
            <a:lvl1pPr marL="0" indent="0">
              <a:buNone/>
              <a:defRPr sz="6800"/>
            </a:lvl1pPr>
            <a:lvl2pPr marL="2215158" indent="0">
              <a:buNone/>
              <a:defRPr sz="5900"/>
            </a:lvl2pPr>
            <a:lvl3pPr marL="4430316" indent="0">
              <a:buNone/>
              <a:defRPr sz="4800"/>
            </a:lvl3pPr>
            <a:lvl4pPr marL="6645474" indent="0">
              <a:buNone/>
              <a:defRPr sz="4300"/>
            </a:lvl4pPr>
            <a:lvl5pPr marL="8860632" indent="0">
              <a:buNone/>
              <a:defRPr sz="4300"/>
            </a:lvl5pPr>
            <a:lvl6pPr marL="11075790" indent="0">
              <a:buNone/>
              <a:defRPr sz="4300"/>
            </a:lvl6pPr>
            <a:lvl7pPr marL="13290948" indent="0">
              <a:buNone/>
              <a:defRPr sz="4300"/>
            </a:lvl7pPr>
            <a:lvl8pPr marL="15506106" indent="0">
              <a:buNone/>
              <a:defRPr sz="4300"/>
            </a:lvl8pPr>
            <a:lvl9pPr marL="17721265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56200" y="25199820"/>
            <a:ext cx="21599843" cy="2974983"/>
          </a:xfrm>
        </p:spPr>
        <p:txBody>
          <a:bodyPr anchor="b"/>
          <a:lstStyle>
            <a:lvl1pPr algn="l">
              <a:defRPr sz="97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56200" y="3216644"/>
            <a:ext cx="21599843" cy="21599843"/>
          </a:xfrm>
        </p:spPr>
        <p:txBody>
          <a:bodyPr/>
          <a:lstStyle>
            <a:lvl1pPr marL="0" indent="0">
              <a:buNone/>
              <a:defRPr sz="15400"/>
            </a:lvl1pPr>
            <a:lvl2pPr marL="2215158" indent="0">
              <a:buNone/>
              <a:defRPr sz="13500"/>
            </a:lvl2pPr>
            <a:lvl3pPr marL="4430316" indent="0">
              <a:buNone/>
              <a:defRPr sz="11600"/>
            </a:lvl3pPr>
            <a:lvl4pPr marL="6645474" indent="0">
              <a:buNone/>
              <a:defRPr sz="9700"/>
            </a:lvl4pPr>
            <a:lvl5pPr marL="8860632" indent="0">
              <a:buNone/>
              <a:defRPr sz="9700"/>
            </a:lvl5pPr>
            <a:lvl6pPr marL="11075790" indent="0">
              <a:buNone/>
              <a:defRPr sz="9700"/>
            </a:lvl6pPr>
            <a:lvl7pPr marL="13290948" indent="0">
              <a:buNone/>
              <a:defRPr sz="9700"/>
            </a:lvl7pPr>
            <a:lvl8pPr marL="15506106" indent="0">
              <a:buNone/>
              <a:defRPr sz="9700"/>
            </a:lvl8pPr>
            <a:lvl9pPr marL="17721265" indent="0">
              <a:buNone/>
              <a:defRPr sz="97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56200" y="28174806"/>
            <a:ext cx="21599843" cy="4224971"/>
          </a:xfrm>
        </p:spPr>
        <p:txBody>
          <a:bodyPr/>
          <a:lstStyle>
            <a:lvl1pPr marL="0" indent="0">
              <a:buNone/>
              <a:defRPr sz="6800"/>
            </a:lvl1pPr>
            <a:lvl2pPr marL="2215158" indent="0">
              <a:buNone/>
              <a:defRPr sz="5900"/>
            </a:lvl2pPr>
            <a:lvl3pPr marL="4430316" indent="0">
              <a:buNone/>
              <a:defRPr sz="4800"/>
            </a:lvl3pPr>
            <a:lvl4pPr marL="6645474" indent="0">
              <a:buNone/>
              <a:defRPr sz="4300"/>
            </a:lvl4pPr>
            <a:lvl5pPr marL="8860632" indent="0">
              <a:buNone/>
              <a:defRPr sz="4300"/>
            </a:lvl5pPr>
            <a:lvl6pPr marL="11075790" indent="0">
              <a:buNone/>
              <a:defRPr sz="4300"/>
            </a:lvl6pPr>
            <a:lvl7pPr marL="13290948" indent="0">
              <a:buNone/>
              <a:defRPr sz="4300"/>
            </a:lvl7pPr>
            <a:lvl8pPr marL="15506106" indent="0">
              <a:buNone/>
              <a:defRPr sz="4300"/>
            </a:lvl8pPr>
            <a:lvl9pPr marL="17721265" indent="0">
              <a:buNone/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2011/6/7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799989" y="1441665"/>
            <a:ext cx="32399764" cy="5999956"/>
          </a:xfrm>
          <a:prstGeom prst="rect">
            <a:avLst/>
          </a:prstGeom>
        </p:spPr>
        <p:txBody>
          <a:bodyPr vert="horz" lIns="443032" tIns="221516" rIns="443032" bIns="221516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799989" y="8399949"/>
            <a:ext cx="32399764" cy="23758164"/>
          </a:xfrm>
          <a:prstGeom prst="rect">
            <a:avLst/>
          </a:prstGeom>
        </p:spPr>
        <p:txBody>
          <a:bodyPr vert="horz" lIns="443032" tIns="221516" rIns="443032" bIns="221516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799988" y="33366434"/>
            <a:ext cx="8399939" cy="1916654"/>
          </a:xfrm>
          <a:prstGeom prst="rect">
            <a:avLst/>
          </a:prstGeom>
        </p:spPr>
        <p:txBody>
          <a:bodyPr vert="horz" lIns="443032" tIns="221516" rIns="443032" bIns="221516" rtlCol="0" anchor="ctr"/>
          <a:lstStyle>
            <a:lvl1pPr algn="l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2011/6/7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2299911" y="33366434"/>
            <a:ext cx="11399917" cy="1916654"/>
          </a:xfrm>
          <a:prstGeom prst="rect">
            <a:avLst/>
          </a:prstGeom>
        </p:spPr>
        <p:txBody>
          <a:bodyPr vert="horz" lIns="443032" tIns="221516" rIns="443032" bIns="221516" rtlCol="0" anchor="ctr"/>
          <a:lstStyle>
            <a:lvl1pPr algn="ct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5799814" y="33366434"/>
            <a:ext cx="8399939" cy="1916654"/>
          </a:xfrm>
          <a:prstGeom prst="rect">
            <a:avLst/>
          </a:prstGeom>
        </p:spPr>
        <p:txBody>
          <a:bodyPr vert="horz" lIns="443032" tIns="221516" rIns="443032" bIns="221516" rtlCol="0" anchor="ctr"/>
          <a:lstStyle>
            <a:lvl1pPr algn="r">
              <a:defRPr sz="5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30316" rtl="0" eaLnBrk="1" latinLnBrk="0" hangingPunct="1">
        <a:spcBef>
          <a:spcPct val="0"/>
        </a:spcBef>
        <a:buNone/>
        <a:defRPr sz="21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61368" indent="-1661368" algn="l" defTabSz="4430316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99632" indent="-1384474" algn="l" defTabSz="4430316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537895" indent="-1107579" algn="l" defTabSz="4430316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753054" indent="-1107579" algn="l" defTabSz="4430316" rtl="0" eaLnBrk="1" latinLnBrk="0" hangingPunct="1">
        <a:spcBef>
          <a:spcPct val="20000"/>
        </a:spcBef>
        <a:buFont typeface="Arial" pitchFamily="34" charset="0"/>
        <a:buChar char="–"/>
        <a:defRPr sz="9700" kern="1200">
          <a:solidFill>
            <a:schemeClr val="tx1"/>
          </a:solidFill>
          <a:latin typeface="+mn-lt"/>
          <a:ea typeface="+mn-ea"/>
          <a:cs typeface="+mn-cs"/>
        </a:defRPr>
      </a:lvl4pPr>
      <a:lvl5pPr marL="9968212" indent="-1107579" algn="l" defTabSz="4430316" rtl="0" eaLnBrk="1" latinLnBrk="0" hangingPunct="1">
        <a:spcBef>
          <a:spcPct val="20000"/>
        </a:spcBef>
        <a:buFont typeface="Arial" pitchFamily="34" charset="0"/>
        <a:buChar char="»"/>
        <a:defRPr sz="9700" kern="1200">
          <a:solidFill>
            <a:schemeClr val="tx1"/>
          </a:solidFill>
          <a:latin typeface="+mn-lt"/>
          <a:ea typeface="+mn-ea"/>
          <a:cs typeface="+mn-cs"/>
        </a:defRPr>
      </a:lvl5pPr>
      <a:lvl6pPr marL="12183370" indent="-1107579" algn="l" defTabSz="4430316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6pPr>
      <a:lvl7pPr marL="14398528" indent="-1107579" algn="l" defTabSz="4430316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7pPr>
      <a:lvl8pPr marL="16613686" indent="-1107579" algn="l" defTabSz="4430316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8844" indent="-1107579" algn="l" defTabSz="4430316" rtl="0" eaLnBrk="1" latinLnBrk="0" hangingPunct="1">
        <a:spcBef>
          <a:spcPct val="20000"/>
        </a:spcBef>
        <a:buFont typeface="Arial" pitchFamily="34" charset="0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430316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215158" algn="l" defTabSz="4430316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4430316" algn="l" defTabSz="4430316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6645474" algn="l" defTabSz="4430316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8860632" algn="l" defTabSz="4430316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1075790" algn="l" defTabSz="4430316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290948" algn="l" defTabSz="4430316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506106" algn="l" defTabSz="4430316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721265" algn="l" defTabSz="4430316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hyperlink" Target="http://dbgroup.cs.tsinghua.edu.cn/faerie" TargetMode="External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圆角矩形 9"/>
          <p:cNvSpPr/>
          <p:nvPr/>
        </p:nvSpPr>
        <p:spPr>
          <a:xfrm>
            <a:off x="19067412" y="25286545"/>
            <a:ext cx="16502409" cy="8929750"/>
          </a:xfrm>
          <a:prstGeom prst="roundRect">
            <a:avLst>
              <a:gd name="adj" fmla="val 4488"/>
            </a:avLst>
          </a:prstGeom>
          <a:solidFill>
            <a:srgbClr val="E1DBE9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80882" tIns="40441" rIns="80882" bIns="40441" rtlCol="0" anchor="ctr"/>
          <a:lstStyle/>
          <a:p>
            <a:endParaRPr lang="zh-CN" altLang="en-US" sz="4000" dirty="0"/>
          </a:p>
        </p:txBody>
      </p:sp>
      <p:sp>
        <p:nvSpPr>
          <p:cNvPr id="87" name="圆角矩形 93"/>
          <p:cNvSpPr/>
          <p:nvPr/>
        </p:nvSpPr>
        <p:spPr>
          <a:xfrm>
            <a:off x="19067413" y="25286545"/>
            <a:ext cx="16502408" cy="928694"/>
          </a:xfrm>
          <a:prstGeom prst="roundRect">
            <a:avLst>
              <a:gd name="adj" fmla="val 21631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1">
            <a:schemeClr val="accent4"/>
          </a:lnRef>
          <a:fillRef idx="1002">
            <a:schemeClr val="dk2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80882" tIns="40441" rIns="80882" bIns="40441" rtlCol="0" anchor="ctr"/>
          <a:lstStyle/>
          <a:p>
            <a:pPr algn="ctr"/>
            <a:r>
              <a:rPr lang="en-US" altLang="zh-CN" sz="5300" b="1" dirty="0" smtClean="0">
                <a:solidFill>
                  <a:schemeClr val="bg1"/>
                </a:solidFill>
              </a:rPr>
              <a:t>Experiments</a:t>
            </a:r>
            <a:endParaRPr lang="zh-CN" altLang="en-US" sz="5900" b="1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216953" y="2313652"/>
            <a:ext cx="20788458" cy="2112997"/>
          </a:xfrm>
          <a:prstGeom prst="rect">
            <a:avLst/>
          </a:prstGeom>
          <a:noFill/>
        </p:spPr>
        <p:txBody>
          <a:bodyPr wrap="square" lIns="80882" tIns="40441" rIns="80882" bIns="40441" rtlCol="0">
            <a:spAutoFit/>
          </a:bodyPr>
          <a:lstStyle/>
          <a:p>
            <a:pPr algn="ctr"/>
            <a:r>
              <a:rPr lang="en-US" altLang="zh-CN" sz="6600" b="1" dirty="0" smtClean="0"/>
              <a:t>Faerie: Efficient Filtering Algorithms for Approximate Dictionary-based Entity Extraction</a:t>
            </a:r>
            <a:endParaRPr lang="en-US" altLang="zh-CN" sz="6600" b="1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91027" y="17999477"/>
            <a:ext cx="35343816" cy="786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圆角矩形 9"/>
          <p:cNvSpPr/>
          <p:nvPr/>
        </p:nvSpPr>
        <p:spPr>
          <a:xfrm>
            <a:off x="634136" y="5929078"/>
            <a:ext cx="8559423" cy="10284842"/>
          </a:xfrm>
          <a:prstGeom prst="roundRect">
            <a:avLst>
              <a:gd name="adj" fmla="val 4488"/>
            </a:avLst>
          </a:prstGeom>
          <a:solidFill>
            <a:srgbClr val="FFC8C8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80882" tIns="40441" rIns="80882" bIns="40441" rtlCol="0" anchor="ctr"/>
          <a:lstStyle/>
          <a:p>
            <a:pPr algn="ctr"/>
            <a:endParaRPr lang="zh-CN" altLang="en-US" dirty="0"/>
          </a:p>
        </p:txBody>
      </p:sp>
      <p:sp>
        <p:nvSpPr>
          <p:cNvPr id="47" name="圆角矩形 93"/>
          <p:cNvSpPr/>
          <p:nvPr/>
        </p:nvSpPr>
        <p:spPr>
          <a:xfrm>
            <a:off x="634136" y="5929076"/>
            <a:ext cx="8559423" cy="1449352"/>
          </a:xfrm>
          <a:prstGeom prst="roundRect">
            <a:avLst>
              <a:gd name="adj" fmla="val 2163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4"/>
          </a:lnRef>
          <a:fillRef idx="1002">
            <a:schemeClr val="dk2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80882" tIns="40441" rIns="80882" bIns="40441" rtlCol="0" anchor="ctr"/>
          <a:lstStyle/>
          <a:p>
            <a:pPr algn="ctr"/>
            <a:r>
              <a:rPr lang="en-US" altLang="zh-CN" sz="4800" b="1" dirty="0" smtClean="0">
                <a:solidFill>
                  <a:schemeClr val="bg1"/>
                </a:solidFill>
              </a:rPr>
              <a:t>Entity Extraction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68997" y="7424446"/>
            <a:ext cx="8923673" cy="4051990"/>
          </a:xfrm>
          <a:prstGeom prst="rect">
            <a:avLst/>
          </a:prstGeom>
        </p:spPr>
        <p:txBody>
          <a:bodyPr wrap="square" lIns="80882" tIns="40441" rIns="80882" bIns="40441">
            <a:spAutoFit/>
          </a:bodyPr>
          <a:lstStyle/>
          <a:p>
            <a:pPr algn="ctr"/>
            <a:r>
              <a:rPr lang="en-US" altLang="zh-CN" sz="6600" b="1" dirty="0" smtClean="0">
                <a:latin typeface="Times New Roman" pitchFamily="18" charset="0"/>
                <a:cs typeface="Times New Roman" pitchFamily="18" charset="0"/>
              </a:rPr>
              <a:t>A Document</a:t>
            </a:r>
          </a:p>
          <a:p>
            <a:r>
              <a:rPr lang="en-US" altLang="zh-CN" sz="4800" i="1" dirty="0" smtClean="0">
                <a:latin typeface="Times New Roman" pitchFamily="18" charset="0"/>
                <a:cs typeface="Times New Roman" pitchFamily="18" charset="0"/>
              </a:rPr>
              <a:t>An Efficient Filter for Approximate Membership Checking. </a:t>
            </a:r>
            <a:r>
              <a:rPr lang="en-US" altLang="zh-CN" sz="4800" i="1" dirty="0" err="1" smtClean="0">
                <a:latin typeface="Times New Roman" pitchFamily="18" charset="0"/>
                <a:cs typeface="Times New Roman" pitchFamily="18" charset="0"/>
              </a:rPr>
              <a:t>Venkaee</a:t>
            </a:r>
            <a:r>
              <a:rPr lang="en-US" altLang="zh-CN" sz="4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800" i="1" dirty="0" err="1" smtClean="0">
                <a:latin typeface="Times New Roman" pitchFamily="18" charset="0"/>
                <a:cs typeface="Times New Roman" pitchFamily="18" charset="0"/>
              </a:rPr>
              <a:t>shga</a:t>
            </a:r>
            <a:r>
              <a:rPr lang="en-US" altLang="zh-CN" sz="4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800" i="1" dirty="0" err="1" smtClean="0">
                <a:latin typeface="Times New Roman" pitchFamily="18" charset="0"/>
                <a:cs typeface="Times New Roman" pitchFamily="18" charset="0"/>
              </a:rPr>
              <a:t>Kamunshik</a:t>
            </a:r>
            <a:r>
              <a:rPr lang="en-US" altLang="zh-CN" sz="4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800" i="1" dirty="0" err="1" smtClean="0">
                <a:latin typeface="Times New Roman" pitchFamily="18" charset="0"/>
                <a:cs typeface="Times New Roman" pitchFamily="18" charset="0"/>
              </a:rPr>
              <a:t>kabarati</a:t>
            </a:r>
            <a:r>
              <a:rPr lang="en-US" altLang="zh-CN" sz="4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4800" b="1" i="1" dirty="0" smtClean="0">
                <a:latin typeface="Times New Roman" pitchFamily="18" charset="0"/>
                <a:cs typeface="Times New Roman" pitchFamily="18" charset="0"/>
              </a:rPr>
              <a:t>Dong </a:t>
            </a:r>
            <a:r>
              <a:rPr lang="en-US" altLang="zh-CN" sz="4800" b="1" i="1" dirty="0" err="1" smtClean="0"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altLang="zh-CN" sz="4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zh-CN" sz="4800" b="1" i="1" dirty="0" err="1" smtClean="0">
                <a:latin typeface="Times New Roman" pitchFamily="18" charset="0"/>
                <a:cs typeface="Times New Roman" pitchFamily="18" charset="0"/>
              </a:rPr>
              <a:t>Surauijt</a:t>
            </a:r>
            <a:r>
              <a:rPr lang="en-US" altLang="zh-CN" sz="4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4800" b="1" i="1" dirty="0" err="1" smtClean="0">
                <a:latin typeface="Times New Roman" pitchFamily="18" charset="0"/>
                <a:cs typeface="Times New Roman" pitchFamily="18" charset="0"/>
              </a:rPr>
              <a:t>Chadhuri</a:t>
            </a:r>
            <a:r>
              <a:rPr lang="en-US" altLang="zh-CN" sz="4800" i="1" dirty="0" err="1" smtClean="0">
                <a:latin typeface="Times New Roman" pitchFamily="18" charset="0"/>
                <a:cs typeface="Times New Roman" pitchFamily="18" charset="0"/>
              </a:rPr>
              <a:t>SIGMOD</a:t>
            </a:r>
            <a:endParaRPr lang="zh-CN" altLang="en-US" sz="4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圆角矩形 9"/>
          <p:cNvSpPr/>
          <p:nvPr/>
        </p:nvSpPr>
        <p:spPr>
          <a:xfrm>
            <a:off x="9693501" y="5929078"/>
            <a:ext cx="8234360" cy="10284842"/>
          </a:xfrm>
          <a:prstGeom prst="roundRect">
            <a:avLst>
              <a:gd name="adj" fmla="val 4488"/>
            </a:avLst>
          </a:prstGeom>
          <a:solidFill>
            <a:srgbClr val="FFFFC8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80882" tIns="40441" rIns="80882" bIns="40441" rtlCol="0" anchor="ctr"/>
          <a:lstStyle/>
          <a:p>
            <a:pPr algn="ctr"/>
            <a:endParaRPr lang="zh-CN" altLang="en-US" dirty="0"/>
          </a:p>
        </p:txBody>
      </p:sp>
      <p:sp>
        <p:nvSpPr>
          <p:cNvPr id="51" name="圆角矩形 93"/>
          <p:cNvSpPr/>
          <p:nvPr/>
        </p:nvSpPr>
        <p:spPr>
          <a:xfrm>
            <a:off x="9646941" y="5926847"/>
            <a:ext cx="8306368" cy="1449352"/>
          </a:xfrm>
          <a:prstGeom prst="roundRect">
            <a:avLst>
              <a:gd name="adj" fmla="val 21631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4"/>
          </a:lnRef>
          <a:fillRef idx="1002">
            <a:schemeClr val="dk2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80882" tIns="40441" rIns="80882" bIns="40441" rtlCol="0" anchor="ctr"/>
          <a:lstStyle/>
          <a:p>
            <a:pPr algn="ctr"/>
            <a:r>
              <a:rPr lang="en-US" altLang="zh-CN" sz="4800" b="1" dirty="0" smtClean="0">
                <a:solidFill>
                  <a:schemeClr val="tx1"/>
                </a:solidFill>
              </a:rPr>
              <a:t>Approximate Entity Extraction</a:t>
            </a:r>
            <a:endParaRPr lang="zh-CN" altLang="en-US" sz="4800" b="1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9790957" y="7463965"/>
            <a:ext cx="7561623" cy="820336"/>
          </a:xfrm>
          <a:prstGeom prst="rect">
            <a:avLst/>
          </a:prstGeom>
        </p:spPr>
        <p:txBody>
          <a:bodyPr wrap="square" lIns="80882" tIns="40441" rIns="80882" bIns="40441">
            <a:spAutoFit/>
          </a:bodyPr>
          <a:lstStyle/>
          <a:p>
            <a:r>
              <a:rPr lang="en-US" altLang="zh-CN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#1: </a:t>
            </a:r>
            <a:r>
              <a:rPr lang="en-US" altLang="zh-CN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Data in real world is dirty</a:t>
            </a:r>
            <a:endParaRPr lang="zh-CN" altLang="en-US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0150998" y="8278018"/>
            <a:ext cx="7992887" cy="3220993"/>
          </a:xfrm>
          <a:prstGeom prst="rect">
            <a:avLst/>
          </a:prstGeom>
          <a:noFill/>
        </p:spPr>
        <p:txBody>
          <a:bodyPr wrap="square" lIns="80882" tIns="40441" rIns="80882" bIns="40441" rtlCol="0">
            <a:spAutoFit/>
          </a:bodyPr>
          <a:lstStyle/>
          <a:p>
            <a:r>
              <a:rPr lang="en-US" altLang="zh-CN" sz="4800" b="1" i="1" dirty="0" err="1" smtClean="0">
                <a:latin typeface="Arial Narrow" pitchFamily="34" charset="0"/>
              </a:rPr>
              <a:t>ed</a:t>
            </a:r>
            <a:r>
              <a:rPr lang="en-US" altLang="zh-CN" sz="4800" b="1" i="1" dirty="0" smtClean="0">
                <a:latin typeface="Arial Narrow" pitchFamily="34" charset="0"/>
              </a:rPr>
              <a:t>: minimum # of single-character transformations</a:t>
            </a:r>
          </a:p>
          <a:p>
            <a:r>
              <a:rPr lang="en-US" altLang="zh-CN" sz="5400" b="1" i="1" dirty="0" err="1" smtClean="0">
                <a:latin typeface="Arial Narrow" pitchFamily="34" charset="0"/>
              </a:rPr>
              <a:t>Surauijt</a:t>
            </a:r>
            <a:r>
              <a:rPr lang="en-US" altLang="zh-CN" sz="5400" b="1" i="1" dirty="0" smtClean="0">
                <a:latin typeface="Arial Narrow" pitchFamily="34" charset="0"/>
              </a:rPr>
              <a:t> </a:t>
            </a:r>
            <a:r>
              <a:rPr lang="en-US" altLang="zh-CN" sz="5400" b="1" i="1" dirty="0" err="1" smtClean="0">
                <a:latin typeface="Arial Narrow" pitchFamily="34" charset="0"/>
              </a:rPr>
              <a:t>Chadhuri</a:t>
            </a:r>
            <a:endParaRPr lang="en-US" altLang="zh-CN" sz="5400" b="1" i="1" dirty="0" smtClean="0">
              <a:latin typeface="Arial Narrow" pitchFamily="34" charset="0"/>
            </a:endParaRPr>
          </a:p>
          <a:p>
            <a:r>
              <a:rPr lang="en-US" altLang="zh-CN" sz="5400" b="1" i="1" dirty="0" err="1" smtClean="0">
                <a:latin typeface="Arial Narrow" pitchFamily="34" charset="0"/>
              </a:rPr>
              <a:t>Surajit</a:t>
            </a:r>
            <a:r>
              <a:rPr lang="en-US" altLang="zh-CN" sz="5400" b="1" i="1" dirty="0" smtClean="0">
                <a:latin typeface="Arial Narrow" pitchFamily="34" charset="0"/>
              </a:rPr>
              <a:t> </a:t>
            </a:r>
            <a:r>
              <a:rPr lang="en-US" altLang="zh-CN" sz="5400" b="1" i="1" dirty="0" err="1" smtClean="0">
                <a:latin typeface="Arial Narrow" pitchFamily="34" charset="0"/>
              </a:rPr>
              <a:t>Chaudhuri</a:t>
            </a:r>
            <a:endParaRPr lang="en-US" sz="6000" i="1" dirty="0" smtClean="0">
              <a:latin typeface="Arial Narrow" pitchFamily="34" charset="0"/>
              <a:cs typeface="Courier New" pitchFamily="49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9790957" y="11438796"/>
            <a:ext cx="8064896" cy="820336"/>
          </a:xfrm>
          <a:prstGeom prst="rect">
            <a:avLst/>
          </a:prstGeom>
          <a:noFill/>
        </p:spPr>
        <p:txBody>
          <a:bodyPr wrap="square" lIns="80882" tIns="40441" rIns="80882" bIns="40441" rtlCol="0">
            <a:spAutoFit/>
          </a:bodyPr>
          <a:lstStyle/>
          <a:p>
            <a:r>
              <a:rPr lang="en-US" altLang="zh-CN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#2: </a:t>
            </a:r>
            <a:r>
              <a:rPr lang="en-US" altLang="zh-CN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Improve extraction quality</a:t>
            </a:r>
            <a:endParaRPr lang="zh-CN" altLang="en-US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圆角矩形 9"/>
          <p:cNvSpPr/>
          <p:nvPr/>
        </p:nvSpPr>
        <p:spPr>
          <a:xfrm>
            <a:off x="634135" y="16632427"/>
            <a:ext cx="17293726" cy="10725820"/>
          </a:xfrm>
          <a:prstGeom prst="roundRect">
            <a:avLst>
              <a:gd name="adj" fmla="val 4488"/>
            </a:avLst>
          </a:prstGeom>
          <a:solidFill>
            <a:srgbClr val="EBFFE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80882" tIns="40441" rIns="80882" bIns="40441" rtlCol="0" anchor="ctr"/>
          <a:lstStyle/>
          <a:p>
            <a:pPr algn="ctr"/>
            <a:endParaRPr lang="zh-CN" altLang="en-US" dirty="0"/>
          </a:p>
        </p:txBody>
      </p:sp>
      <p:sp>
        <p:nvSpPr>
          <p:cNvPr id="66" name="圆角矩形 93"/>
          <p:cNvSpPr/>
          <p:nvPr/>
        </p:nvSpPr>
        <p:spPr>
          <a:xfrm>
            <a:off x="634135" y="16632426"/>
            <a:ext cx="17293726" cy="1010253"/>
          </a:xfrm>
          <a:prstGeom prst="roundRect">
            <a:avLst>
              <a:gd name="adj" fmla="val 21631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1">
            <a:schemeClr val="accent4"/>
          </a:lnRef>
          <a:fillRef idx="1002">
            <a:schemeClr val="dk2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80882" tIns="40441" rIns="80882" bIns="40441" rtlCol="0" anchor="ctr"/>
          <a:lstStyle/>
          <a:p>
            <a:pPr algn="ctr"/>
            <a:r>
              <a:rPr lang="en-US" altLang="zh-CN" sz="5300" b="1" dirty="0" smtClean="0">
                <a:solidFill>
                  <a:schemeClr val="bg1"/>
                </a:solidFill>
              </a:rPr>
              <a:t>Problem Definition</a:t>
            </a:r>
            <a:endParaRPr lang="zh-CN" altLang="en-US" sz="5900" b="1" dirty="0">
              <a:solidFill>
                <a:schemeClr val="bg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944513" y="17642679"/>
            <a:ext cx="16435595" cy="3405659"/>
          </a:xfrm>
          <a:prstGeom prst="rect">
            <a:avLst/>
          </a:prstGeom>
        </p:spPr>
        <p:txBody>
          <a:bodyPr wrap="square" lIns="80882" tIns="40441" rIns="80882" bIns="40441">
            <a:spAutoFit/>
          </a:bodyPr>
          <a:lstStyle/>
          <a:p>
            <a:r>
              <a:rPr lang="en-US" altLang="zh-CN" sz="5400" dirty="0" smtClean="0"/>
              <a:t>Given a dictionary of entities E = {</a:t>
            </a:r>
            <a:r>
              <a:rPr lang="en-US" altLang="zh-CN" sz="5400" i="1" dirty="0" smtClean="0"/>
              <a:t>e</a:t>
            </a:r>
            <a:r>
              <a:rPr lang="en-US" altLang="zh-CN" sz="5400" baseline="-25000" dirty="0" smtClean="0"/>
              <a:t>1</a:t>
            </a:r>
            <a:r>
              <a:rPr lang="en-US" altLang="zh-CN" sz="5400" dirty="0" smtClean="0"/>
              <a:t>, </a:t>
            </a:r>
            <a:r>
              <a:rPr lang="en-US" altLang="zh-CN" sz="5400" i="1" dirty="0" smtClean="0"/>
              <a:t>e</a:t>
            </a:r>
            <a:r>
              <a:rPr lang="en-US" altLang="zh-CN" sz="5400" baseline="-25000" dirty="0" smtClean="0"/>
              <a:t>2</a:t>
            </a:r>
            <a:r>
              <a:rPr lang="en-US" altLang="zh-CN" sz="5400" dirty="0" smtClean="0"/>
              <a:t>, . . . , e</a:t>
            </a:r>
            <a:r>
              <a:rPr lang="en-US" altLang="zh-CN" sz="5400" i="1" baseline="-25000" dirty="0" smtClean="0"/>
              <a:t>n</a:t>
            </a:r>
            <a:r>
              <a:rPr lang="en-US" altLang="zh-CN" sz="5400" dirty="0" smtClean="0"/>
              <a:t>}, a document D, a similarity function, and a threshold, it finds all “similar” pairs &lt;</a:t>
            </a:r>
            <a:r>
              <a:rPr lang="en-US" altLang="zh-CN" sz="5400" i="1" dirty="0" smtClean="0"/>
              <a:t>s</a:t>
            </a:r>
            <a:r>
              <a:rPr lang="en-US" altLang="zh-CN" sz="5400" dirty="0" smtClean="0"/>
              <a:t>, </a:t>
            </a:r>
            <a:r>
              <a:rPr lang="en-US" altLang="zh-CN" sz="5400" i="1" dirty="0" err="1" smtClean="0"/>
              <a:t>e</a:t>
            </a:r>
            <a:r>
              <a:rPr lang="en-US" altLang="zh-CN" sz="5400" i="1" baseline="-25000" dirty="0" err="1" smtClean="0"/>
              <a:t>i</a:t>
            </a:r>
            <a:r>
              <a:rPr lang="en-US" altLang="zh-CN" sz="5400" dirty="0" smtClean="0"/>
              <a:t>&gt; with respect to the given function and threshold, where s is a substring of D and </a:t>
            </a:r>
            <a:r>
              <a:rPr lang="en-US" altLang="zh-CN" sz="5400" i="1" dirty="0" err="1" smtClean="0"/>
              <a:t>e</a:t>
            </a:r>
            <a:r>
              <a:rPr lang="en-US" altLang="zh-CN" sz="5400" i="1" baseline="-25000" dirty="0" err="1" smtClean="0"/>
              <a:t>i</a:t>
            </a:r>
            <a:r>
              <a:rPr lang="en-US" altLang="zh-CN" sz="5400" dirty="0" smtClean="0"/>
              <a:t> ∈ E.</a:t>
            </a:r>
            <a:endParaRPr lang="zh-CN" altLang="en-US" sz="5300" dirty="0"/>
          </a:p>
        </p:txBody>
      </p:sp>
      <p:sp>
        <p:nvSpPr>
          <p:cNvPr id="69" name="Rectangle 68"/>
          <p:cNvSpPr/>
          <p:nvPr/>
        </p:nvSpPr>
        <p:spPr>
          <a:xfrm>
            <a:off x="275113" y="4355211"/>
            <a:ext cx="18081946" cy="1620555"/>
          </a:xfrm>
          <a:prstGeom prst="rect">
            <a:avLst/>
          </a:prstGeom>
        </p:spPr>
        <p:txBody>
          <a:bodyPr wrap="square" lIns="80882" tIns="40441" rIns="80882" bIns="40441">
            <a:spAutoFit/>
          </a:bodyPr>
          <a:lstStyle/>
          <a:p>
            <a:pPr algn="ctr"/>
            <a:r>
              <a:rPr lang="en-US" altLang="zh-CN" sz="5300" dirty="0" err="1" smtClean="0"/>
              <a:t>Guoliang</a:t>
            </a:r>
            <a:r>
              <a:rPr lang="en-US" altLang="zh-CN" sz="5300" dirty="0" smtClean="0"/>
              <a:t> Li, Dong Deng, </a:t>
            </a:r>
            <a:r>
              <a:rPr lang="en-US" altLang="zh-CN" sz="5300" dirty="0" err="1" smtClean="0"/>
              <a:t>Jianhua</a:t>
            </a:r>
            <a:r>
              <a:rPr lang="en-US" altLang="zh-CN" sz="5300" dirty="0" smtClean="0"/>
              <a:t> </a:t>
            </a:r>
            <a:r>
              <a:rPr lang="en-US" altLang="zh-CN" sz="5300" dirty="0" err="1" smtClean="0"/>
              <a:t>Feng</a:t>
            </a:r>
            <a:endParaRPr lang="en-US" altLang="zh-CN" sz="5300" baseline="30000" dirty="0"/>
          </a:p>
          <a:p>
            <a:pPr algn="ctr"/>
            <a:r>
              <a:rPr lang="en-US" altLang="zh-CN" sz="4700" dirty="0" smtClean="0"/>
              <a:t>Department </a:t>
            </a:r>
            <a:r>
              <a:rPr lang="en-US" altLang="zh-CN" sz="4700" dirty="0"/>
              <a:t>of Computer Science, Tsinghua University, Beijing, </a:t>
            </a:r>
            <a:r>
              <a:rPr lang="en-US" altLang="zh-CN" sz="4700" dirty="0" smtClean="0"/>
              <a:t>China</a:t>
            </a:r>
            <a:endParaRPr lang="en-US" altLang="zh-CN" sz="4700" dirty="0"/>
          </a:p>
        </p:txBody>
      </p:sp>
      <p:sp>
        <p:nvSpPr>
          <p:cNvPr id="85" name="圆角矩形 9"/>
          <p:cNvSpPr/>
          <p:nvPr/>
        </p:nvSpPr>
        <p:spPr>
          <a:xfrm>
            <a:off x="18781661" y="568997"/>
            <a:ext cx="16434766" cy="14501914"/>
          </a:xfrm>
          <a:prstGeom prst="roundRect">
            <a:avLst>
              <a:gd name="adj" fmla="val 4488"/>
            </a:avLst>
          </a:prstGeom>
          <a:solidFill>
            <a:srgbClr val="D5F4FF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80882" tIns="40441" rIns="80882" bIns="40441" rtlCol="0" anchor="ctr"/>
          <a:lstStyle/>
          <a:p>
            <a:endParaRPr lang="en-US" altLang="zh-CN" sz="4800" dirty="0" smtClean="0"/>
          </a:p>
          <a:p>
            <a:endParaRPr lang="en-US" altLang="zh-CN" sz="4800" dirty="0" smtClean="0"/>
          </a:p>
          <a:p>
            <a:endParaRPr lang="en-US" altLang="zh-CN" sz="4800" dirty="0" smtClean="0"/>
          </a:p>
        </p:txBody>
      </p:sp>
      <p:sp>
        <p:nvSpPr>
          <p:cNvPr id="86" name="圆角矩形 93"/>
          <p:cNvSpPr/>
          <p:nvPr/>
        </p:nvSpPr>
        <p:spPr>
          <a:xfrm>
            <a:off x="18790449" y="283245"/>
            <a:ext cx="16425978" cy="1032524"/>
          </a:xfrm>
          <a:prstGeom prst="roundRect">
            <a:avLst>
              <a:gd name="adj" fmla="val 21631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1002">
            <a:schemeClr val="dk2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80882" tIns="40441" rIns="80882" bIns="40441" rtlCol="0" anchor="ctr"/>
          <a:lstStyle/>
          <a:p>
            <a:pPr algn="ctr"/>
            <a:r>
              <a:rPr lang="en-US" altLang="zh-CN" sz="5300" b="1" dirty="0" smtClean="0">
                <a:solidFill>
                  <a:schemeClr val="bg1"/>
                </a:solidFill>
              </a:rPr>
              <a:t>Heap-based </a:t>
            </a:r>
            <a:r>
              <a:rPr lang="en-US" altLang="zh-CN" sz="5400" b="1" dirty="0" smtClean="0"/>
              <a:t>Filtering Algorithms</a:t>
            </a:r>
            <a:endParaRPr lang="zh-CN" altLang="en-US" sz="5900" b="1" dirty="0">
              <a:solidFill>
                <a:schemeClr val="bg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18866245" y="1354815"/>
            <a:ext cx="15913768" cy="1097335"/>
          </a:xfrm>
          <a:prstGeom prst="rect">
            <a:avLst/>
          </a:prstGeom>
        </p:spPr>
        <p:txBody>
          <a:bodyPr wrap="square" lIns="80882" tIns="40441" rIns="80882" bIns="40441">
            <a:spAutoFit/>
          </a:bodyPr>
          <a:lstStyle/>
          <a:p>
            <a:pPr algn="ctr"/>
            <a:r>
              <a:rPr lang="en-US" altLang="zh-CN" sz="6600" b="1" dirty="0" smtClean="0"/>
              <a:t>Inverted Index Structure</a:t>
            </a:r>
            <a:endParaRPr lang="zh-CN" altLang="en-US" sz="6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2240554" y="35387470"/>
            <a:ext cx="13690253" cy="543337"/>
          </a:xfrm>
          <a:prstGeom prst="rect">
            <a:avLst/>
          </a:prstGeom>
          <a:noFill/>
        </p:spPr>
        <p:txBody>
          <a:bodyPr wrap="square" lIns="80882" tIns="40441" rIns="80882" bIns="40441" rtlCol="0">
            <a:spAutoFit/>
          </a:bodyPr>
          <a:lstStyle/>
          <a:p>
            <a:pPr algn="r"/>
            <a:r>
              <a:rPr lang="en-US" altLang="zh-CN" sz="3000" dirty="0" smtClean="0">
                <a:solidFill>
                  <a:schemeClr val="bg1">
                    <a:lumMod val="65000"/>
                  </a:schemeClr>
                </a:solidFill>
              </a:rPr>
              <a:t>Copyright </a:t>
            </a:r>
            <a:r>
              <a:rPr lang="en-US" altLang="zh-CN" sz="3000" dirty="0">
                <a:solidFill>
                  <a:schemeClr val="bg1">
                    <a:lumMod val="65000"/>
                  </a:schemeClr>
                </a:solidFill>
              </a:rPr>
              <a:t>© </a:t>
            </a:r>
            <a:r>
              <a:rPr lang="en-US" altLang="zh-CN" sz="3000" dirty="0" smtClean="0">
                <a:solidFill>
                  <a:schemeClr val="bg1">
                    <a:lumMod val="65000"/>
                  </a:schemeClr>
                </a:solidFill>
              </a:rPr>
              <a:t>2011, Database Research Group, Tsinghua University</a:t>
            </a:r>
            <a:endParaRPr lang="zh-CN" altLang="en-US" sz="30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202" name="Group 201"/>
          <p:cNvGrpSpPr>
            <a:grpSpLocks noChangeAspect="1"/>
          </p:cNvGrpSpPr>
          <p:nvPr/>
        </p:nvGrpSpPr>
        <p:grpSpPr>
          <a:xfrm>
            <a:off x="4998153" y="0"/>
            <a:ext cx="6786609" cy="2535312"/>
            <a:chOff x="11289441" y="17106315"/>
            <a:chExt cx="11572956" cy="4227312"/>
          </a:xfrm>
        </p:grpSpPr>
        <p:pic>
          <p:nvPicPr>
            <p:cNvPr id="20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289441" y="17106315"/>
              <a:ext cx="4214842" cy="4227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4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728172" y="17333099"/>
              <a:ext cx="7134225" cy="2733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05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718597" y="19904867"/>
              <a:ext cx="7134225" cy="1381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20" name="圆角矩形 93"/>
          <p:cNvSpPr/>
          <p:nvPr/>
        </p:nvSpPr>
        <p:spPr>
          <a:xfrm>
            <a:off x="19147292" y="34359171"/>
            <a:ext cx="16283449" cy="928694"/>
          </a:xfrm>
          <a:prstGeom prst="roundRect">
            <a:avLst>
              <a:gd name="adj" fmla="val 21631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80882" tIns="40441" rIns="80882" bIns="40441" rtlCol="0" anchor="ctr"/>
          <a:lstStyle/>
          <a:p>
            <a:pPr algn="ctr"/>
            <a:r>
              <a:rPr lang="en-US" altLang="zh-CN" sz="5400" dirty="0" smtClean="0">
                <a:hlinkClick r:id="rId5"/>
              </a:rPr>
              <a:t>http://dbgroup.cs.tsinghua.edu.cn/faerie</a:t>
            </a:r>
            <a:r>
              <a:rPr lang="en-US" altLang="zh-CN" sz="5400" dirty="0" smtClean="0"/>
              <a:t> </a:t>
            </a:r>
            <a:endParaRPr lang="zh-CN" altLang="en-US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4" name="Rectangle 47"/>
          <p:cNvSpPr/>
          <p:nvPr/>
        </p:nvSpPr>
        <p:spPr>
          <a:xfrm>
            <a:off x="645941" y="11540672"/>
            <a:ext cx="8496943" cy="2574662"/>
          </a:xfrm>
          <a:prstGeom prst="rect">
            <a:avLst/>
          </a:prstGeom>
        </p:spPr>
        <p:txBody>
          <a:bodyPr wrap="square" lIns="80882" tIns="40441" rIns="80882" bIns="40441">
            <a:spAutoFit/>
          </a:bodyPr>
          <a:lstStyle/>
          <a:p>
            <a:pPr algn="ctr"/>
            <a:r>
              <a:rPr lang="en-US" altLang="zh-CN" sz="6600" b="1" dirty="0" smtClean="0"/>
              <a:t>A Dictionary of Entities</a:t>
            </a:r>
          </a:p>
          <a:p>
            <a:pPr algn="just"/>
            <a:r>
              <a:rPr lang="en-US" altLang="zh-CN" sz="4800" dirty="0" smtClean="0"/>
              <a:t>1 Dong </a:t>
            </a:r>
            <a:r>
              <a:rPr lang="en-US" altLang="zh-CN" sz="4800" dirty="0" err="1" smtClean="0"/>
              <a:t>Xin</a:t>
            </a:r>
            <a:r>
              <a:rPr lang="en-US" altLang="zh-CN" sz="4800" dirty="0" smtClean="0"/>
              <a:t>  </a:t>
            </a:r>
            <a:r>
              <a:rPr lang="en-US" altLang="zh-CN" sz="4800" dirty="0" smtClean="0"/>
              <a:t>   2 </a:t>
            </a:r>
            <a:r>
              <a:rPr lang="en-US" altLang="zh-CN" sz="4800" dirty="0" err="1" smtClean="0"/>
              <a:t>Surajit</a:t>
            </a:r>
            <a:r>
              <a:rPr lang="en-US" altLang="zh-CN" sz="4800" dirty="0" smtClean="0"/>
              <a:t> </a:t>
            </a:r>
            <a:r>
              <a:rPr lang="en-US" altLang="zh-CN" sz="4800" dirty="0" err="1" smtClean="0"/>
              <a:t>Chaudhuri</a:t>
            </a:r>
            <a:endParaRPr lang="en-US" altLang="zh-CN" sz="4800" dirty="0" smtClean="0"/>
          </a:p>
          <a:p>
            <a:pPr algn="just"/>
            <a:endParaRPr lang="zh-CN" altLang="en-US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5" name="Rectangle 47"/>
          <p:cNvSpPr/>
          <p:nvPr/>
        </p:nvSpPr>
        <p:spPr>
          <a:xfrm>
            <a:off x="645941" y="13496381"/>
            <a:ext cx="8496943" cy="2513107"/>
          </a:xfrm>
          <a:prstGeom prst="rect">
            <a:avLst/>
          </a:prstGeom>
        </p:spPr>
        <p:txBody>
          <a:bodyPr wrap="square" lIns="80882" tIns="40441" rIns="80882" bIns="40441">
            <a:spAutoFit/>
          </a:bodyPr>
          <a:lstStyle/>
          <a:p>
            <a:pPr algn="ctr"/>
            <a:r>
              <a:rPr lang="en-US" altLang="zh-CN" sz="66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Entity Extraction</a:t>
            </a:r>
          </a:p>
          <a:p>
            <a:pPr algn="just"/>
            <a:r>
              <a:rPr lang="en-US" altLang="zh-CN" sz="4400" b="1" i="1" dirty="0" smtClean="0"/>
              <a:t>Locate entities from the document</a:t>
            </a:r>
          </a:p>
          <a:p>
            <a:pPr algn="just"/>
            <a:r>
              <a:rPr lang="en-US" altLang="zh-CN" sz="4800" b="1" i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e.g., </a:t>
            </a:r>
            <a:r>
              <a:rPr lang="en-US" altLang="zh-CN" sz="4800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Dong </a:t>
            </a:r>
            <a:r>
              <a:rPr lang="en-US" altLang="zh-CN" sz="4800" b="1" dirty="0" err="1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Xin</a:t>
            </a:r>
            <a:endParaRPr lang="zh-CN" altLang="en-US" sz="4800" dirty="0">
              <a:solidFill>
                <a:schemeClr val="tx1">
                  <a:lumMod val="95000"/>
                  <a:lumOff val="5000"/>
                </a:schemeClr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9822599" y="12153176"/>
            <a:ext cx="8070928" cy="3528769"/>
          </a:xfrm>
          <a:prstGeom prst="rect">
            <a:avLst/>
          </a:prstGeom>
          <a:noFill/>
        </p:spPr>
        <p:txBody>
          <a:bodyPr wrap="square" lIns="80882" tIns="40441" rIns="80882" bIns="40441" rtlCol="0">
            <a:spAutoFit/>
          </a:bodyPr>
          <a:lstStyle/>
          <a:p>
            <a:r>
              <a:rPr lang="en-US" altLang="zh-CN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#3: Many real applications</a:t>
            </a:r>
          </a:p>
          <a:p>
            <a:pPr marL="360000">
              <a:buFont typeface="Wingdings" pitchFamily="2" charset="2"/>
              <a:buChar char="p"/>
            </a:pPr>
            <a:r>
              <a:rPr lang="en-US" altLang="zh-CN" sz="4400" dirty="0" smtClean="0"/>
              <a:t> Information retrieval</a:t>
            </a:r>
          </a:p>
          <a:p>
            <a:pPr marL="360000">
              <a:buFont typeface="Wingdings" pitchFamily="2" charset="2"/>
              <a:buChar char="p"/>
            </a:pPr>
            <a:r>
              <a:rPr lang="en-US" altLang="zh-CN" sz="4400" dirty="0" smtClean="0"/>
              <a:t> Molecular biology</a:t>
            </a:r>
          </a:p>
          <a:p>
            <a:pPr marL="360000">
              <a:buFont typeface="Wingdings" pitchFamily="2" charset="2"/>
              <a:buChar char="p"/>
            </a:pPr>
            <a:r>
              <a:rPr lang="en-US" altLang="zh-CN" sz="4400" dirty="0" smtClean="0"/>
              <a:t> Bioinformatics</a:t>
            </a:r>
          </a:p>
          <a:p>
            <a:pPr marL="360000">
              <a:buFont typeface="Wingdings" pitchFamily="2" charset="2"/>
              <a:buChar char="p"/>
            </a:pPr>
            <a:r>
              <a:rPr lang="en-US" altLang="zh-CN" sz="4400" dirty="0" smtClean="0"/>
              <a:t> Natural language processing</a:t>
            </a:r>
            <a:endParaRPr lang="zh-CN" altLang="en-US" sz="4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127" name="表格 126"/>
          <p:cNvGraphicFramePr>
            <a:graphicFrameLocks noGrp="1"/>
          </p:cNvGraphicFramePr>
          <p:nvPr/>
        </p:nvGraphicFramePr>
        <p:xfrm>
          <a:off x="933973" y="22189638"/>
          <a:ext cx="7350328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090"/>
                <a:gridCol w="3617346"/>
                <a:gridCol w="24288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ID</a:t>
                      </a:r>
                      <a:endParaRPr lang="zh-CN" altLang="en-US" sz="4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Entities</a:t>
                      </a:r>
                      <a:endParaRPr lang="zh-CN" altLang="en-US" sz="4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Length</a:t>
                      </a:r>
                      <a:endParaRPr lang="zh-CN" altLang="en-US" sz="4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zh-CN" altLang="en-US" sz="4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kaushik</a:t>
                      </a:r>
                      <a:r>
                        <a:rPr lang="en-US" altLang="zh-CN" sz="4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altLang="zh-CN" sz="4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</a:t>
                      </a:r>
                      <a:endParaRPr lang="zh-CN" alt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zh-CN" altLang="en-US" sz="4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zh-CN" altLang="en-US" sz="4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chakrabarti</a:t>
                      </a:r>
                      <a:endParaRPr lang="zh-CN" alt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zh-CN" altLang="en-US" sz="4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zh-CN" altLang="en-US" sz="4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chaudhuri</a:t>
                      </a:r>
                      <a:endParaRPr lang="zh-CN" alt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zh-CN" altLang="en-US" sz="4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zh-CN" altLang="en-US" sz="4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venkatesh</a:t>
                      </a:r>
                      <a:endParaRPr lang="zh-CN" alt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zh-CN" altLang="en-US" sz="4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zh-CN" altLang="en-US" sz="4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surajit</a:t>
                      </a:r>
                      <a:r>
                        <a:rPr lang="en-US" altLang="zh-CN" sz="4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altLang="zh-CN" sz="4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</a:t>
                      </a:r>
                      <a:endParaRPr lang="zh-CN" altLang="en-US" sz="3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4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zh-CN" altLang="en-US" sz="4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8" name="TextBox 127"/>
          <p:cNvSpPr txBox="1"/>
          <p:nvPr/>
        </p:nvSpPr>
        <p:spPr>
          <a:xfrm>
            <a:off x="2734173" y="20857389"/>
            <a:ext cx="3960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Entities</a:t>
            </a:r>
            <a:endParaRPr lang="zh-CN" alt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10743021" y="20897934"/>
            <a:ext cx="52565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Document</a:t>
            </a:r>
            <a:endParaRPr lang="zh-CN" altLang="en-US" dirty="0"/>
          </a:p>
        </p:txBody>
      </p:sp>
      <p:sp>
        <p:nvSpPr>
          <p:cNvPr id="136" name="矩形 135"/>
          <p:cNvSpPr/>
          <p:nvPr/>
        </p:nvSpPr>
        <p:spPr>
          <a:xfrm>
            <a:off x="8427177" y="25600872"/>
            <a:ext cx="94286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b="1" i="1" dirty="0" smtClean="0"/>
              <a:t> An example result with </a:t>
            </a:r>
            <a:r>
              <a:rPr lang="en-US" altLang="zh-CN" sz="4400" b="1" i="1" dirty="0" err="1" smtClean="0"/>
              <a:t>ed</a:t>
            </a:r>
            <a:r>
              <a:rPr lang="en-US" altLang="zh-CN" sz="4400" b="1" i="1" dirty="0" smtClean="0"/>
              <a:t> threshold 1</a:t>
            </a:r>
            <a:endParaRPr lang="zh-CN" altLang="en-US" sz="4400" b="1" dirty="0" smtClean="0"/>
          </a:p>
          <a:p>
            <a:r>
              <a:rPr lang="en-US" altLang="zh-CN" sz="4400" b="1" dirty="0" smtClean="0"/>
              <a:t>           </a:t>
            </a:r>
            <a:r>
              <a:rPr lang="en-US" altLang="zh-CN" sz="4400" b="1" dirty="0" smtClean="0">
                <a:latin typeface="Arial Narrow" pitchFamily="34" charset="0"/>
              </a:rPr>
              <a:t>&lt;</a:t>
            </a:r>
            <a:r>
              <a:rPr lang="en-US" altLang="zh-CN" sz="4400" b="1" dirty="0" err="1" smtClean="0">
                <a:latin typeface="Arial Narrow" pitchFamily="34" charset="0"/>
              </a:rPr>
              <a:t>chaudhuri</a:t>
            </a:r>
            <a:r>
              <a:rPr lang="en-US" altLang="zh-CN" sz="4400" b="1" dirty="0" smtClean="0">
                <a:latin typeface="Arial Narrow" pitchFamily="34" charset="0"/>
              </a:rPr>
              <a:t>, </a:t>
            </a:r>
            <a:r>
              <a:rPr lang="en-US" altLang="zh-CN" sz="4400" b="1" dirty="0" err="1" smtClean="0">
                <a:latin typeface="Arial Narrow" pitchFamily="34" charset="0"/>
              </a:rPr>
              <a:t>chadhuri</a:t>
            </a:r>
            <a:r>
              <a:rPr lang="en-US" altLang="zh-CN" sz="4400" b="1" dirty="0" smtClean="0">
                <a:latin typeface="Arial Narrow" pitchFamily="34" charset="0"/>
              </a:rPr>
              <a:t>&gt;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8354029" y="22189638"/>
            <a:ext cx="9429816" cy="3046988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4800" b="1" dirty="0" smtClean="0"/>
              <a:t>an efficient filter for approximate membership checking. </a:t>
            </a:r>
            <a:r>
              <a:rPr lang="en-US" altLang="zh-CN" sz="4800" b="1" dirty="0" err="1" smtClean="0"/>
              <a:t>venkaee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shga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kamunshik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kabarati</a:t>
            </a:r>
            <a:r>
              <a:rPr lang="en-US" altLang="zh-CN" sz="4800" b="1" dirty="0" smtClean="0"/>
              <a:t>, dong </a:t>
            </a:r>
            <a:r>
              <a:rPr lang="en-US" altLang="zh-CN" sz="4800" b="1" dirty="0" err="1" smtClean="0"/>
              <a:t>xin</a:t>
            </a:r>
            <a:r>
              <a:rPr lang="en-US" altLang="zh-CN" sz="4800" b="1" dirty="0" smtClean="0"/>
              <a:t>, </a:t>
            </a:r>
            <a:r>
              <a:rPr lang="en-US" altLang="zh-CN" sz="4800" b="1" dirty="0" err="1" smtClean="0"/>
              <a:t>surauijt</a:t>
            </a:r>
            <a:r>
              <a:rPr lang="en-US" altLang="zh-CN" sz="4800" b="1" dirty="0" smtClean="0"/>
              <a:t> </a:t>
            </a:r>
            <a:r>
              <a:rPr lang="en-US" altLang="zh-CN" sz="4800" b="1" dirty="0" err="1" smtClean="0"/>
              <a:t>chadhurisigmod</a:t>
            </a:r>
            <a:r>
              <a:rPr lang="en-US" altLang="zh-CN" sz="4800" b="1" dirty="0" smtClean="0"/>
              <a:t>.</a:t>
            </a:r>
            <a:endParaRPr lang="zh-CN" altLang="en-US" sz="4800" b="1" dirty="0"/>
          </a:p>
        </p:txBody>
      </p:sp>
      <p:sp>
        <p:nvSpPr>
          <p:cNvPr id="143" name="Rectangle 90"/>
          <p:cNvSpPr/>
          <p:nvPr/>
        </p:nvSpPr>
        <p:spPr>
          <a:xfrm>
            <a:off x="24553115" y="33373327"/>
            <a:ext cx="11501518" cy="714380"/>
          </a:xfrm>
          <a:prstGeom prst="rect">
            <a:avLst/>
          </a:prstGeom>
        </p:spPr>
        <p:txBody>
          <a:bodyPr wrap="square" lIns="80882" tIns="40441" rIns="80882" bIns="40441">
            <a:spAutoFit/>
          </a:bodyPr>
          <a:lstStyle/>
          <a:p>
            <a:pPr marL="636867" indent="-636867">
              <a:spcBef>
                <a:spcPts val="531"/>
              </a:spcBef>
              <a:spcAft>
                <a:spcPts val="531"/>
              </a:spcAft>
            </a:pPr>
            <a:r>
              <a:rPr lang="en-US" altLang="zh-CN" sz="4000" dirty="0" smtClean="0"/>
              <a:t>Compared with ISH (Jaccard Similarity/Edit Similarity)</a:t>
            </a:r>
            <a:endParaRPr lang="en-US" altLang="zh-CN" sz="4000" dirty="0"/>
          </a:p>
        </p:txBody>
      </p:sp>
      <p:sp>
        <p:nvSpPr>
          <p:cNvPr id="144" name="矩形 143"/>
          <p:cNvSpPr/>
          <p:nvPr/>
        </p:nvSpPr>
        <p:spPr>
          <a:xfrm>
            <a:off x="19357191" y="26286677"/>
            <a:ext cx="17425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 smtClean="0"/>
              <a:t>Implemented in C++;  </a:t>
            </a:r>
            <a:r>
              <a:rPr lang="en-US" altLang="zh-CN" sz="4000" dirty="0" err="1" smtClean="0"/>
              <a:t>Ubuntu</a:t>
            </a:r>
            <a:r>
              <a:rPr lang="en-US" altLang="zh-CN" sz="4000" dirty="0" smtClean="0"/>
              <a:t>: Intel Core 2 X5450 3.00GHz CPU and 4 GB RAM.</a:t>
            </a:r>
            <a:endParaRPr lang="zh-CN" altLang="en-US" sz="4000" dirty="0"/>
          </a:p>
        </p:txBody>
      </p:sp>
      <p:sp>
        <p:nvSpPr>
          <p:cNvPr id="58" name="右大括号 57"/>
          <p:cNvSpPr/>
          <p:nvPr/>
        </p:nvSpPr>
        <p:spPr>
          <a:xfrm>
            <a:off x="15194407" y="10007346"/>
            <a:ext cx="357190" cy="114300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TextBox 58"/>
          <p:cNvSpPr txBox="1"/>
          <p:nvPr/>
        </p:nvSpPr>
        <p:spPr>
          <a:xfrm>
            <a:off x="15645836" y="10176481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i="1" dirty="0" err="1" smtClean="0"/>
              <a:t>ed</a:t>
            </a:r>
            <a:r>
              <a:rPr lang="en-US" altLang="zh-CN" sz="4800" b="1" i="1" dirty="0" smtClean="0"/>
              <a:t>=3</a:t>
            </a:r>
            <a:endParaRPr lang="zh-CN" altLang="en-US" sz="4800" b="1" i="1" dirty="0"/>
          </a:p>
        </p:txBody>
      </p:sp>
      <p:sp>
        <p:nvSpPr>
          <p:cNvPr id="60" name="圆角矩形 9"/>
          <p:cNvSpPr/>
          <p:nvPr/>
        </p:nvSpPr>
        <p:spPr>
          <a:xfrm>
            <a:off x="640435" y="27562441"/>
            <a:ext cx="17145120" cy="8225490"/>
          </a:xfrm>
          <a:prstGeom prst="roundRect">
            <a:avLst>
              <a:gd name="adj" fmla="val 448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80882" tIns="40441" rIns="80882" bIns="40441" rtlCol="0" anchor="ctr"/>
          <a:lstStyle/>
          <a:p>
            <a:pPr algn="ctr"/>
            <a:endParaRPr lang="zh-CN" altLang="en-US" dirty="0"/>
          </a:p>
        </p:txBody>
      </p:sp>
      <p:sp>
        <p:nvSpPr>
          <p:cNvPr id="62" name="Rectangle 66"/>
          <p:cNvSpPr/>
          <p:nvPr/>
        </p:nvSpPr>
        <p:spPr>
          <a:xfrm>
            <a:off x="536473" y="28644131"/>
            <a:ext cx="18120626" cy="3590325"/>
          </a:xfrm>
          <a:prstGeom prst="rect">
            <a:avLst/>
          </a:prstGeom>
        </p:spPr>
        <p:txBody>
          <a:bodyPr wrap="square" lIns="80882" tIns="40441" rIns="80882" bIns="40441">
            <a:spAutoFit/>
          </a:bodyPr>
          <a:lstStyle/>
          <a:p>
            <a:r>
              <a:rPr lang="en-US" altLang="zh-CN" sz="4800" dirty="0" smtClean="0"/>
              <a:t>Transform different similarities </a:t>
            </a:r>
          </a:p>
          <a:p>
            <a:r>
              <a:rPr lang="en-US" altLang="zh-CN" sz="4800" dirty="0" smtClean="0"/>
              <a:t>to the overlap similarity (|</a:t>
            </a:r>
            <a:r>
              <a:rPr lang="en-US" altLang="zh-CN" sz="4800" dirty="0" err="1" smtClean="0"/>
              <a:t>e∩s</a:t>
            </a:r>
            <a:r>
              <a:rPr lang="en-US" altLang="zh-CN" sz="4800" dirty="0" smtClean="0"/>
              <a:t>|).</a:t>
            </a:r>
          </a:p>
          <a:p>
            <a:pPr marL="360000"/>
            <a:r>
              <a:rPr lang="en-US" altLang="zh-CN" sz="4400" dirty="0" smtClean="0">
                <a:latin typeface="Arial Narrow" pitchFamily="34" charset="0"/>
              </a:rPr>
              <a:t>If e and s are similar, then |</a:t>
            </a:r>
            <a:r>
              <a:rPr lang="en-US" altLang="zh-CN" sz="4400" dirty="0" err="1" smtClean="0">
                <a:latin typeface="Arial Narrow" pitchFamily="34" charset="0"/>
              </a:rPr>
              <a:t>e∩s</a:t>
            </a:r>
            <a:r>
              <a:rPr lang="en-US" altLang="zh-CN" sz="4400" dirty="0" smtClean="0">
                <a:latin typeface="Arial Narrow" pitchFamily="34" charset="0"/>
              </a:rPr>
              <a:t>|</a:t>
            </a:r>
          </a:p>
          <a:p>
            <a:pPr marL="360000"/>
            <a:r>
              <a:rPr lang="en-US" altLang="zh-CN" sz="4400" dirty="0" smtClean="0">
                <a:latin typeface="Arial Narrow" pitchFamily="34" charset="0"/>
              </a:rPr>
              <a:t>&gt;=T, where T is different from </a:t>
            </a:r>
          </a:p>
          <a:p>
            <a:pPr marL="360000"/>
            <a:r>
              <a:rPr lang="en-US" altLang="zh-CN" sz="4400" dirty="0" smtClean="0">
                <a:latin typeface="Arial Narrow" pitchFamily="34" charset="0"/>
              </a:rPr>
              <a:t>different similarity functions.</a:t>
            </a:r>
            <a:endParaRPr lang="zh-CN" altLang="en-US" sz="4400" dirty="0">
              <a:latin typeface="Arial Narrow" pitchFamily="34" charset="0"/>
            </a:endParaRPr>
          </a:p>
        </p:txBody>
      </p:sp>
      <p:sp>
        <p:nvSpPr>
          <p:cNvPr id="72" name="圆角矩形 93"/>
          <p:cNvSpPr/>
          <p:nvPr/>
        </p:nvSpPr>
        <p:spPr>
          <a:xfrm>
            <a:off x="711873" y="27561308"/>
            <a:ext cx="16998027" cy="1010253"/>
          </a:xfrm>
          <a:prstGeom prst="roundRect">
            <a:avLst>
              <a:gd name="adj" fmla="val 21631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4"/>
          </a:lnRef>
          <a:fillRef idx="1002">
            <a:schemeClr val="dk2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80882" tIns="40441" rIns="80882" bIns="40441" rtlCol="0" anchor="ctr"/>
          <a:lstStyle/>
          <a:p>
            <a:pPr algn="ctr"/>
            <a:r>
              <a:rPr lang="en-US" altLang="zh-CN" sz="5300" b="1" dirty="0" smtClean="0">
                <a:solidFill>
                  <a:schemeClr val="bg1"/>
                </a:solidFill>
              </a:rPr>
              <a:t>Unified Framework</a:t>
            </a:r>
            <a:endParaRPr lang="zh-CN" altLang="en-US" sz="5900" b="1" dirty="0">
              <a:solidFill>
                <a:schemeClr val="bg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711219" y="28715568"/>
            <a:ext cx="9072626" cy="3715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41547" y="32358907"/>
            <a:ext cx="964229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3904525" y="2999207"/>
            <a:ext cx="11273802" cy="2615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Rectangle 66"/>
          <p:cNvSpPr/>
          <p:nvPr/>
        </p:nvSpPr>
        <p:spPr>
          <a:xfrm>
            <a:off x="861965" y="33697613"/>
            <a:ext cx="8286808" cy="1558999"/>
          </a:xfrm>
          <a:prstGeom prst="rect">
            <a:avLst/>
          </a:prstGeom>
        </p:spPr>
        <p:txBody>
          <a:bodyPr wrap="square" lIns="80882" tIns="40441" rIns="80882" bIns="40441">
            <a:spAutoFit/>
          </a:bodyPr>
          <a:lstStyle/>
          <a:p>
            <a:r>
              <a:rPr lang="en-US" altLang="zh-CN" sz="4800" dirty="0" smtClean="0"/>
              <a:t>If s is similar to e, # of tokens</a:t>
            </a:r>
          </a:p>
          <a:p>
            <a:r>
              <a:rPr lang="en-US" altLang="zh-CN" sz="4800" dirty="0" smtClean="0"/>
              <a:t>in s should be in [⊥</a:t>
            </a:r>
            <a:r>
              <a:rPr lang="en-US" altLang="zh-CN" sz="4800" baseline="-25000" dirty="0" smtClean="0"/>
              <a:t>e</a:t>
            </a:r>
            <a:r>
              <a:rPr lang="en-US" altLang="zh-CN" sz="4800" dirty="0" smtClean="0"/>
              <a:t>, T</a:t>
            </a:r>
            <a:r>
              <a:rPr lang="en-US" altLang="zh-CN" sz="4800" baseline="-25000" dirty="0" smtClean="0"/>
              <a:t>e</a:t>
            </a:r>
            <a:r>
              <a:rPr lang="en-US" altLang="zh-CN" sz="4800" dirty="0" smtClean="0"/>
              <a:t>]</a:t>
            </a:r>
            <a:endParaRPr lang="zh-CN" altLang="en-US" sz="4800" dirty="0"/>
          </a:p>
        </p:txBody>
      </p:sp>
      <p:sp>
        <p:nvSpPr>
          <p:cNvPr id="82" name="Rectangle 66"/>
          <p:cNvSpPr/>
          <p:nvPr/>
        </p:nvSpPr>
        <p:spPr>
          <a:xfrm>
            <a:off x="645941" y="32794817"/>
            <a:ext cx="7560840" cy="758780"/>
          </a:xfrm>
          <a:prstGeom prst="rect">
            <a:avLst/>
          </a:prstGeom>
        </p:spPr>
        <p:txBody>
          <a:bodyPr wrap="square" lIns="80882" tIns="40441" rIns="80882" bIns="40441">
            <a:spAutoFit/>
          </a:bodyPr>
          <a:lstStyle/>
          <a:p>
            <a:r>
              <a:rPr lang="en-US" altLang="zh-CN" sz="4400" b="1" i="1" dirty="0" smtClean="0"/>
              <a:t>Valid substring: </a:t>
            </a:r>
            <a:r>
              <a:rPr lang="en-US" altLang="zh-CN" sz="4400" dirty="0" smtClean="0"/>
              <a:t>⊥</a:t>
            </a:r>
            <a:r>
              <a:rPr lang="en-US" altLang="zh-CN" sz="4400" baseline="-25000" dirty="0" smtClean="0"/>
              <a:t>e </a:t>
            </a:r>
            <a:r>
              <a:rPr lang="en-US" altLang="zh-CN" sz="4400" dirty="0" smtClean="0"/>
              <a:t>≤|s|≤ T</a:t>
            </a:r>
            <a:r>
              <a:rPr lang="en-US" altLang="zh-CN" sz="4400" baseline="-25000" dirty="0" smtClean="0"/>
              <a:t>e </a:t>
            </a:r>
            <a:endParaRPr lang="zh-CN" altLang="en-US" sz="4400" dirty="0"/>
          </a:p>
        </p:txBody>
      </p:sp>
      <p:sp>
        <p:nvSpPr>
          <p:cNvPr id="83" name="Line 14"/>
          <p:cNvSpPr>
            <a:spLocks noChangeShapeType="1"/>
          </p:cNvSpPr>
          <p:nvPr/>
        </p:nvSpPr>
        <p:spPr bwMode="auto">
          <a:xfrm>
            <a:off x="28367210" y="8475461"/>
            <a:ext cx="1643074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anchor="b"/>
          <a:lstStyle/>
          <a:p>
            <a:endParaRPr lang="zh-CN" altLang="en-US"/>
          </a:p>
        </p:txBody>
      </p:sp>
      <p:sp>
        <p:nvSpPr>
          <p:cNvPr id="84" name="TextBox 83"/>
          <p:cNvSpPr txBox="1"/>
          <p:nvPr/>
        </p:nvSpPr>
        <p:spPr>
          <a:xfrm>
            <a:off x="32494567" y="8897244"/>
            <a:ext cx="2859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 smtClean="0"/>
              <a:t>A Valid Substring</a:t>
            </a:r>
            <a:endParaRPr lang="zh-CN" altLang="en-US" sz="2800" b="1" i="1" dirty="0"/>
          </a:p>
        </p:txBody>
      </p:sp>
      <p:cxnSp>
        <p:nvCxnSpPr>
          <p:cNvPr id="88" name="直接箭头连接符 87"/>
          <p:cNvCxnSpPr/>
          <p:nvPr/>
        </p:nvCxnSpPr>
        <p:spPr>
          <a:xfrm rot="10800000">
            <a:off x="31687389" y="9125037"/>
            <a:ext cx="786088" cy="178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882176" y="6069723"/>
            <a:ext cx="73056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TextBox 89"/>
          <p:cNvSpPr txBox="1"/>
          <p:nvPr/>
        </p:nvSpPr>
        <p:spPr>
          <a:xfrm>
            <a:off x="30330067" y="9053600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i="1" dirty="0" err="1" smtClean="0"/>
              <a:t>surauijt_ch</a:t>
            </a:r>
            <a:endParaRPr lang="zh-CN" altLang="en-US" sz="2800" b="1" i="1" dirty="0"/>
          </a:p>
        </p:txBody>
      </p:sp>
      <p:cxnSp>
        <p:nvCxnSpPr>
          <p:cNvPr id="92" name="直接箭头连接符 91"/>
          <p:cNvCxnSpPr/>
          <p:nvPr/>
        </p:nvCxnSpPr>
        <p:spPr>
          <a:xfrm>
            <a:off x="31430213" y="6355475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1715296" y="6212599"/>
            <a:ext cx="3712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1, 1, 1, 2, 2, 3, 3, 3, 5, 5, 5, 5, 5, 5</a:t>
            </a:r>
            <a:endParaRPr lang="zh-CN" altLang="en-US" sz="2000" dirty="0"/>
          </a:p>
        </p:txBody>
      </p:sp>
      <p:sp>
        <p:nvSpPr>
          <p:cNvPr id="94" name="上箭头 93"/>
          <p:cNvSpPr/>
          <p:nvPr/>
        </p:nvSpPr>
        <p:spPr>
          <a:xfrm>
            <a:off x="30401505" y="8589103"/>
            <a:ext cx="1571636" cy="623892"/>
          </a:xfrm>
          <a:prstGeom prst="upArrow">
            <a:avLst>
              <a:gd name="adj1" fmla="val 33839"/>
              <a:gd name="adj2" fmla="val 4794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" name="TextBox 103"/>
          <p:cNvSpPr txBox="1"/>
          <p:nvPr/>
        </p:nvSpPr>
        <p:spPr>
          <a:xfrm>
            <a:off x="28329803" y="6189445"/>
            <a:ext cx="27860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T=tau*q=3*2=6</a:t>
            </a:r>
            <a:endParaRPr lang="zh-CN" altLang="en-US" sz="2800" dirty="0"/>
          </a:p>
        </p:txBody>
      </p:sp>
      <p:sp>
        <p:nvSpPr>
          <p:cNvPr id="105" name="左大括号 104"/>
          <p:cNvSpPr/>
          <p:nvPr/>
        </p:nvSpPr>
        <p:spPr>
          <a:xfrm rot="5400000">
            <a:off x="32080298" y="5962566"/>
            <a:ext cx="71438" cy="571504"/>
          </a:xfrm>
          <a:prstGeom prst="leftBrace">
            <a:avLst>
              <a:gd name="adj1" fmla="val 96666"/>
              <a:gd name="adj2" fmla="val 4857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" name="左大括号 106"/>
          <p:cNvSpPr/>
          <p:nvPr/>
        </p:nvSpPr>
        <p:spPr>
          <a:xfrm rot="5400000">
            <a:off x="33311411" y="5962566"/>
            <a:ext cx="71438" cy="571504"/>
          </a:xfrm>
          <a:prstGeom prst="leftBrace">
            <a:avLst>
              <a:gd name="adj1" fmla="val 96666"/>
              <a:gd name="adj2" fmla="val 4857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8" name="左大括号 107"/>
          <p:cNvSpPr/>
          <p:nvPr/>
        </p:nvSpPr>
        <p:spPr>
          <a:xfrm rot="5400000">
            <a:off x="32687521" y="6069723"/>
            <a:ext cx="71438" cy="357190"/>
          </a:xfrm>
          <a:prstGeom prst="leftBrace">
            <a:avLst>
              <a:gd name="adj1" fmla="val 96666"/>
              <a:gd name="adj2" fmla="val 4857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左大括号 108"/>
          <p:cNvSpPr/>
          <p:nvPr/>
        </p:nvSpPr>
        <p:spPr>
          <a:xfrm rot="5400000">
            <a:off x="34437752" y="5605376"/>
            <a:ext cx="71438" cy="1285884"/>
          </a:xfrm>
          <a:prstGeom prst="leftBrace">
            <a:avLst>
              <a:gd name="adj1" fmla="val 96666"/>
              <a:gd name="adj2" fmla="val 48571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0" name="TextBox 109"/>
          <p:cNvSpPr txBox="1"/>
          <p:nvPr/>
        </p:nvSpPr>
        <p:spPr>
          <a:xfrm>
            <a:off x="31832772" y="5976260"/>
            <a:ext cx="3712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  3&lt;6        2&lt;6         3&lt;6       </a:t>
            </a:r>
            <a:r>
              <a:rPr lang="en-US" altLang="zh-CN" sz="1400" dirty="0" smtClean="0">
                <a:solidFill>
                  <a:srgbClr val="FF0000"/>
                </a:solidFill>
              </a:rPr>
              <a:t>6&gt;=6 it’s candidate</a:t>
            </a:r>
            <a:endParaRPr lang="zh-CN" altLang="en-US" sz="1400" dirty="0">
              <a:solidFill>
                <a:srgbClr val="FF0000"/>
              </a:solidFill>
            </a:endParaRPr>
          </a:p>
        </p:txBody>
      </p:sp>
      <p:pic>
        <p:nvPicPr>
          <p:cNvPr id="111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8116169" y="9762325"/>
            <a:ext cx="6957382" cy="4808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" name="矩形 111"/>
          <p:cNvSpPr/>
          <p:nvPr/>
        </p:nvSpPr>
        <p:spPr>
          <a:xfrm>
            <a:off x="18785687" y="10366164"/>
            <a:ext cx="950125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5400" b="1" dirty="0" smtClean="0"/>
              <a:t>Single-heap-based method:</a:t>
            </a:r>
          </a:p>
          <a:p>
            <a:pPr marL="742950" indent="-742950"/>
            <a:r>
              <a:rPr lang="en-US" altLang="zh-CN" sz="4000" dirty="0" smtClean="0"/>
              <a:t>1: Build an inverted index for all entities. </a:t>
            </a:r>
          </a:p>
          <a:p>
            <a:pPr marL="742950" indent="-742950"/>
            <a:r>
              <a:rPr lang="en-US" altLang="zh-CN" sz="4000" dirty="0" smtClean="0"/>
              <a:t>2: Construct a single heap for the document.</a:t>
            </a:r>
          </a:p>
          <a:p>
            <a:pPr marL="742950" indent="-742950"/>
            <a:r>
              <a:rPr lang="en-US" altLang="zh-CN" sz="4000" dirty="0" smtClean="0"/>
              <a:t>3: Adjust the heap, using a set of arrays to</a:t>
            </a:r>
          </a:p>
          <a:p>
            <a:pPr marL="742950" indent="-742950"/>
            <a:r>
              <a:rPr lang="en-US" altLang="zh-CN" sz="4000" dirty="0" smtClean="0"/>
              <a:t>    count the occurrence number of each</a:t>
            </a:r>
          </a:p>
          <a:p>
            <a:pPr marL="742950" indent="-742950"/>
            <a:r>
              <a:rPr lang="en-US" altLang="zh-CN" sz="4000" dirty="0" smtClean="0"/>
              <a:t>    entity in each valid substring. </a:t>
            </a:r>
          </a:p>
          <a:p>
            <a:pPr marL="742950" indent="-742950"/>
            <a:r>
              <a:rPr lang="en-US" altLang="zh-CN" sz="4000" dirty="0" smtClean="0"/>
              <a:t>4: Verify the candidates. </a:t>
            </a:r>
          </a:p>
          <a:p>
            <a:endParaRPr lang="en-US" altLang="zh-CN" sz="4000" dirty="0" smtClean="0"/>
          </a:p>
          <a:p>
            <a:endParaRPr lang="en-US" altLang="zh-CN" sz="4000" dirty="0" smtClean="0"/>
          </a:p>
        </p:txBody>
      </p:sp>
      <p:sp>
        <p:nvSpPr>
          <p:cNvPr id="141" name="矩形 140"/>
          <p:cNvSpPr/>
          <p:nvPr/>
        </p:nvSpPr>
        <p:spPr>
          <a:xfrm>
            <a:off x="18785687" y="5508380"/>
            <a:ext cx="950125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5400" b="1" dirty="0" smtClean="0"/>
              <a:t>Multi-heap-based method:</a:t>
            </a:r>
          </a:p>
          <a:p>
            <a:r>
              <a:rPr lang="en-US" altLang="zh-CN" sz="4000" dirty="0" smtClean="0"/>
              <a:t>1: Build an inverted index for all entities.</a:t>
            </a:r>
          </a:p>
          <a:p>
            <a:r>
              <a:rPr lang="en-US" altLang="zh-CN" sz="4000" dirty="0" smtClean="0"/>
              <a:t>2: Construct a heap for each substring in D.</a:t>
            </a:r>
          </a:p>
          <a:p>
            <a:r>
              <a:rPr lang="en-US" altLang="zh-CN" sz="4000" dirty="0" smtClean="0"/>
              <a:t>3: Count the occurrence number of the top</a:t>
            </a:r>
          </a:p>
          <a:p>
            <a:r>
              <a:rPr lang="en-US" altLang="zh-CN" sz="4000" dirty="0" smtClean="0"/>
              <a:t>    entity on the heap. Then adjust the heap,</a:t>
            </a:r>
          </a:p>
          <a:p>
            <a:r>
              <a:rPr lang="en-US" altLang="zh-CN" sz="4000" dirty="0" smtClean="0"/>
              <a:t>    add the next entity to the heap and repeat.</a:t>
            </a:r>
            <a:endParaRPr lang="zh-CN" altLang="en-US" sz="4000" dirty="0" smtClean="0"/>
          </a:p>
          <a:p>
            <a:r>
              <a:rPr lang="en-US" altLang="zh-CN" sz="4000" dirty="0" smtClean="0"/>
              <a:t>4: Verify the candidates.</a:t>
            </a:r>
          </a:p>
          <a:p>
            <a:endParaRPr lang="en-US" altLang="zh-CN" sz="4000" dirty="0" smtClean="0"/>
          </a:p>
          <a:p>
            <a:endParaRPr lang="en-US" altLang="zh-CN" sz="4000" dirty="0" smtClean="0"/>
          </a:p>
        </p:txBody>
      </p:sp>
      <p:sp>
        <p:nvSpPr>
          <p:cNvPr id="113" name="圆角矩形 9"/>
          <p:cNvSpPr/>
          <p:nvPr/>
        </p:nvSpPr>
        <p:spPr>
          <a:xfrm>
            <a:off x="18857125" y="15285225"/>
            <a:ext cx="16645054" cy="9787006"/>
          </a:xfrm>
          <a:prstGeom prst="roundRect">
            <a:avLst>
              <a:gd name="adj" fmla="val 4488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80882" tIns="40441" rIns="80882" bIns="40441" rtlCol="0" anchor="ctr"/>
          <a:lstStyle/>
          <a:p>
            <a:endParaRPr lang="en-US" altLang="zh-CN" sz="3600" dirty="0" smtClean="0"/>
          </a:p>
        </p:txBody>
      </p:sp>
      <p:sp>
        <p:nvSpPr>
          <p:cNvPr id="154" name="圆角矩形 93"/>
          <p:cNvSpPr/>
          <p:nvPr/>
        </p:nvSpPr>
        <p:spPr>
          <a:xfrm>
            <a:off x="18857125" y="15285225"/>
            <a:ext cx="16645054" cy="1032524"/>
          </a:xfrm>
          <a:prstGeom prst="roundRect">
            <a:avLst>
              <a:gd name="adj" fmla="val 21631"/>
            </a:avLst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1">
            <a:schemeClr val="accent4"/>
          </a:lnRef>
          <a:fillRef idx="1002">
            <a:schemeClr val="dk2"/>
          </a:fillRef>
          <a:effectRef idx="2">
            <a:schemeClr val="accent4"/>
          </a:effectRef>
          <a:fontRef idx="minor">
            <a:schemeClr val="lt1"/>
          </a:fontRef>
        </p:style>
        <p:txBody>
          <a:bodyPr lIns="80882" tIns="40441" rIns="80882" bIns="40441" rtlCol="0" anchor="ctr"/>
          <a:lstStyle/>
          <a:p>
            <a:pPr algn="ctr"/>
            <a:r>
              <a:rPr lang="en-US" altLang="zh-CN" sz="5400" b="1" dirty="0" smtClean="0"/>
              <a:t>Improving The Single-heap-based Method</a:t>
            </a:r>
            <a:endParaRPr lang="zh-CN" altLang="en-US" sz="5900" b="1" dirty="0">
              <a:solidFill>
                <a:schemeClr val="bg1"/>
              </a:solidFill>
            </a:endParaRPr>
          </a:p>
        </p:txBody>
      </p:sp>
      <p:sp>
        <p:nvSpPr>
          <p:cNvPr id="155" name="矩形 154"/>
          <p:cNvSpPr/>
          <p:nvPr/>
        </p:nvSpPr>
        <p:spPr>
          <a:xfrm>
            <a:off x="18857125" y="16276468"/>
            <a:ext cx="95012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4000" dirty="0" smtClean="0"/>
          </a:p>
          <a:p>
            <a:endParaRPr lang="en-US" altLang="zh-CN" sz="4000" dirty="0" smtClean="0"/>
          </a:p>
        </p:txBody>
      </p:sp>
      <p:sp>
        <p:nvSpPr>
          <p:cNvPr id="157" name="TextBox 156"/>
          <p:cNvSpPr txBox="1"/>
          <p:nvPr/>
        </p:nvSpPr>
        <p:spPr>
          <a:xfrm>
            <a:off x="18857126" y="16356795"/>
            <a:ext cx="167164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i="1" dirty="0" smtClean="0"/>
              <a:t>Lazy-Count</a:t>
            </a:r>
            <a:r>
              <a:rPr lang="en-US" altLang="zh-CN" sz="4000" dirty="0" smtClean="0"/>
              <a:t>: Use </a:t>
            </a:r>
            <a:r>
              <a:rPr lang="en-US" altLang="zh-CN" sz="4000" i="1" dirty="0" err="1" smtClean="0"/>
              <a:t>T</a:t>
            </a:r>
            <a:r>
              <a:rPr lang="en-US" altLang="zh-CN" sz="2400" i="1" dirty="0" err="1" smtClean="0"/>
              <a:t>l</a:t>
            </a:r>
            <a:r>
              <a:rPr lang="en-US" altLang="zh-CN" sz="4000" dirty="0" smtClean="0"/>
              <a:t> instead of T, which only depends on |e| and the threshold. We can use it on single-heap-based method to do pruning.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18890463" y="17748000"/>
            <a:ext cx="16468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i="1" dirty="0" smtClean="0"/>
              <a:t>Bucket-Count</a:t>
            </a:r>
            <a:r>
              <a:rPr lang="en-US" altLang="zh-CN" sz="4000" dirty="0" smtClean="0"/>
              <a:t>: We can divide the elements in </a:t>
            </a:r>
            <a:r>
              <a:rPr lang="en-US" altLang="zh-CN" sz="4000" dirty="0" err="1" smtClean="0"/>
              <a:t>Pe</a:t>
            </a:r>
            <a:r>
              <a:rPr lang="en-US" altLang="zh-CN" sz="4000" dirty="0" smtClean="0"/>
              <a:t> into two buckets and utilize lazy-count pruning if their position difference is larger than Te –</a:t>
            </a:r>
            <a:r>
              <a:rPr lang="en-US" altLang="zh-CN" sz="4000" i="1" dirty="0" err="1" smtClean="0"/>
              <a:t>T</a:t>
            </a:r>
            <a:r>
              <a:rPr lang="en-US" altLang="zh-CN" sz="2400" i="1" dirty="0" err="1" smtClean="0"/>
              <a:t>l</a:t>
            </a:r>
            <a:r>
              <a:rPr lang="en-US" altLang="zh-CN" sz="4000" dirty="0" smtClean="0"/>
              <a:t>.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31387351" y="5968065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i="1" dirty="0" err="1" smtClean="0"/>
              <a:t>P</a:t>
            </a:r>
            <a:r>
              <a:rPr lang="en-US" altLang="zh-CN" sz="2000" b="1" i="1" baseline="-25000" dirty="0" err="1" smtClean="0"/>
              <a:t>e</a:t>
            </a:r>
            <a:endParaRPr lang="zh-CN" altLang="en-US" sz="2000" dirty="0"/>
          </a:p>
        </p:txBody>
      </p:sp>
      <p:sp>
        <p:nvSpPr>
          <p:cNvPr id="168" name="TextBox 167"/>
          <p:cNvSpPr txBox="1"/>
          <p:nvPr/>
        </p:nvSpPr>
        <p:spPr>
          <a:xfrm>
            <a:off x="18890462" y="19142877"/>
            <a:ext cx="17611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i="1" dirty="0" smtClean="0"/>
              <a:t>Batch-Count</a:t>
            </a:r>
            <a:r>
              <a:rPr lang="en-US" altLang="zh-CN" sz="4000" dirty="0" smtClean="0"/>
              <a:t>: If </a:t>
            </a:r>
            <a:r>
              <a:rPr lang="en-US" altLang="zh-CN" sz="4000" i="1" dirty="0" err="1" smtClean="0"/>
              <a:t>T</a:t>
            </a:r>
            <a:r>
              <a:rPr lang="en-US" altLang="zh-CN" sz="2400" i="1" dirty="0" err="1" smtClean="0"/>
              <a:t>l</a:t>
            </a:r>
            <a:r>
              <a:rPr lang="en-US" altLang="zh-CN" sz="4000" dirty="0" smtClean="0"/>
              <a:t>≤ |</a:t>
            </a:r>
            <a:r>
              <a:rPr lang="en-US" altLang="zh-CN" sz="4000" dirty="0" err="1" smtClean="0"/>
              <a:t>Pe</a:t>
            </a:r>
            <a:r>
              <a:rPr lang="en-US" altLang="zh-CN" sz="4000" dirty="0" smtClean="0"/>
              <a:t>[</a:t>
            </a:r>
            <a:r>
              <a:rPr lang="en-US" altLang="zh-CN" sz="4000" i="1" dirty="0" err="1" smtClean="0"/>
              <a:t>i</a:t>
            </a:r>
            <a:r>
              <a:rPr lang="en-US" altLang="zh-CN" sz="4000" dirty="0" smtClean="0"/>
              <a:t>···</a:t>
            </a:r>
            <a:r>
              <a:rPr lang="en-US" altLang="zh-CN" sz="4000" i="1" dirty="0" smtClean="0"/>
              <a:t>j</a:t>
            </a:r>
            <a:r>
              <a:rPr lang="en-US" altLang="zh-CN" sz="4000" dirty="0" smtClean="0"/>
              <a:t>]| ≤ e</a:t>
            </a:r>
            <a:r>
              <a:rPr lang="en-US" altLang="zh-CN" sz="4000" i="1" dirty="0" smtClean="0"/>
              <a:t> </a:t>
            </a:r>
            <a:r>
              <a:rPr lang="en-US" altLang="zh-CN" sz="4000" dirty="0" smtClean="0"/>
              <a:t>and ⊥e≤ |D[p</a:t>
            </a:r>
            <a:r>
              <a:rPr lang="en-US" altLang="zh-CN" sz="4000" i="1" baseline="-25000" dirty="0" smtClean="0"/>
              <a:t>i</a:t>
            </a:r>
            <a:r>
              <a:rPr lang="en-US" altLang="zh-CN" sz="4000" dirty="0" smtClean="0"/>
              <a:t>···</a:t>
            </a:r>
            <a:r>
              <a:rPr lang="en-US" altLang="zh-CN" sz="4000" dirty="0" err="1" smtClean="0"/>
              <a:t>p</a:t>
            </a:r>
            <a:r>
              <a:rPr lang="en-US" altLang="zh-CN" sz="4000" i="1" baseline="-25000" dirty="0" err="1" smtClean="0"/>
              <a:t>j</a:t>
            </a:r>
            <a:r>
              <a:rPr lang="en-US" altLang="zh-CN" sz="4000" dirty="0" smtClean="0"/>
              <a:t>]| ≤ e, </a:t>
            </a:r>
            <a:r>
              <a:rPr lang="en-US" altLang="zh-CN" sz="4000" dirty="0" err="1" smtClean="0"/>
              <a:t>Pe</a:t>
            </a:r>
            <a:r>
              <a:rPr lang="en-US" altLang="zh-CN" sz="4000" dirty="0" smtClean="0"/>
              <a:t>[</a:t>
            </a:r>
            <a:r>
              <a:rPr lang="en-US" altLang="zh-CN" sz="4000" i="1" dirty="0" err="1" smtClean="0"/>
              <a:t>i</a:t>
            </a:r>
            <a:r>
              <a:rPr lang="en-US" altLang="zh-CN" sz="4000" dirty="0" smtClean="0"/>
              <a:t>···</a:t>
            </a:r>
            <a:r>
              <a:rPr lang="en-US" altLang="zh-CN" sz="4000" i="1" dirty="0" smtClean="0"/>
              <a:t>j</a:t>
            </a:r>
            <a:r>
              <a:rPr lang="en-US" altLang="zh-CN" sz="4000" dirty="0" smtClean="0"/>
              <a:t>] is a candidate window. A valid substring must contain a candidate window if it’s similar to e.</a:t>
            </a:r>
            <a:endParaRPr lang="zh-CN" altLang="en-US" sz="4000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395685" y="21201197"/>
            <a:ext cx="8177932" cy="196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8919090" y="21370154"/>
            <a:ext cx="8439157" cy="171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9" name="TextBox 168"/>
          <p:cNvSpPr txBox="1"/>
          <p:nvPr/>
        </p:nvSpPr>
        <p:spPr>
          <a:xfrm>
            <a:off x="18857125" y="20500199"/>
            <a:ext cx="13787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b="1" dirty="0" smtClean="0"/>
              <a:t>Finding Candidate Windows Efficiently</a:t>
            </a:r>
            <a:endParaRPr lang="zh-CN" altLang="en-US" sz="5400" b="1" dirty="0"/>
          </a:p>
        </p:txBody>
      </p:sp>
      <p:sp>
        <p:nvSpPr>
          <p:cNvPr id="172" name="矩形 171"/>
          <p:cNvSpPr/>
          <p:nvPr/>
        </p:nvSpPr>
        <p:spPr>
          <a:xfrm>
            <a:off x="27410634" y="23061801"/>
            <a:ext cx="80151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i="1" dirty="0" smtClean="0"/>
              <a:t>Binary Span: </a:t>
            </a:r>
            <a:r>
              <a:rPr lang="en-US" altLang="zh-CN" sz="4000" dirty="0" smtClean="0"/>
              <a:t>We can do a binary search between </a:t>
            </a:r>
            <a:r>
              <a:rPr lang="en-US" altLang="zh-CN" sz="4000" i="1" dirty="0" smtClean="0"/>
              <a:t>j</a:t>
            </a:r>
            <a:r>
              <a:rPr lang="en-US" altLang="zh-CN" sz="4000" dirty="0" smtClean="0"/>
              <a:t> and </a:t>
            </a:r>
            <a:r>
              <a:rPr lang="en-US" altLang="zh-CN" sz="4000" i="1" dirty="0" smtClean="0"/>
              <a:t>i</a:t>
            </a:r>
            <a:r>
              <a:rPr lang="en-US" altLang="zh-CN" sz="4000" dirty="0" smtClean="0"/>
              <a:t>+</a:t>
            </a:r>
            <a:r>
              <a:rPr lang="en-US" altLang="zh-CN" sz="4000" i="1" dirty="0" smtClean="0"/>
              <a:t>e</a:t>
            </a:r>
            <a:r>
              <a:rPr lang="en-US" altLang="zh-CN" sz="4000" dirty="0" smtClean="0"/>
              <a:t>–1 and directly span </a:t>
            </a:r>
            <a:r>
              <a:rPr lang="en-US" altLang="zh-CN" sz="4000" dirty="0" smtClean="0"/>
              <a:t>to the last window</a:t>
            </a:r>
            <a:r>
              <a:rPr lang="en-US" altLang="zh-CN" sz="4000" dirty="0" smtClean="0"/>
              <a:t>.</a:t>
            </a:r>
          </a:p>
        </p:txBody>
      </p:sp>
      <p:sp>
        <p:nvSpPr>
          <p:cNvPr id="173" name="矩形 172"/>
          <p:cNvSpPr/>
          <p:nvPr/>
        </p:nvSpPr>
        <p:spPr>
          <a:xfrm>
            <a:off x="18857125" y="23076729"/>
            <a:ext cx="87868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i="1" dirty="0" smtClean="0"/>
              <a:t>Binary Shift</a:t>
            </a:r>
            <a:r>
              <a:rPr lang="en-US" altLang="zh-CN" sz="4000" dirty="0" smtClean="0"/>
              <a:t>: We can do a binary search to find the first possible candidate window after </a:t>
            </a:r>
            <a:r>
              <a:rPr lang="en-US" altLang="zh-CN" sz="4000" dirty="0" smtClean="0"/>
              <a:t>the current </a:t>
            </a:r>
            <a:r>
              <a:rPr lang="en-US" altLang="zh-CN" sz="4000" dirty="0" smtClean="0"/>
              <a:t>window</a:t>
            </a:r>
            <a:endParaRPr lang="en-US" altLang="zh-CN" sz="4000" i="1" dirty="0" smtClean="0"/>
          </a:p>
        </p:txBody>
      </p:sp>
      <p:pic>
        <p:nvPicPr>
          <p:cNvPr id="174" name="Picture 3"/>
          <p:cNvPicPr>
            <a:picLocks noChangeAspect="1" noChangeArrowheads="1"/>
          </p:cNvPicPr>
          <p:nvPr/>
        </p:nvPicPr>
        <p:blipFill>
          <a:blip r:embed="rId13" cstate="print"/>
          <a:srcRect l="901" t="2891" r="67070" b="9317"/>
          <a:stretch>
            <a:fillRect/>
          </a:stretch>
        </p:blipFill>
        <p:spPr bwMode="auto">
          <a:xfrm>
            <a:off x="19785819" y="29787139"/>
            <a:ext cx="470389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6" name="Rectangle 90"/>
          <p:cNvSpPr/>
          <p:nvPr/>
        </p:nvSpPr>
        <p:spPr>
          <a:xfrm>
            <a:off x="19714381" y="33359039"/>
            <a:ext cx="4857784" cy="714380"/>
          </a:xfrm>
          <a:prstGeom prst="rect">
            <a:avLst/>
          </a:prstGeom>
        </p:spPr>
        <p:txBody>
          <a:bodyPr wrap="square" lIns="80882" tIns="40441" rIns="80882" bIns="40441">
            <a:spAutoFit/>
          </a:bodyPr>
          <a:lstStyle/>
          <a:p>
            <a:pPr marL="636867" indent="-636867">
              <a:spcBef>
                <a:spcPts val="531"/>
              </a:spcBef>
              <a:spcAft>
                <a:spcPts val="531"/>
              </a:spcAft>
            </a:pPr>
            <a:r>
              <a:rPr lang="en-US" altLang="zh-CN" sz="4000" dirty="0" smtClean="0"/>
              <a:t>Compared with NGPP</a:t>
            </a:r>
            <a:endParaRPr lang="en-US" altLang="zh-CN" sz="4000" dirty="0"/>
          </a:p>
        </p:txBody>
      </p:sp>
      <p:pic>
        <p:nvPicPr>
          <p:cNvPr id="177" name="Picture 3"/>
          <p:cNvPicPr>
            <a:picLocks noChangeAspect="1" noChangeArrowheads="1"/>
          </p:cNvPicPr>
          <p:nvPr/>
        </p:nvPicPr>
        <p:blipFill>
          <a:blip r:embed="rId13" cstate="print"/>
          <a:srcRect l="34230" t="2891" r="2714" b="9317"/>
          <a:stretch>
            <a:fillRect/>
          </a:stretch>
        </p:blipFill>
        <p:spPr bwMode="auto">
          <a:xfrm>
            <a:off x="25143669" y="29787139"/>
            <a:ext cx="9260483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9666808" y="26929619"/>
            <a:ext cx="7477125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0" name="TextBox 179"/>
          <p:cNvSpPr txBox="1"/>
          <p:nvPr/>
        </p:nvSpPr>
        <p:spPr>
          <a:xfrm>
            <a:off x="22100863" y="29144197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err="1" smtClean="0"/>
              <a:t>Datasetss</a:t>
            </a:r>
            <a:endParaRPr lang="zh-CN" altLang="en-US" sz="3200" dirty="0"/>
          </a:p>
        </p:txBody>
      </p:sp>
      <p:pic>
        <p:nvPicPr>
          <p:cNvPr id="181" name="Picture 2"/>
          <p:cNvPicPr>
            <a:picLocks noChangeAspect="1" noChangeArrowheads="1"/>
          </p:cNvPicPr>
          <p:nvPr/>
        </p:nvPicPr>
        <p:blipFill>
          <a:blip r:embed="rId15" cstate="print"/>
          <a:srcRect l="1639" r="66400"/>
          <a:stretch>
            <a:fillRect/>
          </a:stretch>
        </p:blipFill>
        <p:spPr bwMode="auto">
          <a:xfrm>
            <a:off x="28261119" y="26907100"/>
            <a:ext cx="2740466" cy="2308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2" name="TextBox 181"/>
          <p:cNvSpPr txBox="1"/>
          <p:nvPr/>
        </p:nvSpPr>
        <p:spPr>
          <a:xfrm>
            <a:off x="27468828" y="29156897"/>
            <a:ext cx="4500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single-heap </a:t>
            </a:r>
            <a:r>
              <a:rPr lang="en-US" altLang="zh-CN" sz="3200" dirty="0" err="1" smtClean="0"/>
              <a:t>vs</a:t>
            </a:r>
            <a:r>
              <a:rPr lang="en-US" altLang="zh-CN" sz="3200" dirty="0" smtClean="0"/>
              <a:t> multi-heap</a:t>
            </a:r>
          </a:p>
        </p:txBody>
      </p:sp>
      <p:pic>
        <p:nvPicPr>
          <p:cNvPr id="1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6" cstate="print"/>
          <a:srcRect l="1647" t="5005" r="79000" b="12847"/>
          <a:stretch>
            <a:fillRect/>
          </a:stretch>
        </p:blipFill>
        <p:spPr bwMode="auto">
          <a:xfrm>
            <a:off x="32267134" y="26905786"/>
            <a:ext cx="2533047" cy="2317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" name="TextBox 183"/>
          <p:cNvSpPr txBox="1"/>
          <p:nvPr/>
        </p:nvSpPr>
        <p:spPr>
          <a:xfrm>
            <a:off x="32644659" y="29215635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Scalability</a:t>
            </a:r>
          </a:p>
        </p:txBody>
      </p:sp>
      <p:sp>
        <p:nvSpPr>
          <p:cNvPr id="138" name="Rectangle 52"/>
          <p:cNvSpPr/>
          <p:nvPr/>
        </p:nvSpPr>
        <p:spPr>
          <a:xfrm>
            <a:off x="18786257" y="2328462"/>
            <a:ext cx="16855572" cy="2605440"/>
          </a:xfrm>
          <a:prstGeom prst="rect">
            <a:avLst/>
          </a:prstGeom>
        </p:spPr>
        <p:txBody>
          <a:bodyPr wrap="square" lIns="80882" tIns="40441" rIns="80882" bIns="40441">
            <a:spAutoFit/>
          </a:bodyPr>
          <a:lstStyle/>
          <a:p>
            <a:r>
              <a:rPr lang="en-US" altLang="zh-CN" sz="4400" dirty="0" smtClean="0"/>
              <a:t>Inverted index for entities:  </a:t>
            </a:r>
          </a:p>
          <a:p>
            <a:r>
              <a:rPr lang="en-US" altLang="zh-CN" sz="4000" dirty="0" smtClean="0"/>
              <a:t>(1) tokens or q-grams; </a:t>
            </a:r>
          </a:p>
          <a:p>
            <a:r>
              <a:rPr lang="en-US" altLang="zh-CN" sz="4000" dirty="0" smtClean="0"/>
              <a:t>(2 ) ids of entities  that </a:t>
            </a:r>
          </a:p>
          <a:p>
            <a:r>
              <a:rPr lang="en-US" altLang="zh-CN" sz="4000" dirty="0" smtClean="0"/>
              <a:t>       contain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7986</TotalTime>
  <Words>697</Words>
  <Application>Microsoft Office PowerPoint</Application>
  <PresentationFormat>自定义</PresentationFormat>
  <Paragraphs>100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supernovo</cp:lastModifiedBy>
  <cp:revision>224</cp:revision>
  <dcterms:modified xsi:type="dcterms:W3CDTF">2011-06-07T07:56:23Z</dcterms:modified>
</cp:coreProperties>
</file>