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35999738" cy="35999738"/>
  <p:notesSz cx="35542538" cy="35542538"/>
  <p:defaultTextStyle>
    <a:defPPr>
      <a:defRPr lang="zh-CN"/>
    </a:defPPr>
    <a:lvl1pPr marL="0" algn="l" defTabSz="4430316" rtl="0" eaLnBrk="1" latinLnBrk="0" hangingPunct="1">
      <a:defRPr sz="8800" kern="1200">
        <a:solidFill>
          <a:schemeClr val="tx1"/>
        </a:solidFill>
        <a:latin typeface="+mn-lt"/>
        <a:ea typeface="+mn-ea"/>
        <a:cs typeface="+mn-cs"/>
      </a:defRPr>
    </a:lvl1pPr>
    <a:lvl2pPr marL="2215158" algn="l" defTabSz="4430316" rtl="0" eaLnBrk="1" latinLnBrk="0" hangingPunct="1">
      <a:defRPr sz="8800" kern="1200">
        <a:solidFill>
          <a:schemeClr val="tx1"/>
        </a:solidFill>
        <a:latin typeface="+mn-lt"/>
        <a:ea typeface="+mn-ea"/>
        <a:cs typeface="+mn-cs"/>
      </a:defRPr>
    </a:lvl2pPr>
    <a:lvl3pPr marL="4430316" algn="l" defTabSz="4430316" rtl="0" eaLnBrk="1" latinLnBrk="0" hangingPunct="1">
      <a:defRPr sz="8800" kern="1200">
        <a:solidFill>
          <a:schemeClr val="tx1"/>
        </a:solidFill>
        <a:latin typeface="+mn-lt"/>
        <a:ea typeface="+mn-ea"/>
        <a:cs typeface="+mn-cs"/>
      </a:defRPr>
    </a:lvl3pPr>
    <a:lvl4pPr marL="6645474" algn="l" defTabSz="4430316" rtl="0" eaLnBrk="1" latinLnBrk="0" hangingPunct="1">
      <a:defRPr sz="8800" kern="1200">
        <a:solidFill>
          <a:schemeClr val="tx1"/>
        </a:solidFill>
        <a:latin typeface="+mn-lt"/>
        <a:ea typeface="+mn-ea"/>
        <a:cs typeface="+mn-cs"/>
      </a:defRPr>
    </a:lvl4pPr>
    <a:lvl5pPr marL="8860632" algn="l" defTabSz="4430316" rtl="0" eaLnBrk="1" latinLnBrk="0" hangingPunct="1">
      <a:defRPr sz="8800" kern="1200">
        <a:solidFill>
          <a:schemeClr val="tx1"/>
        </a:solidFill>
        <a:latin typeface="+mn-lt"/>
        <a:ea typeface="+mn-ea"/>
        <a:cs typeface="+mn-cs"/>
      </a:defRPr>
    </a:lvl5pPr>
    <a:lvl6pPr marL="11075790" algn="l" defTabSz="4430316" rtl="0" eaLnBrk="1" latinLnBrk="0" hangingPunct="1">
      <a:defRPr sz="8800" kern="1200">
        <a:solidFill>
          <a:schemeClr val="tx1"/>
        </a:solidFill>
        <a:latin typeface="+mn-lt"/>
        <a:ea typeface="+mn-ea"/>
        <a:cs typeface="+mn-cs"/>
      </a:defRPr>
    </a:lvl6pPr>
    <a:lvl7pPr marL="13290948" algn="l" defTabSz="4430316" rtl="0" eaLnBrk="1" latinLnBrk="0" hangingPunct="1">
      <a:defRPr sz="8800" kern="1200">
        <a:solidFill>
          <a:schemeClr val="tx1"/>
        </a:solidFill>
        <a:latin typeface="+mn-lt"/>
        <a:ea typeface="+mn-ea"/>
        <a:cs typeface="+mn-cs"/>
      </a:defRPr>
    </a:lvl7pPr>
    <a:lvl8pPr marL="15506106" algn="l" defTabSz="4430316" rtl="0" eaLnBrk="1" latinLnBrk="0" hangingPunct="1">
      <a:defRPr sz="8800" kern="1200">
        <a:solidFill>
          <a:schemeClr val="tx1"/>
        </a:solidFill>
        <a:latin typeface="+mn-lt"/>
        <a:ea typeface="+mn-ea"/>
        <a:cs typeface="+mn-cs"/>
      </a:defRPr>
    </a:lvl8pPr>
    <a:lvl9pPr marL="17721265" algn="l" defTabSz="4430316" rtl="0" eaLnBrk="1" latinLnBrk="0" hangingPunct="1">
      <a:defRPr sz="8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39">
          <p15:clr>
            <a:srgbClr val="A4A3A4"/>
          </p15:clr>
        </p15:guide>
        <p15:guide id="2" pos="113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B5B"/>
    <a:srgbClr val="D9E6FF"/>
    <a:srgbClr val="E1DBE9"/>
    <a:srgbClr val="D5F4FF"/>
    <a:srgbClr val="C1EFFF"/>
    <a:srgbClr val="EBFFE1"/>
    <a:srgbClr val="C6FFA7"/>
    <a:srgbClr val="FFC8C8"/>
    <a:srgbClr val="FFFFC8"/>
    <a:srgbClr val="FEA8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浅色样式 2 - 强调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12C8C85-51F0-491E-9774-3900AFEF0FD7}" styleName="浅色样式 2 - 强调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A488322-F2BA-4B5B-9748-0D474271808F}" styleName="中度样式 3 - 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中度样式 1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8D230F3-CF80-4859-8CE7-A43EE81993B5}" styleName="浅色样式 1 - 强调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79" autoAdjust="0"/>
    <p:restoredTop sz="96022" autoAdjust="0"/>
  </p:normalViewPr>
  <p:slideViewPr>
    <p:cSldViewPr>
      <p:cViewPr>
        <p:scale>
          <a:sx n="10" d="100"/>
          <a:sy n="10" d="100"/>
        </p:scale>
        <p:origin x="1632" y="516"/>
      </p:cViewPr>
      <p:guideLst>
        <p:guide orient="horz" pos="11339"/>
        <p:guide pos="113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2" y="7"/>
            <a:ext cx="15401767" cy="1777127"/>
          </a:xfrm>
          <a:prstGeom prst="rect">
            <a:avLst/>
          </a:prstGeom>
        </p:spPr>
        <p:txBody>
          <a:bodyPr vert="horz" lIns="406034" tIns="203015" rIns="406034" bIns="203015" rtlCol="0"/>
          <a:lstStyle>
            <a:lvl1pPr algn="l">
              <a:defRPr sz="5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20132556" y="7"/>
            <a:ext cx="15401767" cy="1777127"/>
          </a:xfrm>
          <a:prstGeom prst="rect">
            <a:avLst/>
          </a:prstGeom>
        </p:spPr>
        <p:txBody>
          <a:bodyPr vert="horz" lIns="406034" tIns="203015" rIns="406034" bIns="203015" rtlCol="0"/>
          <a:lstStyle>
            <a:lvl1pPr algn="r">
              <a:defRPr sz="5300"/>
            </a:lvl1pPr>
          </a:lstStyle>
          <a:p>
            <a:fld id="{03E1A599-B537-432E-B46F-74ADCD5A31BF}" type="datetimeFigureOut">
              <a:rPr lang="zh-CN" altLang="en-US" smtClean="0"/>
              <a:pPr/>
              <a:t>2013/4/3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110913" y="2670175"/>
            <a:ext cx="13320712" cy="133207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406034" tIns="203015" rIns="406034" bIns="203015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3554256" y="16882711"/>
            <a:ext cx="28434029" cy="15994142"/>
          </a:xfrm>
          <a:prstGeom prst="rect">
            <a:avLst/>
          </a:prstGeom>
        </p:spPr>
        <p:txBody>
          <a:bodyPr vert="horz" lIns="406034" tIns="203015" rIns="406034" bIns="203015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2" y="33759246"/>
            <a:ext cx="15401767" cy="1777127"/>
          </a:xfrm>
          <a:prstGeom prst="rect">
            <a:avLst/>
          </a:prstGeom>
        </p:spPr>
        <p:txBody>
          <a:bodyPr vert="horz" lIns="406034" tIns="203015" rIns="406034" bIns="203015" rtlCol="0" anchor="b"/>
          <a:lstStyle>
            <a:lvl1pPr algn="l">
              <a:defRPr sz="5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20132556" y="33759246"/>
            <a:ext cx="15401767" cy="1777127"/>
          </a:xfrm>
          <a:prstGeom prst="rect">
            <a:avLst/>
          </a:prstGeom>
        </p:spPr>
        <p:txBody>
          <a:bodyPr vert="horz" lIns="406034" tIns="203015" rIns="406034" bIns="203015" rtlCol="0" anchor="b"/>
          <a:lstStyle>
            <a:lvl1pPr algn="r">
              <a:defRPr sz="5300"/>
            </a:lvl1pPr>
          </a:lstStyle>
          <a:p>
            <a:fld id="{284B3750-D570-443E-A888-DCD18CD0FC3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54935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430316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1pPr>
    <a:lvl2pPr marL="2215158" algn="l" defTabSz="4430316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2pPr>
    <a:lvl3pPr marL="4430316" algn="l" defTabSz="4430316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3pPr>
    <a:lvl4pPr marL="6645474" algn="l" defTabSz="4430316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4pPr>
    <a:lvl5pPr marL="8860632" algn="l" defTabSz="4430316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5pPr>
    <a:lvl6pPr marL="11075790" algn="l" defTabSz="4430316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6pPr>
    <a:lvl7pPr marL="13290948" algn="l" defTabSz="4430316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7pPr>
    <a:lvl8pPr marL="15506106" algn="l" defTabSz="4430316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8pPr>
    <a:lvl9pPr marL="17721265" algn="l" defTabSz="4430316" rtl="0" eaLnBrk="1" latinLnBrk="0" hangingPunct="1">
      <a:defRPr sz="5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2699983" y="11183263"/>
            <a:ext cx="30599777" cy="771661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5399961" y="20399855"/>
            <a:ext cx="25199817" cy="91999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151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4303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645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860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075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290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5061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721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26099810" y="1441670"/>
            <a:ext cx="8099941" cy="30716444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799987" y="1441670"/>
            <a:ext cx="23699828" cy="30716444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843734" y="23133174"/>
            <a:ext cx="30599777" cy="7149944"/>
          </a:xfrm>
        </p:spPr>
        <p:txBody>
          <a:bodyPr anchor="t"/>
          <a:lstStyle>
            <a:lvl1pPr algn="l">
              <a:defRPr sz="194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2843734" y="15258228"/>
            <a:ext cx="30599777" cy="7874941"/>
          </a:xfrm>
        </p:spPr>
        <p:txBody>
          <a:bodyPr anchor="b"/>
          <a:lstStyle>
            <a:lvl1pPr marL="0" indent="0">
              <a:buNone/>
              <a:defRPr sz="9700">
                <a:solidFill>
                  <a:schemeClr val="tx1">
                    <a:tint val="75000"/>
                  </a:schemeClr>
                </a:solidFill>
              </a:defRPr>
            </a:lvl1pPr>
            <a:lvl2pPr marL="2215158" indent="0">
              <a:buNone/>
              <a:defRPr sz="8800">
                <a:solidFill>
                  <a:schemeClr val="tx1">
                    <a:tint val="75000"/>
                  </a:schemeClr>
                </a:solidFill>
              </a:defRPr>
            </a:lvl2pPr>
            <a:lvl3pPr marL="4430316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3pPr>
            <a:lvl4pPr marL="6645474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4pPr>
            <a:lvl5pPr marL="8860632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5pPr>
            <a:lvl6pPr marL="11075790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6pPr>
            <a:lvl7pPr marL="13290948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7pPr>
            <a:lvl8pPr marL="15506106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8pPr>
            <a:lvl9pPr marL="17721265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799987" y="8399949"/>
            <a:ext cx="15899884" cy="23758164"/>
          </a:xfrm>
        </p:spPr>
        <p:txBody>
          <a:bodyPr/>
          <a:lstStyle>
            <a:lvl1pPr>
              <a:defRPr sz="13500"/>
            </a:lvl1pPr>
            <a:lvl2pPr>
              <a:defRPr sz="11600"/>
            </a:lvl2pPr>
            <a:lvl3pPr>
              <a:defRPr sz="9700"/>
            </a:lvl3pPr>
            <a:lvl4pPr>
              <a:defRPr sz="8800"/>
            </a:lvl4pPr>
            <a:lvl5pPr>
              <a:defRPr sz="8800"/>
            </a:lvl5pPr>
            <a:lvl6pPr>
              <a:defRPr sz="8800"/>
            </a:lvl6pPr>
            <a:lvl7pPr>
              <a:defRPr sz="8800"/>
            </a:lvl7pPr>
            <a:lvl8pPr>
              <a:defRPr sz="8800"/>
            </a:lvl8pPr>
            <a:lvl9pPr>
              <a:defRPr sz="8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8299867" y="8399949"/>
            <a:ext cx="15899884" cy="23758164"/>
          </a:xfrm>
        </p:spPr>
        <p:txBody>
          <a:bodyPr/>
          <a:lstStyle>
            <a:lvl1pPr>
              <a:defRPr sz="13500"/>
            </a:lvl1pPr>
            <a:lvl2pPr>
              <a:defRPr sz="11600"/>
            </a:lvl2pPr>
            <a:lvl3pPr>
              <a:defRPr sz="9700"/>
            </a:lvl3pPr>
            <a:lvl4pPr>
              <a:defRPr sz="8800"/>
            </a:lvl4pPr>
            <a:lvl5pPr>
              <a:defRPr sz="8800"/>
            </a:lvl5pPr>
            <a:lvl6pPr>
              <a:defRPr sz="8800"/>
            </a:lvl6pPr>
            <a:lvl7pPr>
              <a:defRPr sz="8800"/>
            </a:lvl7pPr>
            <a:lvl8pPr>
              <a:defRPr sz="8800"/>
            </a:lvl8pPr>
            <a:lvl9pPr>
              <a:defRPr sz="8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799987" y="8058278"/>
            <a:ext cx="15906136" cy="3358313"/>
          </a:xfrm>
        </p:spPr>
        <p:txBody>
          <a:bodyPr anchor="b"/>
          <a:lstStyle>
            <a:lvl1pPr marL="0" indent="0">
              <a:buNone/>
              <a:defRPr sz="11600" b="1"/>
            </a:lvl1pPr>
            <a:lvl2pPr marL="2215158" indent="0">
              <a:buNone/>
              <a:defRPr sz="9700" b="1"/>
            </a:lvl2pPr>
            <a:lvl3pPr marL="4430316" indent="0">
              <a:buNone/>
              <a:defRPr sz="8800" b="1"/>
            </a:lvl3pPr>
            <a:lvl4pPr marL="6645474" indent="0">
              <a:buNone/>
              <a:defRPr sz="7800" b="1"/>
            </a:lvl4pPr>
            <a:lvl5pPr marL="8860632" indent="0">
              <a:buNone/>
              <a:defRPr sz="7800" b="1"/>
            </a:lvl5pPr>
            <a:lvl6pPr marL="11075790" indent="0">
              <a:buNone/>
              <a:defRPr sz="7800" b="1"/>
            </a:lvl6pPr>
            <a:lvl7pPr marL="13290948" indent="0">
              <a:buNone/>
              <a:defRPr sz="7800" b="1"/>
            </a:lvl7pPr>
            <a:lvl8pPr marL="15506106" indent="0">
              <a:buNone/>
              <a:defRPr sz="7800" b="1"/>
            </a:lvl8pPr>
            <a:lvl9pPr marL="17721265" indent="0">
              <a:buNone/>
              <a:defRPr sz="78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799987" y="11416584"/>
            <a:ext cx="15906136" cy="20741519"/>
          </a:xfrm>
        </p:spPr>
        <p:txBody>
          <a:bodyPr/>
          <a:lstStyle>
            <a:lvl1pPr>
              <a:defRPr sz="11600"/>
            </a:lvl1pPr>
            <a:lvl2pPr>
              <a:defRPr sz="9700"/>
            </a:lvl2pPr>
            <a:lvl3pPr>
              <a:defRPr sz="8800"/>
            </a:lvl3pPr>
            <a:lvl4pPr>
              <a:defRPr sz="7800"/>
            </a:lvl4pPr>
            <a:lvl5pPr>
              <a:defRPr sz="7800"/>
            </a:lvl5pPr>
            <a:lvl6pPr>
              <a:defRPr sz="7800"/>
            </a:lvl6pPr>
            <a:lvl7pPr>
              <a:defRPr sz="7800"/>
            </a:lvl7pPr>
            <a:lvl8pPr>
              <a:defRPr sz="7800"/>
            </a:lvl8pPr>
            <a:lvl9pPr>
              <a:defRPr sz="7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18287378" y="8058278"/>
            <a:ext cx="15912384" cy="3358313"/>
          </a:xfrm>
        </p:spPr>
        <p:txBody>
          <a:bodyPr anchor="b"/>
          <a:lstStyle>
            <a:lvl1pPr marL="0" indent="0">
              <a:buNone/>
              <a:defRPr sz="11600" b="1"/>
            </a:lvl1pPr>
            <a:lvl2pPr marL="2215158" indent="0">
              <a:buNone/>
              <a:defRPr sz="9700" b="1"/>
            </a:lvl2pPr>
            <a:lvl3pPr marL="4430316" indent="0">
              <a:buNone/>
              <a:defRPr sz="8800" b="1"/>
            </a:lvl3pPr>
            <a:lvl4pPr marL="6645474" indent="0">
              <a:buNone/>
              <a:defRPr sz="7800" b="1"/>
            </a:lvl4pPr>
            <a:lvl5pPr marL="8860632" indent="0">
              <a:buNone/>
              <a:defRPr sz="7800" b="1"/>
            </a:lvl5pPr>
            <a:lvl6pPr marL="11075790" indent="0">
              <a:buNone/>
              <a:defRPr sz="7800" b="1"/>
            </a:lvl6pPr>
            <a:lvl7pPr marL="13290948" indent="0">
              <a:buNone/>
              <a:defRPr sz="7800" b="1"/>
            </a:lvl7pPr>
            <a:lvl8pPr marL="15506106" indent="0">
              <a:buNone/>
              <a:defRPr sz="7800" b="1"/>
            </a:lvl8pPr>
            <a:lvl9pPr marL="17721265" indent="0">
              <a:buNone/>
              <a:defRPr sz="78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18287378" y="11416584"/>
            <a:ext cx="15912384" cy="20741519"/>
          </a:xfrm>
        </p:spPr>
        <p:txBody>
          <a:bodyPr/>
          <a:lstStyle>
            <a:lvl1pPr>
              <a:defRPr sz="11600"/>
            </a:lvl1pPr>
            <a:lvl2pPr>
              <a:defRPr sz="9700"/>
            </a:lvl2pPr>
            <a:lvl3pPr>
              <a:defRPr sz="8800"/>
            </a:lvl3pPr>
            <a:lvl4pPr>
              <a:defRPr sz="7800"/>
            </a:lvl4pPr>
            <a:lvl5pPr>
              <a:defRPr sz="7800"/>
            </a:lvl5pPr>
            <a:lvl6pPr>
              <a:defRPr sz="7800"/>
            </a:lvl6pPr>
            <a:lvl7pPr>
              <a:defRPr sz="7800"/>
            </a:lvl7pPr>
            <a:lvl8pPr>
              <a:defRPr sz="7800"/>
            </a:lvl8pPr>
            <a:lvl9pPr>
              <a:defRPr sz="7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2013/4/3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2013/4/3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2013/4/3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9998" y="1433319"/>
            <a:ext cx="11843665" cy="6099962"/>
          </a:xfrm>
        </p:spPr>
        <p:txBody>
          <a:bodyPr anchor="b"/>
          <a:lstStyle>
            <a:lvl1pPr algn="l">
              <a:defRPr sz="97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4074899" y="1433334"/>
            <a:ext cx="20124854" cy="30724778"/>
          </a:xfrm>
        </p:spPr>
        <p:txBody>
          <a:bodyPr/>
          <a:lstStyle>
            <a:lvl1pPr>
              <a:defRPr sz="15400"/>
            </a:lvl1pPr>
            <a:lvl2pPr>
              <a:defRPr sz="13500"/>
            </a:lvl2pPr>
            <a:lvl3pPr>
              <a:defRPr sz="11600"/>
            </a:lvl3pPr>
            <a:lvl4pPr>
              <a:defRPr sz="9700"/>
            </a:lvl4pPr>
            <a:lvl5pPr>
              <a:defRPr sz="9700"/>
            </a:lvl5pPr>
            <a:lvl6pPr>
              <a:defRPr sz="9700"/>
            </a:lvl6pPr>
            <a:lvl7pPr>
              <a:defRPr sz="9700"/>
            </a:lvl7pPr>
            <a:lvl8pPr>
              <a:defRPr sz="9700"/>
            </a:lvl8pPr>
            <a:lvl9pPr>
              <a:defRPr sz="97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9998" y="7533291"/>
            <a:ext cx="11843665" cy="24624823"/>
          </a:xfrm>
        </p:spPr>
        <p:txBody>
          <a:bodyPr/>
          <a:lstStyle>
            <a:lvl1pPr marL="0" indent="0">
              <a:buNone/>
              <a:defRPr sz="6800"/>
            </a:lvl1pPr>
            <a:lvl2pPr marL="2215158" indent="0">
              <a:buNone/>
              <a:defRPr sz="5900"/>
            </a:lvl2pPr>
            <a:lvl3pPr marL="4430316" indent="0">
              <a:buNone/>
              <a:defRPr sz="4800"/>
            </a:lvl3pPr>
            <a:lvl4pPr marL="6645474" indent="0">
              <a:buNone/>
              <a:defRPr sz="4300"/>
            </a:lvl4pPr>
            <a:lvl5pPr marL="8860632" indent="0">
              <a:buNone/>
              <a:defRPr sz="4300"/>
            </a:lvl5pPr>
            <a:lvl6pPr marL="11075790" indent="0">
              <a:buNone/>
              <a:defRPr sz="4300"/>
            </a:lvl6pPr>
            <a:lvl7pPr marL="13290948" indent="0">
              <a:buNone/>
              <a:defRPr sz="4300"/>
            </a:lvl7pPr>
            <a:lvl8pPr marL="15506106" indent="0">
              <a:buNone/>
              <a:defRPr sz="4300"/>
            </a:lvl8pPr>
            <a:lvl9pPr marL="17721265" indent="0">
              <a:buNone/>
              <a:defRPr sz="4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056200" y="25199820"/>
            <a:ext cx="21599843" cy="2974983"/>
          </a:xfrm>
        </p:spPr>
        <p:txBody>
          <a:bodyPr anchor="b"/>
          <a:lstStyle>
            <a:lvl1pPr algn="l">
              <a:defRPr sz="97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056200" y="3216644"/>
            <a:ext cx="21599843" cy="21599843"/>
          </a:xfrm>
        </p:spPr>
        <p:txBody>
          <a:bodyPr/>
          <a:lstStyle>
            <a:lvl1pPr marL="0" indent="0">
              <a:buNone/>
              <a:defRPr sz="15400"/>
            </a:lvl1pPr>
            <a:lvl2pPr marL="2215158" indent="0">
              <a:buNone/>
              <a:defRPr sz="13500"/>
            </a:lvl2pPr>
            <a:lvl3pPr marL="4430316" indent="0">
              <a:buNone/>
              <a:defRPr sz="11600"/>
            </a:lvl3pPr>
            <a:lvl4pPr marL="6645474" indent="0">
              <a:buNone/>
              <a:defRPr sz="9700"/>
            </a:lvl4pPr>
            <a:lvl5pPr marL="8860632" indent="0">
              <a:buNone/>
              <a:defRPr sz="9700"/>
            </a:lvl5pPr>
            <a:lvl6pPr marL="11075790" indent="0">
              <a:buNone/>
              <a:defRPr sz="9700"/>
            </a:lvl6pPr>
            <a:lvl7pPr marL="13290948" indent="0">
              <a:buNone/>
              <a:defRPr sz="9700"/>
            </a:lvl7pPr>
            <a:lvl8pPr marL="15506106" indent="0">
              <a:buNone/>
              <a:defRPr sz="9700"/>
            </a:lvl8pPr>
            <a:lvl9pPr marL="17721265" indent="0">
              <a:buNone/>
              <a:defRPr sz="97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056200" y="28174806"/>
            <a:ext cx="21599843" cy="4224971"/>
          </a:xfrm>
        </p:spPr>
        <p:txBody>
          <a:bodyPr/>
          <a:lstStyle>
            <a:lvl1pPr marL="0" indent="0">
              <a:buNone/>
              <a:defRPr sz="6800"/>
            </a:lvl1pPr>
            <a:lvl2pPr marL="2215158" indent="0">
              <a:buNone/>
              <a:defRPr sz="5900"/>
            </a:lvl2pPr>
            <a:lvl3pPr marL="4430316" indent="0">
              <a:buNone/>
              <a:defRPr sz="4800"/>
            </a:lvl3pPr>
            <a:lvl4pPr marL="6645474" indent="0">
              <a:buNone/>
              <a:defRPr sz="4300"/>
            </a:lvl4pPr>
            <a:lvl5pPr marL="8860632" indent="0">
              <a:buNone/>
              <a:defRPr sz="4300"/>
            </a:lvl5pPr>
            <a:lvl6pPr marL="11075790" indent="0">
              <a:buNone/>
              <a:defRPr sz="4300"/>
            </a:lvl6pPr>
            <a:lvl7pPr marL="13290948" indent="0">
              <a:buNone/>
              <a:defRPr sz="4300"/>
            </a:lvl7pPr>
            <a:lvl8pPr marL="15506106" indent="0">
              <a:buNone/>
              <a:defRPr sz="4300"/>
            </a:lvl8pPr>
            <a:lvl9pPr marL="17721265" indent="0">
              <a:buNone/>
              <a:defRPr sz="4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2013/4/3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799989" y="1441665"/>
            <a:ext cx="32399764" cy="5999956"/>
          </a:xfrm>
          <a:prstGeom prst="rect">
            <a:avLst/>
          </a:prstGeom>
        </p:spPr>
        <p:txBody>
          <a:bodyPr vert="horz" lIns="443032" tIns="221516" rIns="443032" bIns="221516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799989" y="8399949"/>
            <a:ext cx="32399764" cy="23758164"/>
          </a:xfrm>
          <a:prstGeom prst="rect">
            <a:avLst/>
          </a:prstGeom>
        </p:spPr>
        <p:txBody>
          <a:bodyPr vert="horz" lIns="443032" tIns="221516" rIns="443032" bIns="221516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799988" y="33366434"/>
            <a:ext cx="8399939" cy="1916654"/>
          </a:xfrm>
          <a:prstGeom prst="rect">
            <a:avLst/>
          </a:prstGeom>
        </p:spPr>
        <p:txBody>
          <a:bodyPr vert="horz" lIns="443032" tIns="221516" rIns="443032" bIns="221516" rtlCol="0" anchor="ctr"/>
          <a:lstStyle>
            <a:lvl1pPr algn="l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2013/4/3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12299911" y="33366434"/>
            <a:ext cx="11399917" cy="1916654"/>
          </a:xfrm>
          <a:prstGeom prst="rect">
            <a:avLst/>
          </a:prstGeom>
        </p:spPr>
        <p:txBody>
          <a:bodyPr vert="horz" lIns="443032" tIns="221516" rIns="443032" bIns="221516" rtlCol="0" anchor="ctr"/>
          <a:lstStyle>
            <a:lvl1pPr algn="ctr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25799814" y="33366434"/>
            <a:ext cx="8399939" cy="1916654"/>
          </a:xfrm>
          <a:prstGeom prst="rect">
            <a:avLst/>
          </a:prstGeom>
        </p:spPr>
        <p:txBody>
          <a:bodyPr vert="horz" lIns="443032" tIns="221516" rIns="443032" bIns="221516" rtlCol="0" anchor="ctr"/>
          <a:lstStyle>
            <a:lvl1pPr algn="r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30316" rtl="0" eaLnBrk="1" latinLnBrk="0" hangingPunct="1">
        <a:spcBef>
          <a:spcPct val="0"/>
        </a:spcBef>
        <a:buNone/>
        <a:defRPr sz="21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61368" indent="-1661368" algn="l" defTabSz="4430316" rtl="0" eaLnBrk="1" latinLnBrk="0" hangingPunct="1">
        <a:spcBef>
          <a:spcPct val="20000"/>
        </a:spcBef>
        <a:buFont typeface="Arial" pitchFamily="34" charset="0"/>
        <a:buChar char="•"/>
        <a:defRPr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599632" indent="-1384474" algn="l" defTabSz="4430316" rtl="0" eaLnBrk="1" latinLnBrk="0" hangingPunct="1">
        <a:spcBef>
          <a:spcPct val="20000"/>
        </a:spcBef>
        <a:buFont typeface="Arial" pitchFamily="34" charset="0"/>
        <a:buChar char="–"/>
        <a:defRPr sz="13500" kern="1200">
          <a:solidFill>
            <a:schemeClr val="tx1"/>
          </a:solidFill>
          <a:latin typeface="+mn-lt"/>
          <a:ea typeface="+mn-ea"/>
          <a:cs typeface="+mn-cs"/>
        </a:defRPr>
      </a:lvl2pPr>
      <a:lvl3pPr marL="5537895" indent="-1107579" algn="l" defTabSz="4430316" rtl="0" eaLnBrk="1" latinLnBrk="0" hangingPunct="1">
        <a:spcBef>
          <a:spcPct val="20000"/>
        </a:spcBef>
        <a:buFont typeface="Arial" pitchFamily="34" charset="0"/>
        <a:buChar char="•"/>
        <a:defRPr sz="11600" kern="1200">
          <a:solidFill>
            <a:schemeClr val="tx1"/>
          </a:solidFill>
          <a:latin typeface="+mn-lt"/>
          <a:ea typeface="+mn-ea"/>
          <a:cs typeface="+mn-cs"/>
        </a:defRPr>
      </a:lvl3pPr>
      <a:lvl4pPr marL="7753054" indent="-1107579" algn="l" defTabSz="4430316" rtl="0" eaLnBrk="1" latinLnBrk="0" hangingPunct="1">
        <a:spcBef>
          <a:spcPct val="20000"/>
        </a:spcBef>
        <a:buFont typeface="Arial" pitchFamily="34" charset="0"/>
        <a:buChar char="–"/>
        <a:defRPr sz="9700" kern="1200">
          <a:solidFill>
            <a:schemeClr val="tx1"/>
          </a:solidFill>
          <a:latin typeface="+mn-lt"/>
          <a:ea typeface="+mn-ea"/>
          <a:cs typeface="+mn-cs"/>
        </a:defRPr>
      </a:lvl4pPr>
      <a:lvl5pPr marL="9968212" indent="-1107579" algn="l" defTabSz="4430316" rtl="0" eaLnBrk="1" latinLnBrk="0" hangingPunct="1">
        <a:spcBef>
          <a:spcPct val="20000"/>
        </a:spcBef>
        <a:buFont typeface="Arial" pitchFamily="34" charset="0"/>
        <a:buChar char="»"/>
        <a:defRPr sz="9700" kern="1200">
          <a:solidFill>
            <a:schemeClr val="tx1"/>
          </a:solidFill>
          <a:latin typeface="+mn-lt"/>
          <a:ea typeface="+mn-ea"/>
          <a:cs typeface="+mn-cs"/>
        </a:defRPr>
      </a:lvl5pPr>
      <a:lvl6pPr marL="12183370" indent="-1107579" algn="l" defTabSz="4430316" rtl="0" eaLnBrk="1" latinLnBrk="0" hangingPunct="1">
        <a:spcBef>
          <a:spcPct val="20000"/>
        </a:spcBef>
        <a:buFont typeface="Arial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6pPr>
      <a:lvl7pPr marL="14398528" indent="-1107579" algn="l" defTabSz="4430316" rtl="0" eaLnBrk="1" latinLnBrk="0" hangingPunct="1">
        <a:spcBef>
          <a:spcPct val="20000"/>
        </a:spcBef>
        <a:buFont typeface="Arial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7pPr>
      <a:lvl8pPr marL="16613686" indent="-1107579" algn="l" defTabSz="4430316" rtl="0" eaLnBrk="1" latinLnBrk="0" hangingPunct="1">
        <a:spcBef>
          <a:spcPct val="20000"/>
        </a:spcBef>
        <a:buFont typeface="Arial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8pPr>
      <a:lvl9pPr marL="18828844" indent="-1107579" algn="l" defTabSz="4430316" rtl="0" eaLnBrk="1" latinLnBrk="0" hangingPunct="1">
        <a:spcBef>
          <a:spcPct val="20000"/>
        </a:spcBef>
        <a:buFont typeface="Arial" pitchFamily="34" charset="0"/>
        <a:buChar char="•"/>
        <a:defRPr sz="9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430316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1pPr>
      <a:lvl2pPr marL="2215158" algn="l" defTabSz="4430316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2pPr>
      <a:lvl3pPr marL="4430316" algn="l" defTabSz="4430316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3pPr>
      <a:lvl4pPr marL="6645474" algn="l" defTabSz="4430316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4pPr>
      <a:lvl5pPr marL="8860632" algn="l" defTabSz="4430316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5pPr>
      <a:lvl6pPr marL="11075790" algn="l" defTabSz="4430316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6pPr>
      <a:lvl7pPr marL="13290948" algn="l" defTabSz="4430316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7pPr>
      <a:lvl8pPr marL="15506106" algn="l" defTabSz="4430316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8pPr>
      <a:lvl9pPr marL="17721265" algn="l" defTabSz="4430316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jpg"/><Relationship Id="rId18" Type="http://schemas.openxmlformats.org/officeDocument/2006/relationships/image" Target="../media/image14.jpg"/><Relationship Id="rId26" Type="http://schemas.openxmlformats.org/officeDocument/2006/relationships/image" Target="../media/image22.jpg"/><Relationship Id="rId3" Type="http://schemas.openxmlformats.org/officeDocument/2006/relationships/image" Target="../media/image2.png"/><Relationship Id="rId21" Type="http://schemas.openxmlformats.org/officeDocument/2006/relationships/image" Target="../media/image17.jpg"/><Relationship Id="rId7" Type="http://schemas.openxmlformats.org/officeDocument/2006/relationships/image" Target="../media/image5.png"/><Relationship Id="rId12" Type="http://schemas.openxmlformats.org/officeDocument/2006/relationships/image" Target="../media/image1.png"/><Relationship Id="rId17" Type="http://schemas.openxmlformats.org/officeDocument/2006/relationships/image" Target="../media/image13.jpg"/><Relationship Id="rId25" Type="http://schemas.openxmlformats.org/officeDocument/2006/relationships/image" Target="../media/image21.jp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.jpg"/><Relationship Id="rId20" Type="http://schemas.openxmlformats.org/officeDocument/2006/relationships/image" Target="../media/image16.jpg"/><Relationship Id="rId29" Type="http://schemas.openxmlformats.org/officeDocument/2006/relationships/image" Target="../media/image25.jpg"/><Relationship Id="rId1" Type="http://schemas.openxmlformats.org/officeDocument/2006/relationships/vmlDrawing" Target="../drawings/vmlDrawing1.vml"/><Relationship Id="rId6" Type="http://schemas.openxmlformats.org/officeDocument/2006/relationships/hyperlink" Target="http://dbgroup.cs.tsinghua.edu.cn/dd/projects/t" TargetMode="External"/><Relationship Id="rId11" Type="http://schemas.openxmlformats.org/officeDocument/2006/relationships/oleObject" Target="../embeddings/oleObject1.bin"/><Relationship Id="rId24" Type="http://schemas.openxmlformats.org/officeDocument/2006/relationships/image" Target="../media/image20.jpg"/><Relationship Id="rId5" Type="http://schemas.openxmlformats.org/officeDocument/2006/relationships/image" Target="../media/image4.png"/><Relationship Id="rId15" Type="http://schemas.openxmlformats.org/officeDocument/2006/relationships/image" Target="../media/image11.png"/><Relationship Id="rId23" Type="http://schemas.openxmlformats.org/officeDocument/2006/relationships/image" Target="../media/image19.jpg"/><Relationship Id="rId28" Type="http://schemas.openxmlformats.org/officeDocument/2006/relationships/image" Target="../media/image24.jpg"/><Relationship Id="rId10" Type="http://schemas.openxmlformats.org/officeDocument/2006/relationships/image" Target="../media/image8.png"/><Relationship Id="rId19" Type="http://schemas.openxmlformats.org/officeDocument/2006/relationships/image" Target="../media/image15.jpg"/><Relationship Id="rId4" Type="http://schemas.openxmlformats.org/officeDocument/2006/relationships/image" Target="../media/image3.png"/><Relationship Id="rId9" Type="http://schemas.openxmlformats.org/officeDocument/2006/relationships/image" Target="../media/image7.jpeg"/><Relationship Id="rId14" Type="http://schemas.openxmlformats.org/officeDocument/2006/relationships/image" Target="../media/image10.jpeg"/><Relationship Id="rId22" Type="http://schemas.openxmlformats.org/officeDocument/2006/relationships/image" Target="../media/image18.jpg"/><Relationship Id="rId27" Type="http://schemas.openxmlformats.org/officeDocument/2006/relationships/image" Target="../media/image2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圆角矩形 9"/>
          <p:cNvSpPr/>
          <p:nvPr/>
        </p:nvSpPr>
        <p:spPr>
          <a:xfrm>
            <a:off x="19067412" y="25286545"/>
            <a:ext cx="16502409" cy="8929750"/>
          </a:xfrm>
          <a:prstGeom prst="roundRect">
            <a:avLst>
              <a:gd name="adj" fmla="val 4488"/>
            </a:avLst>
          </a:prstGeom>
          <a:solidFill>
            <a:srgbClr val="E1DBE9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80882" tIns="40441" rIns="80882" bIns="40441" rtlCol="0" anchor="ctr"/>
          <a:lstStyle/>
          <a:p>
            <a:endParaRPr lang="zh-CN" altLang="en-US" sz="4000" dirty="0"/>
          </a:p>
        </p:txBody>
      </p:sp>
      <p:sp>
        <p:nvSpPr>
          <p:cNvPr id="87" name="圆角矩形 93"/>
          <p:cNvSpPr/>
          <p:nvPr/>
        </p:nvSpPr>
        <p:spPr>
          <a:xfrm>
            <a:off x="19067413" y="25286545"/>
            <a:ext cx="16502408" cy="928694"/>
          </a:xfrm>
          <a:prstGeom prst="roundRect">
            <a:avLst>
              <a:gd name="adj" fmla="val 21631"/>
            </a:avLst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1">
            <a:schemeClr val="accent4"/>
          </a:lnRef>
          <a:fillRef idx="1002">
            <a:schemeClr val="dk2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80882" tIns="40441" rIns="80882" bIns="40441" rtlCol="0" anchor="ctr"/>
          <a:lstStyle/>
          <a:p>
            <a:pPr algn="ctr"/>
            <a:r>
              <a:rPr lang="en-US" altLang="zh-CN" sz="5300" b="1" dirty="0" smtClean="0">
                <a:solidFill>
                  <a:schemeClr val="bg1"/>
                </a:solidFill>
              </a:rPr>
              <a:t>Experiments</a:t>
            </a:r>
            <a:endParaRPr lang="zh-CN" altLang="en-US" sz="5900" b="1" dirty="0" smtClean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400271" y="2523202"/>
            <a:ext cx="19147292" cy="1005002"/>
          </a:xfrm>
          <a:prstGeom prst="rect">
            <a:avLst/>
          </a:prstGeom>
          <a:noFill/>
        </p:spPr>
        <p:txBody>
          <a:bodyPr wrap="square" lIns="80882" tIns="40441" rIns="80882" bIns="40441" rtlCol="0">
            <a:spAutoFit/>
          </a:bodyPr>
          <a:lstStyle/>
          <a:p>
            <a:pPr algn="ctr"/>
            <a:r>
              <a:rPr lang="en-US" altLang="zh-CN" sz="5900" dirty="0" smtClean="0"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Top</a:t>
            </a:r>
            <a:r>
              <a:rPr lang="en-US" altLang="zh-CN" sz="4800" dirty="0" smtClean="0"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-</a:t>
            </a:r>
            <a:r>
              <a:rPr lang="en-US" altLang="zh-CN" sz="5900" dirty="0" smtClean="0"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k </a:t>
            </a:r>
            <a:r>
              <a:rPr lang="en-US" altLang="zh-CN" sz="5900" dirty="0"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String Similarity Search with </a:t>
            </a:r>
            <a:r>
              <a:rPr lang="en-US" altLang="zh-CN" sz="5900" dirty="0" smtClean="0">
                <a:latin typeface="Times New Roman" pitchFamily="18" charset="0"/>
                <a:ea typeface="Gungsuh" pitchFamily="18" charset="-127"/>
                <a:cs typeface="Times New Roman" pitchFamily="18" charset="0"/>
              </a:rPr>
              <a:t>Edit-Distance Constraint</a:t>
            </a:r>
            <a:endParaRPr lang="en-US" altLang="zh-CN" sz="5900" b="1" dirty="0">
              <a:latin typeface="+mj-l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691027" y="17999477"/>
            <a:ext cx="35343816" cy="786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圆角矩形 9"/>
          <p:cNvSpPr/>
          <p:nvPr/>
        </p:nvSpPr>
        <p:spPr>
          <a:xfrm>
            <a:off x="634136" y="5929078"/>
            <a:ext cx="8699362" cy="9660635"/>
          </a:xfrm>
          <a:prstGeom prst="roundRect">
            <a:avLst>
              <a:gd name="adj" fmla="val 4488"/>
            </a:avLst>
          </a:prstGeom>
          <a:solidFill>
            <a:srgbClr val="FFC8C8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80882" tIns="40441" rIns="80882" bIns="40441" rtlCol="0" anchor="ctr"/>
          <a:lstStyle/>
          <a:p>
            <a:pPr algn="ctr"/>
            <a:endParaRPr lang="zh-CN" altLang="en-US" dirty="0"/>
          </a:p>
        </p:txBody>
      </p:sp>
      <p:sp>
        <p:nvSpPr>
          <p:cNvPr id="47" name="圆角矩形 93"/>
          <p:cNvSpPr/>
          <p:nvPr/>
        </p:nvSpPr>
        <p:spPr>
          <a:xfrm>
            <a:off x="634136" y="5965459"/>
            <a:ext cx="8654536" cy="1317593"/>
          </a:xfrm>
          <a:prstGeom prst="roundRect">
            <a:avLst>
              <a:gd name="adj" fmla="val 21631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4"/>
          </a:lnRef>
          <a:fillRef idx="1002">
            <a:schemeClr val="dk2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80882" tIns="40441" rIns="80882" bIns="40441" rtlCol="0" anchor="ctr"/>
          <a:lstStyle/>
          <a:p>
            <a:pPr algn="ctr"/>
            <a:r>
              <a:rPr lang="en-US" altLang="zh-CN" sz="4800" b="1" dirty="0" smtClean="0">
                <a:solidFill>
                  <a:schemeClr val="bg1"/>
                </a:solidFill>
              </a:rPr>
              <a:t>Motivation</a:t>
            </a:r>
            <a:endParaRPr lang="zh-CN" altLang="en-US" sz="4800" b="1" dirty="0">
              <a:solidFill>
                <a:schemeClr val="bg1"/>
              </a:solidFill>
            </a:endParaRPr>
          </a:p>
        </p:txBody>
      </p:sp>
      <p:sp>
        <p:nvSpPr>
          <p:cNvPr id="50" name="圆角矩形 9"/>
          <p:cNvSpPr/>
          <p:nvPr/>
        </p:nvSpPr>
        <p:spPr>
          <a:xfrm>
            <a:off x="9563691" y="5929078"/>
            <a:ext cx="8364170" cy="9660635"/>
          </a:xfrm>
          <a:prstGeom prst="roundRect">
            <a:avLst>
              <a:gd name="adj" fmla="val 4488"/>
            </a:avLst>
          </a:prstGeom>
          <a:solidFill>
            <a:srgbClr val="FFFFC8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80882" tIns="40441" rIns="80882" bIns="40441" rtlCol="0" anchor="ctr"/>
          <a:lstStyle/>
          <a:p>
            <a:pPr algn="ctr"/>
            <a:endParaRPr lang="zh-CN" altLang="en-US" dirty="0"/>
          </a:p>
        </p:txBody>
      </p:sp>
      <p:sp>
        <p:nvSpPr>
          <p:cNvPr id="51" name="圆角矩形 93"/>
          <p:cNvSpPr/>
          <p:nvPr/>
        </p:nvSpPr>
        <p:spPr>
          <a:xfrm>
            <a:off x="9579337" y="5926847"/>
            <a:ext cx="8373972" cy="1449352"/>
          </a:xfrm>
          <a:prstGeom prst="roundRect">
            <a:avLst>
              <a:gd name="adj" fmla="val 21631"/>
            </a:avLst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1">
            <a:schemeClr val="accent4"/>
          </a:lnRef>
          <a:fillRef idx="1002">
            <a:schemeClr val="dk2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80882" tIns="40441" rIns="80882" bIns="40441" rtlCol="0" anchor="ctr"/>
          <a:lstStyle/>
          <a:p>
            <a:pPr algn="ctr"/>
            <a:r>
              <a:rPr lang="en-US" altLang="zh-CN" sz="4800" b="1" dirty="0" smtClean="0">
                <a:solidFill>
                  <a:schemeClr val="tx1"/>
                </a:solidFill>
              </a:rPr>
              <a:t>Top-k String Similarity Search</a:t>
            </a:r>
            <a:endParaRPr lang="zh-CN" altLang="en-US" sz="4800" b="1" dirty="0">
              <a:solidFill>
                <a:schemeClr val="tx1"/>
              </a:solidFill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9790957" y="7463965"/>
            <a:ext cx="7561623" cy="820336"/>
          </a:xfrm>
          <a:prstGeom prst="rect">
            <a:avLst/>
          </a:prstGeom>
        </p:spPr>
        <p:txBody>
          <a:bodyPr wrap="square" lIns="80882" tIns="40441" rIns="80882" bIns="40441">
            <a:spAutoFit/>
          </a:bodyPr>
          <a:lstStyle/>
          <a:p>
            <a:r>
              <a:rPr lang="en-US" altLang="zh-CN" sz="4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#1: </a:t>
            </a:r>
            <a:r>
              <a:rPr lang="en-US" altLang="zh-CN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Data in real world is dirty</a:t>
            </a:r>
            <a:endParaRPr lang="zh-CN" altLang="en-US" sz="4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905196" y="8425503"/>
            <a:ext cx="8297684" cy="2389996"/>
          </a:xfrm>
          <a:prstGeom prst="rect">
            <a:avLst/>
          </a:prstGeom>
          <a:noFill/>
        </p:spPr>
        <p:txBody>
          <a:bodyPr wrap="square" lIns="80882" tIns="40441" rIns="80882" bIns="40441" rtlCol="0">
            <a:spAutoFit/>
          </a:bodyPr>
          <a:lstStyle/>
          <a:p>
            <a:r>
              <a:rPr lang="en-US" altLang="zh-CN" sz="4800" b="1" i="1" dirty="0" smtClean="0">
                <a:latin typeface="Arial Narrow" pitchFamily="34" charset="0"/>
              </a:rPr>
              <a:t>Edit Distance: minimum # of single character transformations</a:t>
            </a:r>
          </a:p>
          <a:p>
            <a:r>
              <a:rPr lang="en-US" altLang="zh-CN" sz="4800" b="1" i="1" dirty="0" smtClean="0">
                <a:latin typeface="Arial Narrow" pitchFamily="34" charset="0"/>
              </a:rPr>
              <a:t>e.g.  ED</a:t>
            </a:r>
            <a:r>
              <a:rPr lang="en-US" altLang="zh-CN" sz="5400" b="1" dirty="0" smtClean="0">
                <a:latin typeface="Arial Narrow" pitchFamily="34" charset="0"/>
              </a:rPr>
              <a:t>(</a:t>
            </a:r>
            <a:r>
              <a:rPr lang="en-US" altLang="zh-CN" sz="5400" b="1" dirty="0" err="1" smtClean="0">
                <a:latin typeface="Arial Narrow" pitchFamily="34" charset="0"/>
              </a:rPr>
              <a:t>srajit</a:t>
            </a:r>
            <a:r>
              <a:rPr lang="en-US" altLang="zh-CN" sz="5400" b="1" dirty="0" smtClean="0">
                <a:latin typeface="Arial Narrow" pitchFamily="34" charset="0"/>
              </a:rPr>
              <a:t>, </a:t>
            </a:r>
            <a:r>
              <a:rPr lang="en-US" altLang="zh-CN" sz="5400" b="1" i="1" dirty="0" err="1" smtClean="0">
                <a:latin typeface="Arial Narrow" pitchFamily="34" charset="0"/>
              </a:rPr>
              <a:t>seraji</a:t>
            </a:r>
            <a:r>
              <a:rPr lang="en-US" altLang="zh-CN" sz="5400" b="1" dirty="0" smtClean="0">
                <a:latin typeface="Arial Narrow" pitchFamily="34" charset="0"/>
              </a:rPr>
              <a:t>) = 2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9887625" y="11044274"/>
            <a:ext cx="8064896" cy="820336"/>
          </a:xfrm>
          <a:prstGeom prst="rect">
            <a:avLst/>
          </a:prstGeom>
          <a:noFill/>
        </p:spPr>
        <p:txBody>
          <a:bodyPr wrap="square" lIns="80882" tIns="40441" rIns="80882" bIns="40441" rtlCol="0">
            <a:spAutoFit/>
          </a:bodyPr>
          <a:lstStyle/>
          <a:p>
            <a:r>
              <a:rPr lang="en-US" altLang="zh-CN" sz="4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#2: </a:t>
            </a:r>
            <a:r>
              <a:rPr lang="en-US" altLang="zh-CN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Hard to define a threshold</a:t>
            </a:r>
            <a:endParaRPr lang="zh-CN" altLang="en-US" sz="4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5" name="圆角矩形 9"/>
          <p:cNvSpPr/>
          <p:nvPr/>
        </p:nvSpPr>
        <p:spPr>
          <a:xfrm>
            <a:off x="634135" y="15767622"/>
            <a:ext cx="17293726" cy="7456968"/>
          </a:xfrm>
          <a:prstGeom prst="roundRect">
            <a:avLst>
              <a:gd name="adj" fmla="val 4488"/>
            </a:avLst>
          </a:prstGeom>
          <a:solidFill>
            <a:srgbClr val="EBFFE1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80882" tIns="40441" rIns="80882" bIns="40441" rtlCol="0" anchor="ctr"/>
          <a:lstStyle/>
          <a:p>
            <a:pPr algn="ctr"/>
            <a:endParaRPr lang="zh-CN" altLang="en-US" dirty="0"/>
          </a:p>
        </p:txBody>
      </p:sp>
      <p:sp>
        <p:nvSpPr>
          <p:cNvPr id="66" name="圆角矩形 93"/>
          <p:cNvSpPr/>
          <p:nvPr/>
        </p:nvSpPr>
        <p:spPr>
          <a:xfrm>
            <a:off x="634135" y="15767621"/>
            <a:ext cx="17293726" cy="1010253"/>
          </a:xfrm>
          <a:prstGeom prst="roundRect">
            <a:avLst>
              <a:gd name="adj" fmla="val 21631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1">
            <a:schemeClr val="accent4"/>
          </a:lnRef>
          <a:fillRef idx="1002">
            <a:schemeClr val="dk2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80882" tIns="40441" rIns="80882" bIns="40441" rtlCol="0" anchor="ctr"/>
          <a:lstStyle/>
          <a:p>
            <a:pPr algn="ctr"/>
            <a:r>
              <a:rPr lang="en-US" altLang="zh-CN" sz="5300" b="1" dirty="0" smtClean="0">
                <a:solidFill>
                  <a:schemeClr val="bg1"/>
                </a:solidFill>
              </a:rPr>
              <a:t>Problem Definition</a:t>
            </a:r>
            <a:endParaRPr lang="zh-CN" altLang="en-US" sz="5900" b="1" dirty="0">
              <a:solidFill>
                <a:schemeClr val="bg1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315183" y="3515903"/>
            <a:ext cx="18081946" cy="2343830"/>
          </a:xfrm>
          <a:prstGeom prst="rect">
            <a:avLst/>
          </a:prstGeom>
        </p:spPr>
        <p:txBody>
          <a:bodyPr wrap="square" lIns="80882" tIns="40441" rIns="80882" bIns="40441">
            <a:spAutoFit/>
          </a:bodyPr>
          <a:lstStyle/>
          <a:p>
            <a:pPr algn="ctr"/>
            <a:r>
              <a:rPr lang="en-US" altLang="zh-CN" sz="5300" dirty="0" smtClean="0"/>
              <a:t>Dong Deng</a:t>
            </a:r>
            <a:r>
              <a:rPr lang="en-US" altLang="zh-CN" sz="5300" baseline="30000" dirty="0" smtClean="0"/>
              <a:t>$</a:t>
            </a:r>
            <a:r>
              <a:rPr lang="en-US" altLang="zh-CN" sz="5300" dirty="0" smtClean="0"/>
              <a:t>, </a:t>
            </a:r>
            <a:r>
              <a:rPr lang="en-US" altLang="zh-CN" sz="5300" dirty="0" err="1"/>
              <a:t>Guoliang</a:t>
            </a:r>
            <a:r>
              <a:rPr lang="en-US" altLang="zh-CN" sz="5300" dirty="0"/>
              <a:t> </a:t>
            </a:r>
            <a:r>
              <a:rPr lang="en-US" altLang="zh-CN" sz="5300" dirty="0" smtClean="0"/>
              <a:t>Li</a:t>
            </a:r>
            <a:r>
              <a:rPr lang="en-US" altLang="zh-CN" sz="5300" baseline="30000" dirty="0" smtClean="0"/>
              <a:t>$</a:t>
            </a:r>
            <a:r>
              <a:rPr lang="en-US" altLang="zh-CN" sz="5300" dirty="0" smtClean="0"/>
              <a:t>, </a:t>
            </a:r>
            <a:r>
              <a:rPr lang="en-US" altLang="zh-CN" sz="5300" dirty="0" err="1"/>
              <a:t>Jianhua</a:t>
            </a:r>
            <a:r>
              <a:rPr lang="en-US" altLang="zh-CN" sz="5300" dirty="0"/>
              <a:t> </a:t>
            </a:r>
            <a:r>
              <a:rPr lang="en-US" altLang="zh-CN" sz="5300" dirty="0" smtClean="0"/>
              <a:t>Feng</a:t>
            </a:r>
            <a:r>
              <a:rPr lang="en-US" altLang="zh-CN" sz="5300" baseline="30000" dirty="0" smtClean="0"/>
              <a:t>$</a:t>
            </a:r>
            <a:r>
              <a:rPr lang="en-US" altLang="zh-CN" sz="5300" dirty="0" smtClean="0"/>
              <a:t>, Wen-</a:t>
            </a:r>
            <a:r>
              <a:rPr lang="en-US" altLang="zh-CN" sz="5300" dirty="0" err="1" smtClean="0"/>
              <a:t>Syan</a:t>
            </a:r>
            <a:r>
              <a:rPr lang="en-US" altLang="zh-CN" sz="5300" dirty="0" smtClean="0"/>
              <a:t> Li</a:t>
            </a:r>
            <a:r>
              <a:rPr lang="en-US" altLang="zh-CN" sz="5300" baseline="30000" dirty="0" smtClean="0"/>
              <a:t>^</a:t>
            </a:r>
            <a:endParaRPr lang="en-US" altLang="zh-CN" sz="5300" baseline="30000" dirty="0"/>
          </a:p>
          <a:p>
            <a:pPr algn="ctr"/>
            <a:r>
              <a:rPr lang="en-US" altLang="zh-CN" sz="4700" baseline="30000" dirty="0" smtClean="0"/>
              <a:t>$</a:t>
            </a:r>
            <a:r>
              <a:rPr lang="en-US" altLang="zh-CN" sz="4700" dirty="0" smtClean="0"/>
              <a:t>Department </a:t>
            </a:r>
            <a:r>
              <a:rPr lang="en-US" altLang="zh-CN" sz="4700" dirty="0"/>
              <a:t>of Computer Science, Tsinghua University, Beijing, </a:t>
            </a:r>
            <a:r>
              <a:rPr lang="en-US" altLang="zh-CN" sz="4700" dirty="0" smtClean="0"/>
              <a:t>China</a:t>
            </a:r>
          </a:p>
          <a:p>
            <a:pPr algn="ctr"/>
            <a:r>
              <a:rPr lang="en-US" altLang="zh-CN" sz="4700" baseline="30000" dirty="0" smtClean="0"/>
              <a:t>^</a:t>
            </a:r>
            <a:r>
              <a:rPr lang="en-US" altLang="zh-CN" sz="4700" dirty="0" smtClean="0"/>
              <a:t>SAP Labs, Shanghai, Beijing</a:t>
            </a:r>
            <a:endParaRPr lang="en-US" altLang="zh-CN" sz="4700" dirty="0"/>
          </a:p>
        </p:txBody>
      </p:sp>
      <p:sp>
        <p:nvSpPr>
          <p:cNvPr id="85" name="圆角矩形 9"/>
          <p:cNvSpPr/>
          <p:nvPr/>
        </p:nvSpPr>
        <p:spPr>
          <a:xfrm>
            <a:off x="18768013" y="568997"/>
            <a:ext cx="16434766" cy="14501914"/>
          </a:xfrm>
          <a:prstGeom prst="roundRect">
            <a:avLst>
              <a:gd name="adj" fmla="val 4488"/>
            </a:avLst>
          </a:prstGeom>
          <a:solidFill>
            <a:srgbClr val="D5F4FF"/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80882" tIns="40441" rIns="80882" bIns="40441" rtlCol="0" anchor="ctr"/>
          <a:lstStyle/>
          <a:p>
            <a:endParaRPr lang="en-US" altLang="zh-CN" sz="4800" dirty="0" smtClean="0"/>
          </a:p>
          <a:p>
            <a:endParaRPr lang="en-US" altLang="zh-CN" sz="4800" dirty="0" smtClean="0"/>
          </a:p>
          <a:p>
            <a:endParaRPr lang="en-US" altLang="zh-CN" sz="4800" dirty="0" smtClean="0"/>
          </a:p>
        </p:txBody>
      </p:sp>
      <p:sp>
        <p:nvSpPr>
          <p:cNvPr id="86" name="圆角矩形 93"/>
          <p:cNvSpPr/>
          <p:nvPr/>
        </p:nvSpPr>
        <p:spPr>
          <a:xfrm>
            <a:off x="18790449" y="283245"/>
            <a:ext cx="16425978" cy="1032524"/>
          </a:xfrm>
          <a:prstGeom prst="roundRect">
            <a:avLst>
              <a:gd name="adj" fmla="val 21631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1002">
            <a:schemeClr val="dk2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80882" tIns="40441" rIns="80882" bIns="40441" rtlCol="0" anchor="ctr"/>
          <a:lstStyle/>
          <a:p>
            <a:pPr algn="ctr"/>
            <a:r>
              <a:rPr lang="en-US" altLang="zh-CN" sz="5300" b="1" dirty="0" smtClean="0">
                <a:solidFill>
                  <a:schemeClr val="bg1"/>
                </a:solidFill>
              </a:rPr>
              <a:t>Pivotal Entry-based </a:t>
            </a:r>
            <a:r>
              <a:rPr lang="en-US" altLang="zh-CN" sz="5400" b="1" dirty="0" smtClean="0"/>
              <a:t>Method</a:t>
            </a:r>
            <a:endParaRPr lang="zh-CN" altLang="en-US" sz="5900" b="1" dirty="0">
              <a:solidFill>
                <a:schemeClr val="bg1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22240554" y="35387470"/>
            <a:ext cx="13690253" cy="543337"/>
          </a:xfrm>
          <a:prstGeom prst="rect">
            <a:avLst/>
          </a:prstGeom>
          <a:noFill/>
        </p:spPr>
        <p:txBody>
          <a:bodyPr wrap="square" lIns="80882" tIns="40441" rIns="80882" bIns="40441" rtlCol="0">
            <a:spAutoFit/>
          </a:bodyPr>
          <a:lstStyle/>
          <a:p>
            <a:pPr algn="r"/>
            <a:r>
              <a:rPr lang="en-US" altLang="zh-CN" sz="3000" dirty="0" smtClean="0">
                <a:solidFill>
                  <a:schemeClr val="bg1">
                    <a:lumMod val="65000"/>
                  </a:schemeClr>
                </a:solidFill>
              </a:rPr>
              <a:t>Copyright </a:t>
            </a:r>
            <a:r>
              <a:rPr lang="en-US" altLang="zh-CN" sz="3000" dirty="0">
                <a:solidFill>
                  <a:schemeClr val="bg1">
                    <a:lumMod val="65000"/>
                  </a:schemeClr>
                </a:solidFill>
              </a:rPr>
              <a:t>© </a:t>
            </a:r>
            <a:r>
              <a:rPr lang="en-US" altLang="zh-CN" sz="3000" dirty="0" smtClean="0">
                <a:solidFill>
                  <a:schemeClr val="bg1">
                    <a:lumMod val="65000"/>
                  </a:schemeClr>
                </a:solidFill>
              </a:rPr>
              <a:t>2013, Database Research Group, Tsinghua University</a:t>
            </a:r>
            <a:endParaRPr lang="zh-CN" altLang="en-US" sz="3000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02" name="Group 201"/>
          <p:cNvGrpSpPr>
            <a:grpSpLocks noChangeAspect="1"/>
          </p:cNvGrpSpPr>
          <p:nvPr/>
        </p:nvGrpSpPr>
        <p:grpSpPr>
          <a:xfrm>
            <a:off x="2461881" y="80410"/>
            <a:ext cx="6719415" cy="2510210"/>
            <a:chOff x="11289441" y="17106315"/>
            <a:chExt cx="11572956" cy="4227312"/>
          </a:xfrm>
        </p:grpSpPr>
        <p:pic>
          <p:nvPicPr>
            <p:cNvPr id="20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289441" y="17106315"/>
              <a:ext cx="4214842" cy="4227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4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728172" y="17333099"/>
              <a:ext cx="7134225" cy="2733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5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5718597" y="19904867"/>
              <a:ext cx="7134225" cy="1381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120" name="圆角矩形 93"/>
          <p:cNvSpPr/>
          <p:nvPr/>
        </p:nvSpPr>
        <p:spPr>
          <a:xfrm>
            <a:off x="18935973" y="34359171"/>
            <a:ext cx="16849871" cy="928694"/>
          </a:xfrm>
          <a:prstGeom prst="roundRect">
            <a:avLst>
              <a:gd name="adj" fmla="val 21631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80882" tIns="40441" rIns="80882" bIns="40441" rtlCol="0" anchor="ctr"/>
          <a:lstStyle/>
          <a:p>
            <a:pPr algn="ctr"/>
            <a:r>
              <a:rPr lang="en-US" altLang="zh-CN" sz="5400" dirty="0">
                <a:hlinkClick r:id="rId6"/>
              </a:rPr>
              <a:t>http://</a:t>
            </a:r>
            <a:r>
              <a:rPr lang="en-US" altLang="zh-CN" sz="5400" u="sng" dirty="0">
                <a:solidFill>
                  <a:srgbClr val="0070C0"/>
                </a:solidFill>
                <a:hlinkClick r:id="rId6"/>
              </a:rPr>
              <a:t>dbgroup.cs.tsinghua.edu.cn/dd/projects/t</a:t>
            </a:r>
            <a:r>
              <a:rPr lang="en-US" altLang="zh-CN" sz="5400" u="sng" dirty="0">
                <a:solidFill>
                  <a:srgbClr val="0070C0"/>
                </a:solidFill>
              </a:rPr>
              <a:t>opksearch </a:t>
            </a:r>
            <a:endParaRPr lang="zh-CN" altLang="en-US" sz="5400" u="sng" dirty="0">
              <a:solidFill>
                <a:srgbClr val="0070C0"/>
              </a:solidFill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9863757" y="12048486"/>
            <a:ext cx="8070928" cy="3528769"/>
          </a:xfrm>
          <a:prstGeom prst="rect">
            <a:avLst/>
          </a:prstGeom>
          <a:noFill/>
        </p:spPr>
        <p:txBody>
          <a:bodyPr wrap="square" lIns="80882" tIns="40441" rIns="80882" bIns="40441" rtlCol="0">
            <a:spAutoFit/>
          </a:bodyPr>
          <a:lstStyle/>
          <a:p>
            <a:r>
              <a:rPr lang="en-US" altLang="zh-CN" sz="4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#3: Many real applications</a:t>
            </a:r>
          </a:p>
          <a:p>
            <a:pPr marL="360000">
              <a:buFont typeface="Wingdings" pitchFamily="2" charset="2"/>
              <a:buChar char="p"/>
            </a:pPr>
            <a:r>
              <a:rPr lang="en-US" altLang="zh-CN" sz="4400" dirty="0" smtClean="0"/>
              <a:t> Information retrieval</a:t>
            </a:r>
          </a:p>
          <a:p>
            <a:pPr marL="360000">
              <a:buFont typeface="Wingdings" pitchFamily="2" charset="2"/>
              <a:buChar char="p"/>
            </a:pPr>
            <a:r>
              <a:rPr lang="en-US" altLang="zh-CN" sz="4400" dirty="0" smtClean="0"/>
              <a:t> Molecular biology</a:t>
            </a:r>
          </a:p>
          <a:p>
            <a:pPr marL="360000">
              <a:buFont typeface="Wingdings" pitchFamily="2" charset="2"/>
              <a:buChar char="p"/>
            </a:pPr>
            <a:r>
              <a:rPr lang="en-US" altLang="zh-CN" sz="4400" dirty="0" smtClean="0"/>
              <a:t> Bioinformatics</a:t>
            </a:r>
          </a:p>
          <a:p>
            <a:pPr marL="360000">
              <a:buFont typeface="Wingdings" pitchFamily="2" charset="2"/>
              <a:buChar char="p"/>
            </a:pPr>
            <a:r>
              <a:rPr lang="en-US" altLang="zh-CN" sz="4400" dirty="0" smtClean="0"/>
              <a:t> Data Quality, Data Cleaning</a:t>
            </a:r>
            <a:endParaRPr lang="zh-CN" altLang="en-US" sz="4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3" name="Rectangle 90"/>
          <p:cNvSpPr/>
          <p:nvPr/>
        </p:nvSpPr>
        <p:spPr>
          <a:xfrm>
            <a:off x="24912637" y="33547986"/>
            <a:ext cx="5434175" cy="697225"/>
          </a:xfrm>
          <a:prstGeom prst="rect">
            <a:avLst/>
          </a:prstGeom>
        </p:spPr>
        <p:txBody>
          <a:bodyPr wrap="square" lIns="80882" tIns="40441" rIns="80882" bIns="40441">
            <a:spAutoFit/>
          </a:bodyPr>
          <a:lstStyle/>
          <a:p>
            <a:pPr marL="636867" indent="-636867">
              <a:spcBef>
                <a:spcPts val="531"/>
              </a:spcBef>
              <a:spcAft>
                <a:spcPts val="531"/>
              </a:spcAft>
            </a:pPr>
            <a:r>
              <a:rPr lang="en-US" altLang="zh-CN" sz="4000" dirty="0" smtClean="0"/>
              <a:t>State-of-the-art methods</a:t>
            </a:r>
            <a:endParaRPr lang="en-US" altLang="zh-CN" sz="4000" dirty="0"/>
          </a:p>
        </p:txBody>
      </p:sp>
      <p:sp>
        <p:nvSpPr>
          <p:cNvPr id="144" name="矩形 143"/>
          <p:cNvSpPr/>
          <p:nvPr/>
        </p:nvSpPr>
        <p:spPr>
          <a:xfrm>
            <a:off x="19357191" y="26132581"/>
            <a:ext cx="174259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4000" dirty="0"/>
              <a:t>implemented in C</a:t>
            </a:r>
            <a:r>
              <a:rPr lang="en-US" altLang="zh-CN" sz="4000" dirty="0" smtClean="0"/>
              <a:t>++, Ubuntu: Intel </a:t>
            </a:r>
            <a:r>
              <a:rPr lang="en-US" altLang="zh-CN" sz="4000" dirty="0" err="1" smtClean="0"/>
              <a:t>Xero</a:t>
            </a:r>
            <a:r>
              <a:rPr lang="en-US" altLang="zh-CN" sz="4000" dirty="0" smtClean="0"/>
              <a:t> </a:t>
            </a:r>
            <a:r>
              <a:rPr lang="en-US" altLang="zh-CN" sz="4000" dirty="0"/>
              <a:t>X</a:t>
            </a:r>
            <a:r>
              <a:rPr lang="en-US" altLang="zh-CN" sz="4000" dirty="0" smtClean="0"/>
              <a:t>5670 2.5GHz </a:t>
            </a:r>
            <a:r>
              <a:rPr lang="en-US" altLang="zh-CN" sz="4000" dirty="0"/>
              <a:t>CPU and 4 GB memory</a:t>
            </a:r>
            <a:endParaRPr lang="zh-CN" altLang="en-US" sz="4000" dirty="0"/>
          </a:p>
        </p:txBody>
      </p:sp>
      <p:sp>
        <p:nvSpPr>
          <p:cNvPr id="60" name="圆角矩形 9"/>
          <p:cNvSpPr/>
          <p:nvPr/>
        </p:nvSpPr>
        <p:spPr>
          <a:xfrm>
            <a:off x="484873" y="23472477"/>
            <a:ext cx="17431442" cy="12144978"/>
          </a:xfrm>
          <a:prstGeom prst="roundRect">
            <a:avLst>
              <a:gd name="adj" fmla="val 4488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80882" tIns="40441" rIns="80882" bIns="40441" rtlCol="0" anchor="ctr"/>
          <a:lstStyle/>
          <a:p>
            <a:pPr algn="ctr"/>
            <a:endParaRPr lang="zh-CN" altLang="en-US" dirty="0"/>
          </a:p>
        </p:txBody>
      </p:sp>
      <p:sp>
        <p:nvSpPr>
          <p:cNvPr id="72" name="圆角矩形 93"/>
          <p:cNvSpPr/>
          <p:nvPr/>
        </p:nvSpPr>
        <p:spPr>
          <a:xfrm>
            <a:off x="556311" y="23525667"/>
            <a:ext cx="16998027" cy="1491644"/>
          </a:xfrm>
          <a:prstGeom prst="roundRect">
            <a:avLst>
              <a:gd name="adj" fmla="val 21631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1">
            <a:schemeClr val="accent4"/>
          </a:lnRef>
          <a:fillRef idx="1002">
            <a:schemeClr val="dk2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80882" tIns="40441" rIns="80882" bIns="40441" rtlCol="0" anchor="ctr"/>
          <a:lstStyle/>
          <a:p>
            <a:pPr algn="ctr"/>
            <a:r>
              <a:rPr lang="en-US" altLang="zh-CN" sz="5300" b="1" dirty="0" smtClean="0">
                <a:solidFill>
                  <a:schemeClr val="bg1"/>
                </a:solidFill>
              </a:rPr>
              <a:t>Progressive Framework</a:t>
            </a:r>
            <a:endParaRPr lang="zh-CN" altLang="en-US" sz="5900" b="1" dirty="0">
              <a:solidFill>
                <a:schemeClr val="bg1"/>
              </a:solidFill>
            </a:endParaRPr>
          </a:p>
        </p:txBody>
      </p:sp>
      <p:sp>
        <p:nvSpPr>
          <p:cNvPr id="113" name="圆角矩形 9"/>
          <p:cNvSpPr/>
          <p:nvPr/>
        </p:nvSpPr>
        <p:spPr>
          <a:xfrm>
            <a:off x="18857125" y="15285225"/>
            <a:ext cx="16645054" cy="9787006"/>
          </a:xfrm>
          <a:prstGeom prst="roundRect">
            <a:avLst>
              <a:gd name="adj" fmla="val 4488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80882" tIns="40441" rIns="80882" bIns="40441" rtlCol="0" anchor="ctr"/>
          <a:lstStyle/>
          <a:p>
            <a:endParaRPr lang="en-US" altLang="zh-CN" sz="3600" baseline="-25000" dirty="0"/>
          </a:p>
        </p:txBody>
      </p:sp>
      <p:sp>
        <p:nvSpPr>
          <p:cNvPr id="154" name="圆角矩形 93"/>
          <p:cNvSpPr/>
          <p:nvPr/>
        </p:nvSpPr>
        <p:spPr>
          <a:xfrm>
            <a:off x="18857125" y="15285225"/>
            <a:ext cx="16645054" cy="1032524"/>
          </a:xfrm>
          <a:prstGeom prst="roundRect">
            <a:avLst>
              <a:gd name="adj" fmla="val 21631"/>
            </a:avLst>
          </a:prstGeom>
          <a:solidFill>
            <a:srgbClr val="92D050"/>
          </a:solidFill>
          <a:ln>
            <a:solidFill>
              <a:srgbClr val="00B0F0"/>
            </a:solidFill>
          </a:ln>
        </p:spPr>
        <p:style>
          <a:lnRef idx="1">
            <a:schemeClr val="accent4"/>
          </a:lnRef>
          <a:fillRef idx="1002">
            <a:schemeClr val="dk2"/>
          </a:fillRef>
          <a:effectRef idx="2">
            <a:schemeClr val="accent4"/>
          </a:effectRef>
          <a:fontRef idx="minor">
            <a:schemeClr val="lt1"/>
          </a:fontRef>
        </p:style>
        <p:txBody>
          <a:bodyPr lIns="80882" tIns="40441" rIns="80882" bIns="40441" rtlCol="0" anchor="ctr"/>
          <a:lstStyle/>
          <a:p>
            <a:pPr algn="ctr"/>
            <a:r>
              <a:rPr lang="en-US" altLang="zh-CN" sz="5400" b="1" dirty="0" smtClean="0"/>
              <a:t>Range-based Method</a:t>
            </a:r>
            <a:endParaRPr lang="zh-CN" altLang="en-US" sz="5900" b="1" dirty="0">
              <a:solidFill>
                <a:schemeClr val="bg1"/>
              </a:solidFill>
            </a:endParaRPr>
          </a:p>
        </p:txBody>
      </p:sp>
      <p:sp>
        <p:nvSpPr>
          <p:cNvPr id="176" name="Rectangle 90"/>
          <p:cNvSpPr/>
          <p:nvPr/>
        </p:nvSpPr>
        <p:spPr>
          <a:xfrm>
            <a:off x="32315457" y="33559297"/>
            <a:ext cx="2158014" cy="714380"/>
          </a:xfrm>
          <a:prstGeom prst="rect">
            <a:avLst/>
          </a:prstGeom>
        </p:spPr>
        <p:txBody>
          <a:bodyPr wrap="square" lIns="80882" tIns="40441" rIns="80882" bIns="40441">
            <a:spAutoFit/>
          </a:bodyPr>
          <a:lstStyle/>
          <a:p>
            <a:pPr marL="636867" indent="-636867">
              <a:spcBef>
                <a:spcPts val="531"/>
              </a:spcBef>
              <a:spcAft>
                <a:spcPts val="531"/>
              </a:spcAft>
            </a:pPr>
            <a:r>
              <a:rPr lang="en-US" altLang="zh-CN" sz="4000" dirty="0" err="1" smtClean="0"/>
              <a:t>Scalibility</a:t>
            </a:r>
            <a:endParaRPr lang="en-US" altLang="zh-CN" sz="4000" dirty="0"/>
          </a:p>
        </p:txBody>
      </p:sp>
      <p:sp>
        <p:nvSpPr>
          <p:cNvPr id="180" name="TextBox 179"/>
          <p:cNvSpPr txBox="1"/>
          <p:nvPr/>
        </p:nvSpPr>
        <p:spPr>
          <a:xfrm rot="5400000">
            <a:off x="18045263" y="28272139"/>
            <a:ext cx="2571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/>
              <a:t>Datasets</a:t>
            </a:r>
            <a:endParaRPr lang="zh-CN" altLang="en-US" sz="3600" dirty="0"/>
          </a:p>
        </p:txBody>
      </p:sp>
      <p:sp>
        <p:nvSpPr>
          <p:cNvPr id="184" name="TextBox 183"/>
          <p:cNvSpPr txBox="1"/>
          <p:nvPr/>
        </p:nvSpPr>
        <p:spPr>
          <a:xfrm>
            <a:off x="31645383" y="29501985"/>
            <a:ext cx="4788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 smtClean="0"/>
              <a:t>Running Time of Each Methods</a:t>
            </a:r>
          </a:p>
        </p:txBody>
      </p:sp>
      <p:sp>
        <p:nvSpPr>
          <p:cNvPr id="182" name="TextBox 181"/>
          <p:cNvSpPr txBox="1"/>
          <p:nvPr/>
        </p:nvSpPr>
        <p:spPr>
          <a:xfrm>
            <a:off x="27060177" y="29501985"/>
            <a:ext cx="44239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Number of calculated entries</a:t>
            </a:r>
          </a:p>
        </p:txBody>
      </p:sp>
      <p:sp>
        <p:nvSpPr>
          <p:cNvPr id="99" name="Rectangle 90"/>
          <p:cNvSpPr/>
          <p:nvPr/>
        </p:nvSpPr>
        <p:spPr>
          <a:xfrm>
            <a:off x="20259598" y="33601927"/>
            <a:ext cx="4390159" cy="697225"/>
          </a:xfrm>
          <a:prstGeom prst="rect">
            <a:avLst/>
          </a:prstGeom>
        </p:spPr>
        <p:txBody>
          <a:bodyPr wrap="square" lIns="80882" tIns="40441" rIns="80882" bIns="40441">
            <a:spAutoFit/>
          </a:bodyPr>
          <a:lstStyle/>
          <a:p>
            <a:pPr marL="636867" indent="-636867">
              <a:spcBef>
                <a:spcPts val="531"/>
              </a:spcBef>
              <a:spcAft>
                <a:spcPts val="531"/>
              </a:spcAft>
            </a:pPr>
            <a:r>
              <a:rPr lang="en-US" altLang="zh-CN" sz="4000" dirty="0" smtClean="0"/>
              <a:t>Length Distribution</a:t>
            </a:r>
            <a:endParaRPr lang="en-US" altLang="zh-CN" sz="4000" dirty="0"/>
          </a:p>
        </p:txBody>
      </p:sp>
      <p:sp>
        <p:nvSpPr>
          <p:cNvPr id="101" name="Rectangle 90"/>
          <p:cNvSpPr/>
          <p:nvPr/>
        </p:nvSpPr>
        <p:spPr>
          <a:xfrm rot="5400000">
            <a:off x="17614522" y="31691885"/>
            <a:ext cx="4390159" cy="697225"/>
          </a:xfrm>
          <a:prstGeom prst="rect">
            <a:avLst/>
          </a:prstGeom>
        </p:spPr>
        <p:txBody>
          <a:bodyPr wrap="square" lIns="80882" tIns="40441" rIns="80882" bIns="40441">
            <a:spAutoFit/>
          </a:bodyPr>
          <a:lstStyle/>
          <a:p>
            <a:r>
              <a:rPr lang="en-US" altLang="zh-CN" sz="4000" dirty="0" smtClean="0"/>
              <a:t>Email Dataset</a:t>
            </a:r>
            <a:endParaRPr lang="zh-CN" altLang="en-US" sz="4000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8332" y="80854"/>
            <a:ext cx="4721665" cy="2408049"/>
          </a:xfrm>
          <a:prstGeom prst="rect">
            <a:avLst/>
          </a:prstGeom>
        </p:spPr>
      </p:pic>
      <p:pic>
        <p:nvPicPr>
          <p:cNvPr id="158" name="Picture 28" descr="Google_SpearsResults.bmp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929" y="10075835"/>
            <a:ext cx="2493645" cy="3069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31469" y="8629252"/>
            <a:ext cx="1981700" cy="1504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pic>
        <p:nvPicPr>
          <p:cNvPr id="160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8063" y="7448587"/>
            <a:ext cx="8448966" cy="974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1" name="Group 5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3285752"/>
              </p:ext>
            </p:extLst>
          </p:nvPr>
        </p:nvGraphicFramePr>
        <p:xfrm>
          <a:off x="1007394" y="13671290"/>
          <a:ext cx="7991475" cy="1830387"/>
        </p:xfrm>
        <a:graphic>
          <a:graphicData uri="http://schemas.openxmlformats.org/drawingml/2006/table">
            <a:tbl>
              <a:tblPr/>
              <a:tblGrid>
                <a:gridCol w="2438400"/>
                <a:gridCol w="2901950"/>
                <a:gridCol w="1355725"/>
                <a:gridCol w="1295400"/>
              </a:tblGrid>
              <a:tr h="32015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Star</a:t>
                      </a:r>
                    </a:p>
                  </a:txBody>
                  <a:tcPr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Title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Year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Genre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3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Keanu Reeves</a:t>
                      </a:r>
                    </a:p>
                  </a:txBody>
                  <a:tcPr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The Matrix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1999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Sci-Fi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954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Samuel Jackson</a:t>
                      </a:r>
                    </a:p>
                  </a:txBody>
                  <a:tcPr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Iron man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2008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Sci-Fi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95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Schwarzenegger</a:t>
                      </a:r>
                    </a:p>
                  </a:txBody>
                  <a:tcPr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The Terminator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1984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3333FF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Sci-Fi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36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Samuel Jackson</a:t>
                      </a:r>
                    </a:p>
                  </a:txBody>
                  <a:tcPr marT="45736" marB="4573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The man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2006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7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宋体" pitchFamily="2" charset="-122"/>
                        </a:rPr>
                        <a:t>Crime</a:t>
                      </a:r>
                    </a:p>
                  </a:txBody>
                  <a:tcPr marT="45736" marB="4573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miter lim="800000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1660114"/>
              </p:ext>
            </p:extLst>
          </p:nvPr>
        </p:nvGraphicFramePr>
        <p:xfrm>
          <a:off x="6440223" y="11204415"/>
          <a:ext cx="1844040" cy="181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name="Bitmap Image" r:id="rId11" imgW="3067478" imgH="3010320" progId="Paint.Picture">
                  <p:embed/>
                </p:oleObj>
              </mc:Choice>
              <mc:Fallback>
                <p:oleObj name="Bitmap Image" r:id="rId11" imgW="3067478" imgH="3010320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0223" y="11204415"/>
                        <a:ext cx="1844040" cy="1810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" name="Text Box 42"/>
          <p:cNvSpPr txBox="1">
            <a:spLocks noChangeArrowheads="1"/>
          </p:cNvSpPr>
          <p:nvPr/>
        </p:nvSpPr>
        <p:spPr bwMode="auto">
          <a:xfrm>
            <a:off x="1377191" y="13124822"/>
            <a:ext cx="73635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dirty="0"/>
              <a:t>Find movies with a star </a:t>
            </a:r>
            <a:r>
              <a:rPr lang="en-US" altLang="zh-CN" sz="2400" dirty="0">
                <a:solidFill>
                  <a:schemeClr val="folHlink"/>
                </a:solidFill>
              </a:rPr>
              <a:t>“</a:t>
            </a:r>
            <a:r>
              <a:rPr lang="en-US" altLang="zh-CN" sz="2400" dirty="0">
                <a:solidFill>
                  <a:srgbClr val="990000"/>
                </a:solidFill>
              </a:rPr>
              <a:t>similar </a:t>
            </a:r>
            <a:r>
              <a:rPr lang="en-US" altLang="zh-CN" sz="2400" dirty="0" smtClean="0">
                <a:solidFill>
                  <a:srgbClr val="990000"/>
                </a:solidFill>
              </a:rPr>
              <a:t>to</a:t>
            </a:r>
            <a:r>
              <a:rPr lang="en-US" altLang="zh-CN" sz="2400" dirty="0" smtClean="0">
                <a:solidFill>
                  <a:schemeClr val="folHlink"/>
                </a:solidFill>
              </a:rPr>
              <a:t>” </a:t>
            </a:r>
            <a:r>
              <a:rPr lang="en-US" altLang="zh-CN" sz="2400" dirty="0" err="1" smtClean="0">
                <a:solidFill>
                  <a:srgbClr val="FF0000"/>
                </a:solidFill>
              </a:rPr>
              <a:t>Schwarrzenger</a:t>
            </a:r>
            <a:endParaRPr lang="en-US" altLang="zh-CN" sz="2400" dirty="0">
              <a:solidFill>
                <a:schemeClr val="folHlink"/>
              </a:solidFill>
            </a:endParaRPr>
          </a:p>
        </p:txBody>
      </p:sp>
      <p:cxnSp>
        <p:nvCxnSpPr>
          <p:cNvPr id="167" name="直接箭头连接符 166"/>
          <p:cNvCxnSpPr>
            <a:stCxn id="169" idx="6"/>
          </p:cNvCxnSpPr>
          <p:nvPr/>
        </p:nvCxnSpPr>
        <p:spPr>
          <a:xfrm>
            <a:off x="5902525" y="21973672"/>
            <a:ext cx="1627774" cy="796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8" name="图片 16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085" y="19396809"/>
            <a:ext cx="15368948" cy="3155460"/>
          </a:xfrm>
          <a:prstGeom prst="rect">
            <a:avLst/>
          </a:prstGeom>
        </p:spPr>
      </p:pic>
      <p:sp>
        <p:nvSpPr>
          <p:cNvPr id="169" name="椭圆 168"/>
          <p:cNvSpPr/>
          <p:nvPr/>
        </p:nvSpPr>
        <p:spPr>
          <a:xfrm>
            <a:off x="4321265" y="21705915"/>
            <a:ext cx="1581260" cy="535513"/>
          </a:xfrm>
          <a:prstGeom prst="ellipse">
            <a:avLst/>
          </a:prstGeom>
          <a:solidFill>
            <a:srgbClr val="FF0000">
              <a:alpha val="1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0" name="椭圆 169"/>
          <p:cNvSpPr/>
          <p:nvPr/>
        </p:nvSpPr>
        <p:spPr>
          <a:xfrm>
            <a:off x="6279850" y="21705916"/>
            <a:ext cx="1685130" cy="563284"/>
          </a:xfrm>
          <a:prstGeom prst="ellipse">
            <a:avLst/>
          </a:prstGeom>
          <a:solidFill>
            <a:srgbClr val="FF0000">
              <a:alpha val="1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1" name="椭圆 170"/>
          <p:cNvSpPr/>
          <p:nvPr/>
        </p:nvSpPr>
        <p:spPr>
          <a:xfrm>
            <a:off x="10287058" y="21718176"/>
            <a:ext cx="1376107" cy="523252"/>
          </a:xfrm>
          <a:prstGeom prst="ellipse">
            <a:avLst/>
          </a:prstGeom>
          <a:solidFill>
            <a:srgbClr val="FF0000">
              <a:alpha val="1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2" name="文本框 171"/>
          <p:cNvSpPr txBox="1"/>
          <p:nvPr/>
        </p:nvSpPr>
        <p:spPr>
          <a:xfrm>
            <a:off x="5683913" y="22516704"/>
            <a:ext cx="68467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 top-3 similar strings of </a:t>
            </a:r>
            <a:r>
              <a:rPr lang="en-US" altLang="zh-CN" sz="40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srajit</a:t>
            </a:r>
            <a:endParaRPr lang="zh-CN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4" name="Picture 44" descr="150px-Arnold_Schwarzenegger_2004-01-3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2431" y="11260420"/>
            <a:ext cx="1447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5" name="Line 52"/>
          <p:cNvSpPr>
            <a:spLocks noChangeShapeType="1"/>
          </p:cNvSpPr>
          <p:nvPr/>
        </p:nvSpPr>
        <p:spPr bwMode="auto">
          <a:xfrm flipH="1">
            <a:off x="3217194" y="13518890"/>
            <a:ext cx="31242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2400"/>
          </a:p>
        </p:txBody>
      </p:sp>
      <p:pic>
        <p:nvPicPr>
          <p:cNvPr id="156" name="Picture 26" descr="Google_Spears.bmp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884" y="8580210"/>
            <a:ext cx="6496050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6" name="Text Box 42"/>
          <p:cNvSpPr txBox="1">
            <a:spLocks noChangeArrowheads="1"/>
          </p:cNvSpPr>
          <p:nvPr/>
        </p:nvSpPr>
        <p:spPr bwMode="auto">
          <a:xfrm>
            <a:off x="3390989" y="10492650"/>
            <a:ext cx="61266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CN" sz="2400" dirty="0">
                <a:solidFill>
                  <a:srgbClr val="990000"/>
                </a:solidFill>
              </a:rPr>
              <a:t>The user doesn’t know the exact spelling!</a:t>
            </a:r>
            <a:endParaRPr lang="en-US" altLang="zh-CN" sz="2400" dirty="0">
              <a:solidFill>
                <a:schemeClr val="folHlink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634135" y="16777874"/>
            <a:ext cx="17319174" cy="4221267"/>
          </a:xfrm>
          <a:prstGeom prst="rect">
            <a:avLst/>
          </a:prstGeom>
        </p:spPr>
        <p:txBody>
          <a:bodyPr wrap="square" lIns="80882" tIns="40441" rIns="80882" bIns="40441">
            <a:spAutoFit/>
          </a:bodyPr>
          <a:lstStyle/>
          <a:p>
            <a:r>
              <a:rPr lang="en-US" altLang="zh-CN" sz="5400" b="1" u="sng" dirty="0">
                <a:solidFill>
                  <a:srgbClr val="FF0000"/>
                </a:solidFill>
              </a:rPr>
              <a:t>Top-k String Similarity Search: </a:t>
            </a:r>
            <a:r>
              <a:rPr lang="en-US" altLang="zh-CN" sz="5400" i="1" dirty="0"/>
              <a:t>Given a string set S and a query string q, top-k string similarity search returns a string set R </a:t>
            </a:r>
            <a:r>
              <a:rPr lang="en-US" altLang="zh-CN" sz="4800" i="1" dirty="0"/>
              <a:t>⊆</a:t>
            </a:r>
            <a:r>
              <a:rPr lang="en-US" altLang="zh-CN" sz="5400" i="1" dirty="0"/>
              <a:t> S such that |R|=k and for any string r</a:t>
            </a:r>
            <a:r>
              <a:rPr lang="en-US" altLang="zh-CN" sz="4400" i="1" dirty="0"/>
              <a:t>∈</a:t>
            </a:r>
            <a:r>
              <a:rPr lang="en-US" altLang="zh-CN" sz="4800" i="1" dirty="0"/>
              <a:t> </a:t>
            </a:r>
            <a:r>
              <a:rPr lang="en-US" altLang="zh-CN" sz="5400" i="1" dirty="0"/>
              <a:t>R and s</a:t>
            </a:r>
            <a:r>
              <a:rPr lang="en-US" altLang="zh-CN" sz="4400" i="1" dirty="0"/>
              <a:t>∈</a:t>
            </a:r>
            <a:r>
              <a:rPr lang="en-US" altLang="zh-CN" sz="5400" i="1" dirty="0"/>
              <a:t> S − R, ED(r, q) ≤ ED(s, q). </a:t>
            </a:r>
          </a:p>
          <a:p>
            <a:endParaRPr lang="zh-CN" altLang="en-US" sz="5300" dirty="0"/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28" y="25181266"/>
            <a:ext cx="8742437" cy="4526410"/>
          </a:xfrm>
          <a:prstGeom prst="rect">
            <a:avLst/>
          </a:prstGeom>
        </p:spPr>
      </p:pic>
      <p:sp>
        <p:nvSpPr>
          <p:cNvPr id="177" name="矩形 176"/>
          <p:cNvSpPr/>
          <p:nvPr/>
        </p:nvSpPr>
        <p:spPr>
          <a:xfrm>
            <a:off x="1032650" y="30687791"/>
            <a:ext cx="91328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en-US" altLang="zh-TW" sz="3600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sz="3600" baseline="-25000" dirty="0" err="1">
                <a:latin typeface="Times New Roman" pitchFamily="18" charset="0"/>
                <a:cs typeface="Times New Roman" pitchFamily="18" charset="0"/>
              </a:rPr>
              <a:t>i,j</a:t>
            </a:r>
            <a:r>
              <a:rPr lang="en-US" altLang="zh-TW" sz="36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altLang="zh-TW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en-US" altLang="zh-TW" sz="3600" dirty="0">
                <a:latin typeface="Times New Roman" pitchFamily="18" charset="0"/>
                <a:cs typeface="Times New Roman" pitchFamily="18" charset="0"/>
              </a:rPr>
              <a:t>{D</a:t>
            </a:r>
            <a:r>
              <a:rPr lang="en-US" altLang="zh-TW" sz="3600" baseline="-25000" dirty="0">
                <a:latin typeface="Times New Roman" pitchFamily="18" charset="0"/>
                <a:cs typeface="Times New Roman" pitchFamily="18" charset="0"/>
              </a:rPr>
              <a:t>i-1, j </a:t>
            </a:r>
            <a:r>
              <a:rPr lang="en-US" altLang="zh-TW" sz="3600" dirty="0">
                <a:latin typeface="Times New Roman" pitchFamily="18" charset="0"/>
                <a:cs typeface="Times New Roman" pitchFamily="18" charset="0"/>
              </a:rPr>
              <a:t>+ 1, D</a:t>
            </a:r>
            <a:r>
              <a:rPr lang="en-US" altLang="zh-TW" sz="3600" baseline="-25000" dirty="0">
                <a:latin typeface="Times New Roman" pitchFamily="18" charset="0"/>
                <a:cs typeface="Times New Roman" pitchFamily="18" charset="0"/>
              </a:rPr>
              <a:t>i, j-1</a:t>
            </a:r>
            <a:r>
              <a:rPr lang="en-US" altLang="zh-TW" sz="36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altLang="zh-TW" sz="3600" dirty="0" smtClean="0">
                <a:latin typeface="Times New Roman" pitchFamily="18" charset="0"/>
                <a:cs typeface="Times New Roman" pitchFamily="18" charset="0"/>
              </a:rPr>
              <a:t>1, D</a:t>
            </a:r>
            <a:r>
              <a:rPr lang="en-US" altLang="zh-TW" sz="3600" baseline="-25000" dirty="0" smtClean="0">
                <a:latin typeface="Times New Roman" pitchFamily="18" charset="0"/>
                <a:cs typeface="Times New Roman" pitchFamily="18" charset="0"/>
              </a:rPr>
              <a:t>i-1</a:t>
            </a:r>
            <a:r>
              <a:rPr lang="en-US" altLang="zh-TW" sz="3600" baseline="-25000" dirty="0">
                <a:latin typeface="Times New Roman" pitchFamily="18" charset="0"/>
                <a:cs typeface="Times New Roman" pitchFamily="18" charset="0"/>
              </a:rPr>
              <a:t>, j-1</a:t>
            </a:r>
            <a:r>
              <a:rPr lang="en-US" altLang="zh-TW" sz="3600" dirty="0"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altLang="zh-TW" sz="3600" dirty="0" smtClean="0">
                <a:latin typeface="Times New Roman" pitchFamily="18" charset="0"/>
                <a:cs typeface="Times New Roman" pitchFamily="18" charset="0"/>
              </a:rPr>
              <a:t>0/1}</a:t>
            </a:r>
            <a:endParaRPr lang="en-US" altLang="zh-TW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8" name="TextBox 15"/>
          <p:cNvSpPr txBox="1"/>
          <p:nvPr/>
        </p:nvSpPr>
        <p:spPr>
          <a:xfrm>
            <a:off x="3454253" y="30249940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>
                <a:solidFill>
                  <a:srgbClr val="0070C0"/>
                </a:solidFill>
              </a:rPr>
              <a:t>  </a:t>
            </a:r>
            <a:r>
              <a:rPr lang="en-US" altLang="zh-CN" sz="2800" b="1" i="1" dirty="0" smtClean="0">
                <a:solidFill>
                  <a:srgbClr val="0070C0"/>
                </a:solidFill>
              </a:rPr>
              <a:t>Insertion</a:t>
            </a:r>
            <a:endParaRPr lang="zh-CN" altLang="en-US" sz="2800" b="1" i="1" dirty="0">
              <a:solidFill>
                <a:srgbClr val="0070C0"/>
              </a:solidFill>
            </a:endParaRPr>
          </a:p>
        </p:txBody>
      </p:sp>
      <p:sp>
        <p:nvSpPr>
          <p:cNvPr id="179" name="TextBox 15"/>
          <p:cNvSpPr txBox="1"/>
          <p:nvPr/>
        </p:nvSpPr>
        <p:spPr>
          <a:xfrm>
            <a:off x="5254453" y="30249940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0070C0"/>
                </a:solidFill>
              </a:rPr>
              <a:t>Deletion</a:t>
            </a:r>
            <a:endParaRPr lang="zh-CN" altLang="en-US" sz="2800" b="1" i="1" dirty="0">
              <a:solidFill>
                <a:srgbClr val="0070C0"/>
              </a:solidFill>
            </a:endParaRPr>
          </a:p>
        </p:txBody>
      </p:sp>
      <p:sp>
        <p:nvSpPr>
          <p:cNvPr id="181" name="TextBox 15"/>
          <p:cNvSpPr txBox="1"/>
          <p:nvPr/>
        </p:nvSpPr>
        <p:spPr>
          <a:xfrm>
            <a:off x="6766621" y="30241229"/>
            <a:ext cx="359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i="1" dirty="0" smtClean="0">
                <a:solidFill>
                  <a:srgbClr val="0070C0"/>
                </a:solidFill>
              </a:rPr>
              <a:t>Match/</a:t>
            </a:r>
            <a:r>
              <a:rPr lang="en-US" altLang="zh-CN" sz="2800" b="1" i="1" dirty="0" err="1" smtClean="0">
                <a:solidFill>
                  <a:srgbClr val="0070C0"/>
                </a:solidFill>
              </a:rPr>
              <a:t>Subsitition</a:t>
            </a:r>
            <a:endParaRPr lang="zh-CN" altLang="en-US" sz="2800" b="1" i="1" dirty="0">
              <a:solidFill>
                <a:srgbClr val="0070C0"/>
              </a:solidFill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45714" y="29626128"/>
            <a:ext cx="836299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Traditional Method: Dynamic Programming</a:t>
            </a:r>
            <a:endParaRPr lang="en-US" altLang="zh-TW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TW" sz="36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sz="3600" baseline="-25000" dirty="0" smtClean="0">
                <a:latin typeface="Times New Roman" pitchFamily="18" charset="0"/>
                <a:cs typeface="Times New Roman" pitchFamily="18" charset="0"/>
              </a:rPr>
              <a:t>i,0 </a:t>
            </a:r>
            <a:r>
              <a:rPr lang="en-US" altLang="zh-TW" sz="3600" dirty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zh-TW" sz="36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zh-TW" sz="3600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sz="3600" baseline="-25000" dirty="0">
                <a:latin typeface="Times New Roman" pitchFamily="18" charset="0"/>
                <a:cs typeface="Times New Roman" pitchFamily="18" charset="0"/>
              </a:rPr>
              <a:t>0,j </a:t>
            </a:r>
            <a:r>
              <a:rPr lang="en-US" altLang="zh-TW" sz="3600" dirty="0">
                <a:latin typeface="Times New Roman" pitchFamily="18" charset="0"/>
                <a:cs typeface="Times New Roman" pitchFamily="18" charset="0"/>
              </a:rPr>
              <a:t>= j, </a:t>
            </a:r>
            <a:endParaRPr lang="zh-CN" altLang="en-US" sz="3600" dirty="0"/>
          </a:p>
        </p:txBody>
      </p:sp>
      <p:pic>
        <p:nvPicPr>
          <p:cNvPr id="68" name="图片 6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3146" y="27018486"/>
            <a:ext cx="7708921" cy="2163525"/>
          </a:xfrm>
          <a:prstGeom prst="rect">
            <a:avLst/>
          </a:prstGeom>
        </p:spPr>
      </p:pic>
      <p:pic>
        <p:nvPicPr>
          <p:cNvPr id="70" name="图片 6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0122" y="26796581"/>
            <a:ext cx="3162570" cy="2779838"/>
          </a:xfrm>
          <a:prstGeom prst="rect">
            <a:avLst/>
          </a:prstGeom>
        </p:spPr>
      </p:pic>
      <p:pic>
        <p:nvPicPr>
          <p:cNvPr id="71" name="图片 70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7229" y="26732179"/>
            <a:ext cx="3448250" cy="2833656"/>
          </a:xfrm>
          <a:prstGeom prst="rect">
            <a:avLst/>
          </a:prstGeom>
        </p:spPr>
      </p:pic>
      <p:pic>
        <p:nvPicPr>
          <p:cNvPr id="73" name="图片 72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5709" y="30050881"/>
            <a:ext cx="4388120" cy="3560172"/>
          </a:xfrm>
          <a:prstGeom prst="rect">
            <a:avLst/>
          </a:prstGeom>
        </p:spPr>
      </p:pic>
      <p:pic>
        <p:nvPicPr>
          <p:cNvPr id="74" name="图片 7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4499" y="30010854"/>
            <a:ext cx="4540980" cy="355862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20396" y="29577126"/>
            <a:ext cx="4353161" cy="3904463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19165" y="19656053"/>
            <a:ext cx="16257654" cy="474515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8909628" y="16701978"/>
            <a:ext cx="17000744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Definition 4 (Pivotal Quadruple): </a:t>
            </a:r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quadruple </a:t>
            </a:r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⟨[</a:t>
            </a:r>
            <a:r>
              <a:rPr lang="en-US" altLang="zh-CN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l, u</a:t>
            </a:r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en-US" altLang="zh-CN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d, j</a:t>
            </a:r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⟩</a:t>
            </a:r>
            <a:r>
              <a:rPr lang="en-US" altLang="zh-CN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pivotal quadruple, </a:t>
            </a:r>
            <a:endParaRPr lang="en-US" altLang="zh-CN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satisfies </a:t>
            </a:r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⟨</a:t>
            </a:r>
            <a:r>
              <a:rPr lang="en-US" altLang="zh-CN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l, u</a:t>
            </a:r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⟩</a:t>
            </a:r>
            <a:r>
              <a:rPr lang="en-US" altLang="zh-CN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sub-range of a </a:t>
            </a:r>
            <a:r>
              <a:rPr lang="en-US" altLang="zh-CN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level node’s range;</a:t>
            </a:r>
          </a:p>
          <a:p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 for any string s with ID in [l, u], </a:t>
            </a:r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ED(s[1</a:t>
            </a:r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d+1</a:t>
            </a:r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], q[1, </a:t>
            </a:r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j+1])&gt;ED(s[1</a:t>
            </a:r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d], q[1, j]); </a:t>
            </a:r>
          </a:p>
          <a:p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 strings with ID l − 1 or u + 1 do not satisfy </a:t>
            </a:r>
            <a:r>
              <a:rPr lang="en-US" altLang="zh-C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conditions </a:t>
            </a:r>
            <a:r>
              <a:rPr lang="en-US" altLang="zh-C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 or (2).</a:t>
            </a:r>
          </a:p>
          <a:p>
            <a:endParaRPr lang="zh-CN" altLang="en-US" sz="4000" dirty="0"/>
          </a:p>
        </p:txBody>
      </p:sp>
      <p:sp>
        <p:nvSpPr>
          <p:cNvPr id="75" name="矩形 74"/>
          <p:cNvSpPr/>
          <p:nvPr/>
        </p:nvSpPr>
        <p:spPr>
          <a:xfrm>
            <a:off x="10068526" y="29743714"/>
            <a:ext cx="757130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Progressive Method: Smallest Cell First</a:t>
            </a:r>
            <a:endParaRPr lang="en-US" altLang="zh-TW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zh-CN" sz="3600" dirty="0" smtClean="0">
                <a:latin typeface="Times New Roman" pitchFamily="18" charset="0"/>
                <a:cs typeface="Times New Roman" pitchFamily="18" charset="0"/>
              </a:rPr>
              <a:t>Two Operations: Find Match / Extend</a:t>
            </a:r>
            <a:endParaRPr lang="zh-CN" altLang="en-US" sz="3600" dirty="0"/>
          </a:p>
        </p:txBody>
      </p:sp>
      <p:pic>
        <p:nvPicPr>
          <p:cNvPr id="77" name="图片 76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4685" y="31393357"/>
            <a:ext cx="5481936" cy="4171596"/>
          </a:xfrm>
          <a:prstGeom prst="rect">
            <a:avLst/>
          </a:prstGeom>
        </p:spPr>
      </p:pic>
      <p:sp>
        <p:nvSpPr>
          <p:cNvPr id="78" name="文本框 77"/>
          <p:cNvSpPr txBox="1"/>
          <p:nvPr/>
        </p:nvSpPr>
        <p:spPr>
          <a:xfrm>
            <a:off x="7006337" y="33635562"/>
            <a:ext cx="116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/>
              <a:t>(</a:t>
            </a:r>
            <a:r>
              <a:rPr lang="en-US" altLang="zh-CN" sz="3600" dirty="0" err="1"/>
              <a:t>n</a:t>
            </a:r>
            <a:r>
              <a:rPr lang="en-US" altLang="zh-CN" sz="36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3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j</a:t>
            </a:r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文本框 79"/>
          <p:cNvSpPr txBox="1"/>
          <p:nvPr/>
        </p:nvSpPr>
        <p:spPr>
          <a:xfrm>
            <a:off x="6766621" y="34470537"/>
            <a:ext cx="5754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err="1" smtClean="0"/>
              <a:t>Tx</a:t>
            </a:r>
            <a:r>
              <a:rPr lang="en-US" altLang="zh-CN" sz="3200" dirty="0" smtClean="0"/>
              <a:t>: node and char with ED=x</a:t>
            </a:r>
            <a:endParaRPr lang="zh-CN" altLang="en-US" sz="3200" dirty="0"/>
          </a:p>
        </p:txBody>
      </p:sp>
      <p:sp>
        <p:nvSpPr>
          <p:cNvPr id="81" name="文本框 80"/>
          <p:cNvSpPr txBox="1"/>
          <p:nvPr/>
        </p:nvSpPr>
        <p:spPr>
          <a:xfrm>
            <a:off x="8228802" y="33381125"/>
            <a:ext cx="36613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36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-th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node of </a:t>
            </a:r>
            <a:r>
              <a:rPr lang="en-US" altLang="zh-CN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trie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defRPr/>
            </a:pPr>
            <a:r>
              <a:rPr lang="en-US" altLang="zh-CN" sz="3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zh-CN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character of </a:t>
            </a:r>
            <a:r>
              <a:rPr lang="en-US" altLang="zh-CN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  <a:endParaRPr lang="en-US" altLang="zh-CN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左大括号 81"/>
          <p:cNvSpPr/>
          <p:nvPr/>
        </p:nvSpPr>
        <p:spPr>
          <a:xfrm>
            <a:off x="8090629" y="33649775"/>
            <a:ext cx="165224" cy="848561"/>
          </a:xfrm>
          <a:prstGeom prst="leftBrace">
            <a:avLst>
              <a:gd name="adj1" fmla="val 38387"/>
              <a:gd name="adj2" fmla="val 50000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4933" y="25158434"/>
            <a:ext cx="7958898" cy="457873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0760" y="30980503"/>
            <a:ext cx="5663045" cy="4589318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629694" y="31565734"/>
            <a:ext cx="615553" cy="386426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sz="2800" dirty="0" smtClean="0"/>
              <a:t>A </a:t>
            </a:r>
            <a:r>
              <a:rPr lang="en-US" altLang="zh-CN" sz="2800" dirty="0" err="1" smtClean="0"/>
              <a:t>trie</a:t>
            </a:r>
            <a:r>
              <a:rPr lang="en-US" altLang="zh-CN" sz="2800" dirty="0" smtClean="0"/>
              <a:t> for strings in table 1</a:t>
            </a:r>
            <a:endParaRPr lang="zh-CN" altLang="en-US" sz="2800" dirty="0"/>
          </a:p>
        </p:txBody>
      </p:sp>
      <p:sp>
        <p:nvSpPr>
          <p:cNvPr id="84" name="文本框 83"/>
          <p:cNvSpPr txBox="1"/>
          <p:nvPr/>
        </p:nvSpPr>
        <p:spPr>
          <a:xfrm>
            <a:off x="7054653" y="31753397"/>
            <a:ext cx="4930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Top-3 Query: </a:t>
            </a:r>
            <a:r>
              <a:rPr lang="en-US" altLang="zh-CN" sz="4000" i="1" dirty="0" err="1" smtClean="0"/>
              <a:t>srajit</a:t>
            </a:r>
            <a:endParaRPr lang="zh-CN" altLang="en-US" sz="4000" i="1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3345" y="3433407"/>
            <a:ext cx="5657236" cy="5666144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29911" y="3434614"/>
            <a:ext cx="8491838" cy="668009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1880" y="9142885"/>
            <a:ext cx="11654839" cy="5388664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8719949" y="1484975"/>
            <a:ext cx="1644174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6000" i="1" dirty="0" smtClean="0"/>
              <a:t>Definition(Pivotal </a:t>
            </a:r>
            <a:r>
              <a:rPr lang="en-US" altLang="zh-CN" sz="6000" i="1" dirty="0"/>
              <a:t>Entry): </a:t>
            </a:r>
            <a:r>
              <a:rPr lang="en-US" altLang="zh-CN" sz="6000" dirty="0"/>
              <a:t>An entry ⟨</a:t>
            </a:r>
            <a:r>
              <a:rPr lang="en-US" altLang="zh-CN" sz="6000" i="1" dirty="0" err="1"/>
              <a:t>i</a:t>
            </a:r>
            <a:r>
              <a:rPr lang="en-US" altLang="zh-CN" sz="6000" i="1" dirty="0"/>
              <a:t>, j</a:t>
            </a:r>
            <a:r>
              <a:rPr lang="en-US" altLang="zh-CN" sz="6000" dirty="0"/>
              <a:t>⟩</a:t>
            </a:r>
            <a:r>
              <a:rPr lang="en-US" altLang="zh-CN" sz="6000" i="1" dirty="0"/>
              <a:t> </a:t>
            </a:r>
            <a:r>
              <a:rPr lang="en-US" altLang="zh-CN" sz="6000" dirty="0"/>
              <a:t>in E</a:t>
            </a:r>
            <a:r>
              <a:rPr lang="en-US" altLang="zh-CN" sz="6000" i="1" dirty="0"/>
              <a:t>x </a:t>
            </a:r>
            <a:r>
              <a:rPr lang="en-US" altLang="zh-CN" sz="6000" dirty="0"/>
              <a:t>is called</a:t>
            </a:r>
          </a:p>
          <a:p>
            <a:r>
              <a:rPr lang="en-US" altLang="zh-CN" sz="6000" dirty="0"/>
              <a:t>a pivotal entry, if </a:t>
            </a:r>
            <a:r>
              <a:rPr lang="en-US" altLang="zh-CN" sz="6000" i="1" dirty="0"/>
              <a:t>D</a:t>
            </a:r>
            <a:r>
              <a:rPr lang="en-US" altLang="zh-CN" sz="6000" dirty="0"/>
              <a:t>[</a:t>
            </a:r>
            <a:r>
              <a:rPr lang="en-US" altLang="zh-CN" sz="6000" i="1" dirty="0" err="1"/>
              <a:t>i</a:t>
            </a:r>
            <a:r>
              <a:rPr lang="en-US" altLang="zh-CN" sz="6000" i="1" dirty="0"/>
              <a:t> </a:t>
            </a:r>
            <a:r>
              <a:rPr lang="en-US" altLang="zh-CN" sz="6000" dirty="0"/>
              <a:t>+ 1][</a:t>
            </a:r>
            <a:r>
              <a:rPr lang="en-US" altLang="zh-CN" sz="6000" i="1" dirty="0"/>
              <a:t>j </a:t>
            </a:r>
            <a:r>
              <a:rPr lang="en-US" altLang="zh-CN" sz="6000" dirty="0"/>
              <a:t>+ 1] </a:t>
            </a:r>
            <a:r>
              <a:rPr lang="en-US" altLang="zh-CN" sz="6000" i="1" dirty="0"/>
              <a:t>&gt;</a:t>
            </a:r>
            <a:r>
              <a:rPr lang="en-US" altLang="zh-CN" sz="6000" dirty="0" smtClean="0"/>
              <a:t> </a:t>
            </a:r>
            <a:r>
              <a:rPr lang="en-US" altLang="zh-CN" sz="6000" i="1" dirty="0"/>
              <a:t>D</a:t>
            </a:r>
            <a:r>
              <a:rPr lang="en-US" altLang="zh-CN" sz="6000" dirty="0"/>
              <a:t>[</a:t>
            </a:r>
            <a:r>
              <a:rPr lang="en-US" altLang="zh-CN" sz="6000" i="1" dirty="0" err="1"/>
              <a:t>i</a:t>
            </a:r>
            <a:r>
              <a:rPr lang="en-US" altLang="zh-CN" sz="6000" dirty="0"/>
              <a:t>][</a:t>
            </a:r>
            <a:r>
              <a:rPr lang="en-US" altLang="zh-CN" sz="6000" i="1" dirty="0"/>
              <a:t>j</a:t>
            </a:r>
            <a:r>
              <a:rPr lang="en-US" altLang="zh-CN" sz="6000" dirty="0"/>
              <a:t>].</a:t>
            </a:r>
            <a:endParaRPr lang="zh-CN" altLang="en-US" sz="6000" dirty="0"/>
          </a:p>
        </p:txBody>
      </p:sp>
      <p:sp>
        <p:nvSpPr>
          <p:cNvPr id="88" name="文本框 87"/>
          <p:cNvSpPr txBox="1"/>
          <p:nvPr/>
        </p:nvSpPr>
        <p:spPr>
          <a:xfrm>
            <a:off x="18676407" y="9142885"/>
            <a:ext cx="531481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400" i="1" dirty="0" smtClean="0"/>
              <a:t>Definition (Pivotal </a:t>
            </a:r>
            <a:r>
              <a:rPr lang="en-US" altLang="zh-CN" sz="4400" i="1" dirty="0"/>
              <a:t>Triple):</a:t>
            </a:r>
            <a:r>
              <a:rPr lang="en-US" altLang="zh-CN" sz="4400" dirty="0" smtClean="0"/>
              <a:t>Given </a:t>
            </a:r>
            <a:r>
              <a:rPr lang="en-US" altLang="zh-CN" sz="4400" dirty="0"/>
              <a:t>an entry ⟨</a:t>
            </a:r>
            <a:r>
              <a:rPr lang="en-US" altLang="zh-CN" sz="4400" i="1" dirty="0"/>
              <a:t>n, j</a:t>
            </a:r>
            <a:r>
              <a:rPr lang="en-US" altLang="zh-CN" sz="4400" dirty="0"/>
              <a:t>⟩, one </a:t>
            </a:r>
            <a:r>
              <a:rPr lang="en-US" altLang="zh-CN" sz="4400" dirty="0" smtClean="0"/>
              <a:t>of </a:t>
            </a:r>
            <a:r>
              <a:rPr lang="en-US" altLang="zh-CN" sz="4400" i="1" dirty="0" smtClean="0"/>
              <a:t>n</a:t>
            </a:r>
            <a:r>
              <a:rPr lang="en-US" altLang="zh-CN" sz="4400" dirty="0" smtClean="0"/>
              <a:t>’s </a:t>
            </a:r>
            <a:r>
              <a:rPr lang="en-US" altLang="zh-CN" sz="4400" dirty="0"/>
              <a:t>children </a:t>
            </a:r>
            <a:r>
              <a:rPr lang="en-US" altLang="zh-CN" sz="4400" i="1" dirty="0" err="1"/>
              <a:t>n</a:t>
            </a:r>
            <a:r>
              <a:rPr lang="en-US" altLang="zh-CN" sz="4400" i="1" baseline="-25000" dirty="0" err="1"/>
              <a:t>c</a:t>
            </a:r>
            <a:r>
              <a:rPr lang="en-US" altLang="zh-CN" sz="4400" dirty="0"/>
              <a:t>, and a query </a:t>
            </a:r>
            <a:r>
              <a:rPr lang="en-US" altLang="zh-CN" sz="4400" i="1" dirty="0"/>
              <a:t>q</a:t>
            </a:r>
            <a:r>
              <a:rPr lang="en-US" altLang="zh-CN" sz="4400" dirty="0"/>
              <a:t>, triple ⟨</a:t>
            </a:r>
            <a:r>
              <a:rPr lang="en-US" altLang="zh-CN" sz="4400" i="1" dirty="0"/>
              <a:t>n, </a:t>
            </a:r>
            <a:r>
              <a:rPr lang="en-US" altLang="zh-CN" sz="4400" i="1" dirty="0" smtClean="0"/>
              <a:t>j,</a:t>
            </a:r>
          </a:p>
          <a:p>
            <a:r>
              <a:rPr lang="en-US" altLang="zh-CN" sz="4400" i="1" dirty="0" err="1" smtClean="0"/>
              <a:t>n</a:t>
            </a:r>
            <a:r>
              <a:rPr lang="en-US" altLang="zh-CN" sz="4400" i="1" baseline="-25000" dirty="0" err="1" smtClean="0"/>
              <a:t>c</a:t>
            </a:r>
            <a:r>
              <a:rPr lang="en-US" altLang="zh-CN" sz="4400" dirty="0"/>
              <a:t>⟩</a:t>
            </a:r>
            <a:r>
              <a:rPr lang="en-US" altLang="zh-CN" sz="4400" i="1" dirty="0"/>
              <a:t> </a:t>
            </a:r>
            <a:r>
              <a:rPr lang="en-US" altLang="zh-CN" sz="4400" dirty="0"/>
              <a:t>is called </a:t>
            </a:r>
            <a:r>
              <a:rPr lang="en-US" altLang="zh-CN" sz="4400" dirty="0" smtClean="0"/>
              <a:t>a pivotal </a:t>
            </a:r>
            <a:r>
              <a:rPr lang="en-US" altLang="zh-CN" sz="4400" dirty="0"/>
              <a:t>triple, if </a:t>
            </a:r>
            <a:r>
              <a:rPr lang="en-US" altLang="zh-CN" sz="4400" dirty="0" smtClean="0"/>
              <a:t>ED(</a:t>
            </a:r>
            <a:r>
              <a:rPr lang="en-US" altLang="zh-CN" sz="4400" i="1" dirty="0" err="1" smtClean="0"/>
              <a:t>n</a:t>
            </a:r>
            <a:r>
              <a:rPr lang="en-US" altLang="zh-CN" sz="4400" i="1" baseline="-25000" dirty="0" err="1" smtClean="0"/>
              <a:t>c</a:t>
            </a:r>
            <a:r>
              <a:rPr lang="en-US" altLang="zh-CN" sz="4400" i="1" dirty="0" err="1" smtClean="0"/>
              <a:t>,q</a:t>
            </a:r>
            <a:r>
              <a:rPr lang="en-US" altLang="zh-CN" sz="4400" dirty="0" smtClean="0"/>
              <a:t>[1</a:t>
            </a:r>
            <a:r>
              <a:rPr lang="en-US" altLang="zh-CN" sz="4400" i="1" dirty="0"/>
              <a:t>, </a:t>
            </a:r>
            <a:r>
              <a:rPr lang="en-US" altLang="zh-CN" sz="4400" i="1" dirty="0" smtClean="0"/>
              <a:t>j</a:t>
            </a:r>
            <a:r>
              <a:rPr lang="en-US" altLang="zh-CN" sz="4400" dirty="0" smtClean="0"/>
              <a:t>+ </a:t>
            </a:r>
            <a:r>
              <a:rPr lang="en-US" altLang="zh-CN" sz="4400" dirty="0"/>
              <a:t>1]) </a:t>
            </a:r>
            <a:r>
              <a:rPr lang="en-US" altLang="zh-CN" sz="4400" i="1" dirty="0"/>
              <a:t>&gt;</a:t>
            </a:r>
            <a:r>
              <a:rPr lang="en-US" altLang="zh-CN" sz="4400" dirty="0" smtClean="0"/>
              <a:t>ED(</a:t>
            </a:r>
            <a:r>
              <a:rPr lang="en-US" altLang="zh-CN" sz="4400" i="1" dirty="0" smtClean="0"/>
              <a:t>n</a:t>
            </a:r>
            <a:r>
              <a:rPr lang="en-US" altLang="zh-CN" sz="4400" i="1" dirty="0"/>
              <a:t>, q</a:t>
            </a:r>
            <a:r>
              <a:rPr lang="en-US" altLang="zh-CN" sz="4400" dirty="0"/>
              <a:t>[1</a:t>
            </a:r>
            <a:r>
              <a:rPr lang="en-US" altLang="zh-CN" sz="4400" i="1" dirty="0"/>
              <a:t>, j</a:t>
            </a:r>
            <a:r>
              <a:rPr lang="en-US" altLang="zh-CN" sz="4400" dirty="0"/>
              <a:t>]).</a:t>
            </a:r>
            <a:endParaRPr lang="zh-CN" alt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9" grpId="0" animBg="1"/>
      <p:bldP spid="170" grpId="0" animBg="1"/>
      <p:bldP spid="171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10613</TotalTime>
  <Words>522</Words>
  <Application>Microsoft Office PowerPoint</Application>
  <PresentationFormat>自定义</PresentationFormat>
  <Paragraphs>77</Paragraphs>
  <Slides>1</Slides>
  <Notes>0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Gungsuh</vt:lpstr>
      <vt:lpstr>新細明體</vt:lpstr>
      <vt:lpstr>宋体</vt:lpstr>
      <vt:lpstr>Arial</vt:lpstr>
      <vt:lpstr>Arial Narrow</vt:lpstr>
      <vt:lpstr>Calibri</vt:lpstr>
      <vt:lpstr>Times New Roman</vt:lpstr>
      <vt:lpstr>Verdana</vt:lpstr>
      <vt:lpstr>Wingdings</vt:lpstr>
      <vt:lpstr>Office 主题</vt:lpstr>
      <vt:lpstr>Bitmap Image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dongdeng</dc:creator>
  <cp:lastModifiedBy>dongdeng</cp:lastModifiedBy>
  <cp:revision>319</cp:revision>
  <dcterms:modified xsi:type="dcterms:W3CDTF">2013-04-03T12:01:21Z</dcterms:modified>
</cp:coreProperties>
</file>