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9.xml" ContentType="application/vnd.openxmlformats-officedocument.presentationml.tags+xml"/>
  <Override PartName="/ppt/notesSlides/notesSlide49.xml" ContentType="application/vnd.openxmlformats-officedocument.presentationml.notesSlide+xml"/>
  <Override PartName="/ppt/tags/tag4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3"/>
  </p:notesMasterIdLst>
  <p:handoutMasterIdLst>
    <p:handoutMasterId r:id="rId54"/>
  </p:handoutMasterIdLst>
  <p:sldIdLst>
    <p:sldId id="256" r:id="rId2"/>
    <p:sldId id="294" r:id="rId3"/>
    <p:sldId id="259" r:id="rId4"/>
    <p:sldId id="316" r:id="rId5"/>
    <p:sldId id="263" r:id="rId6"/>
    <p:sldId id="306" r:id="rId7"/>
    <p:sldId id="342" r:id="rId8"/>
    <p:sldId id="266" r:id="rId9"/>
    <p:sldId id="270" r:id="rId10"/>
    <p:sldId id="269" r:id="rId11"/>
    <p:sldId id="343" r:id="rId12"/>
    <p:sldId id="304" r:id="rId13"/>
    <p:sldId id="346" r:id="rId14"/>
    <p:sldId id="348" r:id="rId15"/>
    <p:sldId id="345" r:id="rId16"/>
    <p:sldId id="349" r:id="rId17"/>
    <p:sldId id="353" r:id="rId18"/>
    <p:sldId id="354" r:id="rId19"/>
    <p:sldId id="356" r:id="rId20"/>
    <p:sldId id="361" r:id="rId21"/>
    <p:sldId id="401" r:id="rId22"/>
    <p:sldId id="363" r:id="rId23"/>
    <p:sldId id="351" r:id="rId24"/>
    <p:sldId id="350" r:id="rId25"/>
    <p:sldId id="364" r:id="rId26"/>
    <p:sldId id="371" r:id="rId27"/>
    <p:sldId id="372" r:id="rId28"/>
    <p:sldId id="374" r:id="rId29"/>
    <p:sldId id="375" r:id="rId30"/>
    <p:sldId id="376" r:id="rId31"/>
    <p:sldId id="380" r:id="rId32"/>
    <p:sldId id="378" r:id="rId33"/>
    <p:sldId id="379" r:id="rId34"/>
    <p:sldId id="357" r:id="rId35"/>
    <p:sldId id="386" r:id="rId36"/>
    <p:sldId id="385" r:id="rId37"/>
    <p:sldId id="390" r:id="rId38"/>
    <p:sldId id="391" r:id="rId39"/>
    <p:sldId id="397" r:id="rId40"/>
    <p:sldId id="398" r:id="rId41"/>
    <p:sldId id="400" r:id="rId42"/>
    <p:sldId id="399" r:id="rId43"/>
    <p:sldId id="358" r:id="rId44"/>
    <p:sldId id="365" r:id="rId45"/>
    <p:sldId id="381" r:id="rId46"/>
    <p:sldId id="366" r:id="rId47"/>
    <p:sldId id="368" r:id="rId48"/>
    <p:sldId id="370" r:id="rId49"/>
    <p:sldId id="359" r:id="rId50"/>
    <p:sldId id="344" r:id="rId51"/>
    <p:sldId id="302"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7606" autoAdjust="0"/>
  </p:normalViewPr>
  <p:slideViewPr>
    <p:cSldViewPr>
      <p:cViewPr>
        <p:scale>
          <a:sx n="70" d="100"/>
          <a:sy n="70" d="100"/>
        </p:scale>
        <p:origin x="-516" y="-72"/>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pPr/>
              <a:t>2012/4/4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pPr/>
              <a:t>‹#›</a:t>
            </a:fld>
            <a:endParaRPr lang="zh-CN" altLang="en-US"/>
          </a:p>
        </p:txBody>
      </p:sp>
    </p:spTree>
    <p:extLst>
      <p:ext uri="{BB962C8B-B14F-4D97-AF65-F5344CB8AC3E}">
        <p14:creationId xmlns:p14="http://schemas.microsoft.com/office/powerpoint/2010/main" val="357547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2012/4/4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extLst>
      <p:ext uri="{BB962C8B-B14F-4D97-AF65-F5344CB8AC3E}">
        <p14:creationId xmlns:p14="http://schemas.microsoft.com/office/powerpoint/2010/main" val="372691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 afternoon</a:t>
            </a:r>
            <a:r>
              <a:rPr lang="en-US" altLang="zh-CN" baseline="0" dirty="0" smtClean="0"/>
              <a:t> ladies and gentlemen. Thank you for this opportunity to talk to you today.</a:t>
            </a:r>
          </a:p>
          <a:p>
            <a:r>
              <a:rPr lang="en-US" altLang="zh-CN" baseline="0" dirty="0" smtClean="0"/>
              <a:t>My name is Dong Deng and I am from Tsinghua University, Beijing, China.</a:t>
            </a:r>
          </a:p>
          <a:p>
            <a:r>
              <a:rPr lang="en-US" altLang="zh-CN" baseline="0" dirty="0" smtClean="0"/>
              <a:t>I am going to present a method for approximate entity extraction.</a:t>
            </a:r>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Two state of art methods Faerie [17] and NGPP [19] have been proposed to address this problem.</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basic idea of NGPP is that: first partitions entities into different partitions, and guarantees that an entity and a substring are similar if they have two </a:t>
            </a:r>
            <a:r>
              <a:rPr lang="en-US" altLang="zh-CN" i="1" dirty="0" smtClean="0"/>
              <a:t>similar </a:t>
            </a:r>
            <a:r>
              <a:rPr lang="en-US" altLang="zh-CN" dirty="0" smtClean="0"/>
              <a:t>partitions with edit distance no larger than 1.</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faerie proposed a unified framework to support various similar functions, an entity and a substring are similar if their overlap similarity is larger than a threshold.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en-US" altLang="zh-CN" sz="1200" b="0" i="0" u="none" strike="noStrike" kern="1200" baseline="0" dirty="0" smtClean="0">
                <a:solidFill>
                  <a:schemeClr val="tx1"/>
                </a:solidFill>
                <a:latin typeface="+mn-lt"/>
                <a:ea typeface="+mn-ea"/>
                <a:cs typeface="+mn-cs"/>
              </a:rPr>
              <a:t>however they both have some limitations. Firstly, they need to tune parameters to achieve a high performance, which is a tedious and troublesome process.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Secondly, faerie used gram-based index structures and NGPP indexed all 1-variant of partitions. Both of them involve large index size.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Last, then are inefficient for large edit distance threshold.</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I will introduce our </a:t>
            </a:r>
            <a:r>
              <a:rPr lang="en-US" altLang="zh-CN" baseline="0" dirty="0" err="1" smtClean="0"/>
              <a:t>trie</a:t>
            </a:r>
            <a:r>
              <a:rPr lang="en-US" altLang="zh-CN" baseline="0" dirty="0" smtClean="0"/>
              <a:t>-based framework.</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a:t>
            </a:r>
            <a:r>
              <a:rPr lang="en-US" altLang="zh-CN" baseline="0" dirty="0" smtClean="0"/>
              <a:t> </a:t>
            </a:r>
            <a:r>
              <a:rPr lang="en-US" altLang="zh-CN" dirty="0" smtClean="0"/>
              <a:t>we have an entity </a:t>
            </a:r>
            <a:r>
              <a:rPr lang="en-US" altLang="zh-CN" dirty="0" err="1" smtClean="0"/>
              <a:t>vankatesh</a:t>
            </a:r>
            <a:r>
              <a:rPr lang="en-US" altLang="zh-CN" dirty="0" smtClean="0"/>
              <a:t> and a substring in</a:t>
            </a:r>
            <a:r>
              <a:rPr lang="en-US" altLang="zh-CN" baseline="0" dirty="0" smtClean="0"/>
              <a:t> the document </a:t>
            </a:r>
            <a:r>
              <a:rPr lang="en-US" altLang="zh-CN" baseline="0" dirty="0" err="1" smtClean="0"/>
              <a:t>voncouver</a:t>
            </a:r>
            <a:r>
              <a:rPr lang="en-US" altLang="zh-CN" dirty="0" smtClean="0"/>
              <a:t>, and edit distance threshold tau is two.</a:t>
            </a:r>
            <a:r>
              <a:rPr lang="en-US" altLang="zh-CN" baseline="0" dirty="0" smtClean="0"/>
              <a:t> We split the entity </a:t>
            </a:r>
            <a:r>
              <a:rPr lang="en-US" altLang="zh-CN" baseline="0" dirty="0" err="1" smtClean="0"/>
              <a:t>vankatesh</a:t>
            </a:r>
            <a:r>
              <a:rPr lang="en-US" altLang="zh-CN" baseline="0" dirty="0" smtClean="0"/>
              <a:t> into three segments “van”  “</a:t>
            </a:r>
            <a:r>
              <a:rPr lang="en-US" altLang="zh-CN" baseline="0" dirty="0" err="1" smtClean="0"/>
              <a:t>kate</a:t>
            </a:r>
            <a:r>
              <a:rPr lang="en-US" altLang="zh-CN" baseline="0" dirty="0" smtClean="0"/>
              <a:t>” “</a:t>
            </a:r>
            <a:r>
              <a:rPr lang="en-US" altLang="zh-CN" baseline="0" dirty="0" err="1" smtClean="0"/>
              <a:t>esh</a:t>
            </a:r>
            <a:r>
              <a:rPr lang="en-US" altLang="zh-CN" baseline="0" dirty="0" smtClean="0"/>
              <a:t>”. We can see that none of the three segments appear the substring.</a:t>
            </a:r>
          </a:p>
          <a:p>
            <a:endParaRPr lang="en-US" altLang="zh-CN" baseline="0" dirty="0" smtClean="0"/>
          </a:p>
          <a:p>
            <a:r>
              <a:rPr lang="en-US" altLang="zh-CN" baseline="0" dirty="0" smtClean="0"/>
              <a:t>Here we have an entity </a:t>
            </a:r>
            <a:r>
              <a:rPr lang="en-US" altLang="zh-CN" baseline="0" dirty="0" err="1" smtClean="0"/>
              <a:t>vankate</a:t>
            </a:r>
            <a:r>
              <a:rPr lang="en-US" altLang="zh-CN" baseline="0" dirty="0" smtClean="0"/>
              <a:t> on the upper side and a substring </a:t>
            </a:r>
            <a:r>
              <a:rPr lang="en-US" altLang="zh-CN" baseline="0" dirty="0" err="1" smtClean="0"/>
              <a:t>voncouver</a:t>
            </a:r>
            <a:r>
              <a:rPr lang="en-US" altLang="zh-CN" baseline="0" dirty="0" smtClean="0"/>
              <a:t> on the left side. If we split the entity into three segments, van, </a:t>
            </a:r>
            <a:r>
              <a:rPr lang="en-US" altLang="zh-CN" baseline="0" dirty="0" err="1" smtClean="0"/>
              <a:t>kat</a:t>
            </a:r>
            <a:r>
              <a:rPr lang="en-US" altLang="zh-CN" baseline="0" dirty="0" smtClean="0"/>
              <a:t> and </a:t>
            </a:r>
            <a:r>
              <a:rPr lang="en-US" altLang="zh-CN" baseline="0" dirty="0" err="1" smtClean="0"/>
              <a:t>esh</a:t>
            </a:r>
            <a:r>
              <a:rPr lang="en-US" altLang="zh-CN" baseline="0" dirty="0" smtClean="0"/>
              <a:t>, as we can see here, non</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a:t>
            </a:r>
            <a:r>
              <a:rPr lang="en-US" altLang="zh-CN" baseline="0" dirty="0" smtClean="0"/>
              <a:t> we find that the entity and the substring cannot be similar. This is because </a:t>
            </a:r>
            <a:r>
              <a:rPr lang="en-US" altLang="zh-CN" dirty="0" smtClean="0"/>
              <a:t>it will need</a:t>
            </a:r>
            <a:r>
              <a:rPr lang="en-US" altLang="zh-CN" baseline="0" dirty="0" smtClean="0"/>
              <a:t> at least one edit operation to make a segment exactly match with a part of the substring and thus will need at least three edit operations to transform the entire entity to the substring, which is larger than the edit distance threshold.</a:t>
            </a:r>
          </a:p>
          <a:p>
            <a:endParaRPr lang="en-US" altLang="zh-CN" baseline="0" dirty="0" smtClean="0"/>
          </a:p>
          <a:p>
            <a:r>
              <a:rPr lang="en-US" altLang="zh-CN" dirty="0" smtClean="0"/>
              <a:t>In</a:t>
            </a:r>
            <a:r>
              <a:rPr lang="en-US" altLang="zh-CN" baseline="0" dirty="0" smtClean="0"/>
              <a:t> general, we can proof that </a:t>
            </a:r>
            <a:r>
              <a:rPr lang="en-US" altLang="zh-CN" sz="1200" b="0" i="0" u="none" strike="noStrike" kern="1200" baseline="0" dirty="0" smtClean="0">
                <a:solidFill>
                  <a:schemeClr val="tx1"/>
                </a:solidFill>
                <a:latin typeface="+mn-lt"/>
                <a:ea typeface="+mn-ea"/>
                <a:cs typeface="+mn-cs"/>
              </a:rPr>
              <a:t>given an entity </a:t>
            </a:r>
            <a:r>
              <a:rPr lang="en-US" altLang="zh-CN" sz="1200" b="0" i="1" u="none" strike="noStrike" kern="1200" baseline="0" dirty="0" smtClean="0">
                <a:solidFill>
                  <a:schemeClr val="tx1"/>
                </a:solidFill>
                <a:latin typeface="+mn-lt"/>
                <a:ea typeface="+mn-ea"/>
                <a:cs typeface="+mn-cs"/>
              </a:rPr>
              <a:t>e </a:t>
            </a:r>
            <a:r>
              <a:rPr lang="en-US" altLang="zh-CN" sz="1200" b="0" i="0" u="none" strike="noStrike" kern="1200" baseline="0" dirty="0" smtClean="0">
                <a:solidFill>
                  <a:schemeClr val="tx1"/>
                </a:solidFill>
                <a:latin typeface="+mn-lt"/>
                <a:ea typeface="+mn-ea"/>
                <a:cs typeface="+mn-cs"/>
              </a:rPr>
              <a:t>with </a:t>
            </a:r>
            <a:r>
              <a:rPr lang="en-US" altLang="zh-CN" sz="1200" b="0" i="1" u="none" strike="noStrike" kern="1200" baseline="0" dirty="0" smtClean="0">
                <a:solidFill>
                  <a:schemeClr val="tx1"/>
                </a:solidFill>
                <a:latin typeface="+mn-lt"/>
                <a:ea typeface="+mn-ea"/>
                <a:cs typeface="+mn-cs"/>
              </a:rPr>
              <a:t>τ </a:t>
            </a:r>
            <a:r>
              <a:rPr lang="en-US" altLang="zh-CN" sz="1200" b="0" i="0" u="none" strike="noStrike" kern="1200" baseline="0" dirty="0" smtClean="0">
                <a:solidFill>
                  <a:schemeClr val="tx1"/>
                </a:solidFill>
                <a:latin typeface="+mn-lt"/>
                <a:ea typeface="+mn-ea"/>
                <a:cs typeface="+mn-cs"/>
              </a:rPr>
              <a:t>+ 1 segments and a substring </a:t>
            </a:r>
            <a:r>
              <a:rPr lang="en-US" altLang="zh-CN" sz="1200" b="0" i="1" u="none" strike="noStrike" kern="1200" baseline="0" dirty="0" smtClean="0">
                <a:solidFill>
                  <a:schemeClr val="tx1"/>
                </a:solidFill>
                <a:latin typeface="+mn-lt"/>
                <a:ea typeface="+mn-ea"/>
                <a:cs typeface="+mn-cs"/>
              </a:rPr>
              <a:t>s</a:t>
            </a:r>
            <a:r>
              <a:rPr lang="en-US" altLang="zh-CN" sz="1200" b="0" i="0" u="none" strike="noStrike" kern="1200" baseline="0" dirty="0" smtClean="0">
                <a:solidFill>
                  <a:schemeClr val="tx1"/>
                </a:solidFill>
                <a:latin typeface="+mn-lt"/>
                <a:ea typeface="+mn-ea"/>
                <a:cs typeface="+mn-cs"/>
              </a:rPr>
              <a:t>, if </a:t>
            </a:r>
            <a:r>
              <a:rPr lang="en-US" altLang="zh-CN" sz="1200" b="0" i="1" u="none" strike="noStrike" kern="1200" baseline="0" dirty="0" smtClean="0">
                <a:solidFill>
                  <a:schemeClr val="tx1"/>
                </a:solidFill>
                <a:latin typeface="+mn-lt"/>
                <a:ea typeface="+mn-ea"/>
                <a:cs typeface="+mn-cs"/>
              </a:rPr>
              <a:t>s </a:t>
            </a:r>
            <a:r>
              <a:rPr lang="en-US" altLang="zh-CN" sz="1200" b="0" i="0" u="none" strike="noStrike" kern="1200" baseline="0" dirty="0" smtClean="0">
                <a:solidFill>
                  <a:schemeClr val="tx1"/>
                </a:solidFill>
                <a:latin typeface="+mn-lt"/>
                <a:ea typeface="+mn-ea"/>
                <a:cs typeface="+mn-cs"/>
              </a:rPr>
              <a:t>is similar to </a:t>
            </a:r>
            <a:r>
              <a:rPr lang="en-US" altLang="zh-CN" sz="1200" b="0" i="1" u="none" strike="noStrike" kern="1200" baseline="0" dirty="0" smtClean="0">
                <a:solidFill>
                  <a:schemeClr val="tx1"/>
                </a:solidFill>
                <a:latin typeface="+mn-lt"/>
                <a:ea typeface="+mn-ea"/>
                <a:cs typeface="+mn-cs"/>
              </a:rPr>
              <a:t>e </a:t>
            </a:r>
            <a:r>
              <a:rPr lang="en-US" altLang="zh-CN" sz="1200" b="0" i="0" u="none" strike="noStrike" kern="1200" baseline="0" dirty="0" smtClean="0">
                <a:solidFill>
                  <a:schemeClr val="tx1"/>
                </a:solidFill>
                <a:latin typeface="+mn-lt"/>
                <a:ea typeface="+mn-ea"/>
                <a:cs typeface="+mn-cs"/>
              </a:rPr>
              <a:t>within threshold </a:t>
            </a:r>
            <a:r>
              <a:rPr lang="en-US" altLang="zh-CN" sz="1200" b="0" i="1" u="none" strike="noStrike" kern="1200" baseline="0" dirty="0" smtClean="0">
                <a:solidFill>
                  <a:schemeClr val="tx1"/>
                </a:solidFill>
                <a:latin typeface="+mn-lt"/>
                <a:ea typeface="+mn-ea"/>
                <a:cs typeface="+mn-cs"/>
              </a:rPr>
              <a:t>τ </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e </a:t>
            </a:r>
            <a:r>
              <a:rPr lang="en-US" altLang="zh-CN" sz="1200" b="0" i="0" u="none" strike="noStrike" kern="1200" baseline="0" dirty="0" smtClean="0">
                <a:solidFill>
                  <a:schemeClr val="tx1"/>
                </a:solidFill>
                <a:latin typeface="+mn-lt"/>
                <a:ea typeface="+mn-ea"/>
                <a:cs typeface="+mn-cs"/>
              </a:rPr>
              <a:t>must contain a substring which is exactly a segment of </a:t>
            </a:r>
            <a:r>
              <a:rPr lang="en-US" altLang="zh-CN" sz="1200" b="0" i="1" u="none" strike="noStrike" kern="1200" baseline="0" dirty="0" smtClean="0">
                <a:solidFill>
                  <a:schemeClr val="tx1"/>
                </a:solidFill>
                <a:latin typeface="+mn-lt"/>
                <a:ea typeface="+mn-ea"/>
                <a:cs typeface="+mn-cs"/>
              </a:rPr>
              <a:t>e</a:t>
            </a:r>
            <a:r>
              <a:rPr lang="en-US" altLang="zh-CN" sz="1200" b="0" i="0" u="none" strike="noStrike" kern="1200" baseline="0" dirty="0" smtClean="0">
                <a:solidFill>
                  <a:schemeClr val="tx1"/>
                </a:solidFill>
                <a:latin typeface="+mn-lt"/>
                <a:ea typeface="+mn-ea"/>
                <a:cs typeface="+mn-cs"/>
              </a:rPr>
              <a:t>.</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Trie-based</a:t>
            </a:r>
            <a:r>
              <a:rPr lang="en-US" altLang="zh-CN" baseline="0" dirty="0" smtClean="0"/>
              <a:t> framework has three steps.</a:t>
            </a:r>
          </a:p>
          <a:p>
            <a:r>
              <a:rPr lang="en-US" altLang="zh-CN" baseline="0" dirty="0" smtClean="0"/>
              <a:t>The first step is to partition all the entities into tau plus one segments. There </a:t>
            </a:r>
            <a:r>
              <a:rPr lang="en-US" altLang="zh-CN" sz="1200" b="0" i="0" u="none" strike="noStrike" kern="1200" baseline="0" dirty="0" smtClean="0">
                <a:solidFill>
                  <a:schemeClr val="tx1"/>
                </a:solidFill>
                <a:latin typeface="+mn-lt"/>
                <a:ea typeface="+mn-ea"/>
                <a:cs typeface="+mn-cs"/>
              </a:rPr>
              <a:t>could be many strategies to partition the entity into </a:t>
            </a:r>
            <a:r>
              <a:rPr lang="en-US" altLang="zh-CN" sz="1200" b="0" i="1" u="none" strike="noStrike" kern="1200" baseline="0" dirty="0" smtClean="0">
                <a:solidFill>
                  <a:schemeClr val="tx1"/>
                </a:solidFill>
                <a:latin typeface="+mn-lt"/>
                <a:ea typeface="+mn-ea"/>
                <a:cs typeface="+mn-cs"/>
              </a:rPr>
              <a:t>τ </a:t>
            </a:r>
            <a:r>
              <a:rPr lang="en-US" altLang="zh-CN" sz="1200" b="0" i="0" u="none" strike="noStrike" kern="1200" baseline="0" dirty="0" smtClean="0">
                <a:solidFill>
                  <a:schemeClr val="tx1"/>
                </a:solidFill>
                <a:latin typeface="+mn-lt"/>
                <a:ea typeface="+mn-ea"/>
                <a:cs typeface="+mn-cs"/>
              </a:rPr>
              <a:t>+ 1 segments. Here we </a:t>
            </a:r>
            <a:r>
              <a:rPr lang="en-US" altLang="zh-CN" baseline="0" dirty="0" smtClean="0"/>
              <a:t>using even partition scheme </a:t>
            </a:r>
            <a:r>
              <a:rPr lang="en-US" altLang="zh-CN" sz="1200" b="0" i="0" u="none" strike="noStrike" kern="1200" baseline="0" dirty="0" smtClean="0">
                <a:solidFill>
                  <a:schemeClr val="tx1"/>
                </a:solidFill>
                <a:latin typeface="+mn-lt"/>
                <a:ea typeface="+mn-ea"/>
                <a:cs typeface="+mn-cs"/>
              </a:rPr>
              <a:t>and we will discuss how to select the best partition strategy later.</a:t>
            </a:r>
            <a:endParaRPr lang="en-US" altLang="zh-CN" baseline="0" dirty="0" smtClean="0"/>
          </a:p>
          <a:p>
            <a:endParaRPr lang="en-US" altLang="zh-CN" baseline="0" dirty="0" smtClean="0"/>
          </a:p>
          <a:p>
            <a:r>
              <a:rPr lang="en-US" altLang="zh-CN" baseline="0" dirty="0" smtClean="0"/>
              <a:t>Even partition scheme means that the tau plus one segments have equal length. </a:t>
            </a:r>
          </a:p>
          <a:p>
            <a:endParaRPr lang="en-US" altLang="zh-CN" baseline="0" dirty="0" smtClean="0"/>
          </a:p>
          <a:p>
            <a:r>
              <a:rPr lang="en-US" altLang="zh-CN" baseline="0" dirty="0" smtClean="0"/>
              <a:t>Here is an example, we split all entities into three segments with equal length.</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Next we use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structure to index all the segments.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Each segment corresponds to a unique path from the root of the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to a leaf node. For simplicity, a node is mentioned interchangeably with its corresponding string. Each leaf node has an inverted list of IDs of entities that contain the corresponding segment.</a:t>
            </a:r>
          </a:p>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defRPr/>
            </a:pPr>
            <a:r>
              <a:rPr lang="en-US" altLang="zh-CN" dirty="0" smtClean="0"/>
              <a:t>Last we need</a:t>
            </a:r>
            <a:r>
              <a:rPr lang="en-US" altLang="zh-CN" baseline="0" dirty="0" smtClean="0"/>
              <a:t> to </a:t>
            </a:r>
            <a:r>
              <a:rPr lang="en-US" altLang="zh-CN" sz="1200" kern="1200" dirty="0" smtClean="0">
                <a:solidFill>
                  <a:schemeClr val="tx1"/>
                </a:solidFill>
                <a:latin typeface="+mn-lt"/>
                <a:ea typeface="+mn-ea"/>
                <a:cs typeface="+mn-cs"/>
              </a:rPr>
              <a:t>locate substring which is similar to an entity in the dictionary using the </a:t>
            </a:r>
            <a:r>
              <a:rPr lang="en-US" altLang="zh-CN" sz="1200" kern="1200" dirty="0" err="1" smtClean="0">
                <a:solidFill>
                  <a:schemeClr val="tx1"/>
                </a:solidFill>
                <a:latin typeface="+mn-lt"/>
                <a:ea typeface="+mn-ea"/>
                <a:cs typeface="+mn-cs"/>
              </a:rPr>
              <a:t>trie</a:t>
            </a:r>
            <a:r>
              <a:rPr lang="en-US" altLang="zh-CN" sz="1200" kern="1200" dirty="0" smtClean="0">
                <a:solidFill>
                  <a:schemeClr val="tx1"/>
                </a:solidFill>
                <a:latin typeface="+mn-lt"/>
                <a:ea typeface="+mn-ea"/>
                <a:cs typeface="+mn-cs"/>
              </a:rPr>
              <a:t> structure.</a:t>
            </a:r>
          </a:p>
          <a:p>
            <a:pPr>
              <a:defRPr/>
            </a:pPr>
            <a:endParaRPr lang="en-US" altLang="zh-CN" sz="1200" kern="1200" dirty="0" smtClean="0">
              <a:solidFill>
                <a:schemeClr val="tx1"/>
              </a:solidFill>
              <a:latin typeface="+mn-lt"/>
              <a:ea typeface="+mn-ea"/>
              <a:cs typeface="+mn-cs"/>
            </a:endParaRPr>
          </a:p>
          <a:p>
            <a:pPr>
              <a:defRPr/>
            </a:pPr>
            <a:r>
              <a:rPr lang="en-US" altLang="zh-CN" sz="1200" kern="1200" dirty="0" smtClean="0">
                <a:solidFill>
                  <a:schemeClr val="tx1"/>
                </a:solidFill>
                <a:latin typeface="+mn-lt"/>
                <a:ea typeface="+mn-ea"/>
                <a:cs typeface="+mn-cs"/>
              </a:rPr>
              <a:t>To</a:t>
            </a:r>
            <a:r>
              <a:rPr lang="en-US" altLang="zh-CN" sz="1200" kern="1200" baseline="0" dirty="0" smtClean="0">
                <a:solidFill>
                  <a:schemeClr val="tx1"/>
                </a:solidFill>
                <a:latin typeface="+mn-lt"/>
                <a:ea typeface="+mn-ea"/>
                <a:cs typeface="+mn-cs"/>
              </a:rPr>
              <a:t> achieve this we propose a </a:t>
            </a:r>
            <a:r>
              <a:rPr lang="en-US" altLang="zh-CN" sz="1200" kern="1200" baseline="0" dirty="0" err="1" smtClean="0">
                <a:solidFill>
                  <a:schemeClr val="tx1"/>
                </a:solidFill>
                <a:latin typeface="+mn-lt"/>
                <a:ea typeface="+mn-ea"/>
                <a:cs typeface="+mn-cs"/>
              </a:rPr>
              <a:t>trie</a:t>
            </a:r>
            <a:r>
              <a:rPr lang="en-US" altLang="zh-CN" sz="1200" kern="1200" baseline="0" dirty="0" smtClean="0">
                <a:solidFill>
                  <a:schemeClr val="tx1"/>
                </a:solidFill>
                <a:latin typeface="+mn-lt"/>
                <a:ea typeface="+mn-ea"/>
                <a:cs typeface="+mn-cs"/>
              </a:rPr>
              <a:t>-search method.</a:t>
            </a:r>
            <a:endParaRPr lang="en-US" altLang="zh-CN" sz="1200" kern="1200" dirty="0" smtClean="0">
              <a:solidFill>
                <a:schemeClr val="tx1"/>
              </a:solidFill>
              <a:latin typeface="+mn-lt"/>
              <a:ea typeface="+mn-ea"/>
              <a:cs typeface="+mn-cs"/>
            </a:endParaRPr>
          </a:p>
          <a:p>
            <a:pPr>
              <a:defRPr/>
            </a:pPr>
            <a:endParaRPr lang="en-US" altLang="zh-CN" sz="1200" kern="1200" dirty="0" smtClean="0">
              <a:solidFill>
                <a:schemeClr val="tx1"/>
              </a:solidFill>
              <a:latin typeface="+mn-lt"/>
              <a:ea typeface="+mn-ea"/>
              <a:cs typeface="+mn-cs"/>
            </a:endParaRPr>
          </a:p>
          <a:p>
            <a:pPr>
              <a:defRPr/>
            </a:pPr>
            <a:endParaRPr lang="en-US" altLang="zh-CN" sz="1200" kern="1200" dirty="0" smtClean="0">
              <a:solidFill>
                <a:schemeClr val="tx1"/>
              </a:solidFill>
              <a:latin typeface="+mn-lt"/>
              <a:ea typeface="+mn-ea"/>
              <a:cs typeface="+mn-cs"/>
            </a:endParaRPr>
          </a:p>
          <a:p>
            <a:pPr>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first enumerate all valid substrings.</a:t>
            </a:r>
          </a:p>
          <a:p>
            <a:r>
              <a:rPr lang="en-US" altLang="zh-CN" baseline="0" dirty="0" smtClean="0"/>
              <a:t>If the minimum and maximum length of the valid substring is seven and seventeen respectively, then all substrings with length between seven and seventeen should be </a:t>
            </a:r>
            <a:r>
              <a:rPr lang="en-US" altLang="zh-CN" baseline="0" dirty="0" err="1" smtClean="0"/>
              <a:t>enumberated</a:t>
            </a:r>
            <a:r>
              <a:rPr lang="en-US" altLang="zh-CN" baseline="0" dirty="0" smtClean="0"/>
              <a:t> as show in here. </a:t>
            </a:r>
          </a:p>
          <a:p>
            <a:endParaRPr lang="en-US" altLang="zh-CN" baseline="0" dirty="0" smtClean="0"/>
          </a:p>
          <a:p>
            <a:r>
              <a:rPr lang="en-US" altLang="zh-CN" baseline="0" dirty="0" smtClean="0"/>
              <a:t>We first enumerate substring with length seven.</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enumerate</a:t>
            </a:r>
            <a:r>
              <a:rPr lang="en-US" altLang="zh-CN" baseline="0" dirty="0" smtClean="0"/>
              <a:t> substring with length eight</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continue this procedure until we enumerate substring with length seventeen</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the</a:t>
            </a:r>
            <a:r>
              <a:rPr lang="en-US" altLang="zh-CN" baseline="0" dirty="0" smtClean="0"/>
              <a:t> outline of today’s presentation.</a:t>
            </a:r>
          </a:p>
          <a:p>
            <a:r>
              <a:rPr lang="en-US" altLang="zh-CN" baseline="0" dirty="0" smtClean="0"/>
              <a:t>I’ll give the motivation of our project first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for each of the enumerated substring, we should check if there is any part of the substring is exactly a segment of any entity.</a:t>
            </a:r>
          </a:p>
          <a:p>
            <a:endParaRPr lang="en-US" altLang="zh-CN" dirty="0" smtClean="0"/>
          </a:p>
          <a:p>
            <a:r>
              <a:rPr lang="en-US" altLang="zh-CN" dirty="0" smtClean="0"/>
              <a:t>To</a:t>
            </a:r>
            <a:r>
              <a:rPr lang="en-US" altLang="zh-CN" baseline="0" dirty="0" smtClean="0"/>
              <a:t> improve the performance, we check if each suffix of every substring in the </a:t>
            </a:r>
            <a:r>
              <a:rPr lang="en-US" altLang="zh-CN" baseline="0" dirty="0" err="1" smtClean="0"/>
              <a:t>trie</a:t>
            </a:r>
            <a:r>
              <a:rPr lang="en-US" altLang="zh-CN" baseline="0" dirty="0" smtClean="0"/>
              <a:t> structure.</a:t>
            </a:r>
          </a:p>
          <a:p>
            <a:endParaRPr lang="en-US" altLang="zh-CN" baseline="0" dirty="0" smtClean="0"/>
          </a:p>
          <a:p>
            <a:r>
              <a:rPr lang="en-US" altLang="zh-CN" sz="1200" b="0" i="0" u="none" strike="noStrike" kern="1200" baseline="0" dirty="0" smtClean="0">
                <a:solidFill>
                  <a:schemeClr val="tx1"/>
                </a:solidFill>
                <a:latin typeface="+mn-lt"/>
                <a:ea typeface="+mn-ea"/>
                <a:cs typeface="+mn-cs"/>
              </a:rPr>
              <a:t>For each suffix of substring </a:t>
            </a:r>
            <a:r>
              <a:rPr lang="en-US" altLang="zh-CN" sz="1200" b="0" i="1" u="none" strike="noStrike" kern="1200" baseline="0" dirty="0" smtClean="0">
                <a:solidFill>
                  <a:schemeClr val="tx1"/>
                </a:solidFill>
                <a:latin typeface="+mn-lt"/>
                <a:ea typeface="+mn-ea"/>
                <a:cs typeface="+mn-cs"/>
              </a:rPr>
              <a:t>s</a:t>
            </a:r>
            <a:r>
              <a:rPr lang="en-US" altLang="zh-CN" sz="1200" b="0" i="0" u="none" strike="noStrike" kern="1200" baseline="0" dirty="0" smtClean="0">
                <a:solidFill>
                  <a:schemeClr val="tx1"/>
                </a:solidFill>
                <a:latin typeface="+mn-lt"/>
                <a:ea typeface="+mn-ea"/>
                <a:cs typeface="+mn-cs"/>
              </a:rPr>
              <a:t>, we find the suffix in the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structure. If we reach a leaf node, </a:t>
            </a:r>
            <a:r>
              <a:rPr lang="en-US" altLang="zh-CN" sz="1200" b="0" i="1" u="none" strike="noStrike" kern="1200" baseline="0" dirty="0" smtClean="0">
                <a:solidFill>
                  <a:schemeClr val="tx1"/>
                </a:solidFill>
                <a:latin typeface="+mn-lt"/>
                <a:ea typeface="+mn-ea"/>
                <a:cs typeface="+mn-cs"/>
              </a:rPr>
              <a:t>s </a:t>
            </a:r>
            <a:r>
              <a:rPr lang="en-US" altLang="zh-CN" sz="1200" b="0" i="0" u="none" strike="noStrike" kern="1200" baseline="0" dirty="0" smtClean="0">
                <a:solidFill>
                  <a:schemeClr val="tx1"/>
                </a:solidFill>
                <a:latin typeface="+mn-lt"/>
                <a:ea typeface="+mn-ea"/>
                <a:cs typeface="+mn-cs"/>
              </a:rPr>
              <a:t>has a substring corresponding to the leaf node. We retrieve the entities in the inverted list, which may be similar to substring </a:t>
            </a:r>
            <a:r>
              <a:rPr lang="en-US" altLang="zh-CN" sz="1200" b="0" i="1" u="none" strike="noStrike" kern="1200" baseline="0" dirty="0" smtClean="0">
                <a:solidFill>
                  <a:schemeClr val="tx1"/>
                </a:solidFill>
                <a:latin typeface="+mn-lt"/>
                <a:ea typeface="+mn-ea"/>
                <a:cs typeface="+mn-cs"/>
              </a:rPr>
              <a:t>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another enumerated substring, </a:t>
            </a:r>
            <a:r>
              <a:rPr lang="en-US" altLang="zh-CN" dirty="0" err="1" smtClean="0"/>
              <a:t>surajit</a:t>
            </a:r>
            <a:r>
              <a:rPr lang="en-US" altLang="zh-CN" dirty="0" smtClean="0"/>
              <a:t> </a:t>
            </a:r>
            <a:r>
              <a:rPr lang="en-US" altLang="zh-CN" dirty="0" err="1" smtClean="0"/>
              <a:t>chaud</a:t>
            </a:r>
            <a:r>
              <a:rPr lang="en-US" altLang="zh-CN" dirty="0" smtClean="0"/>
              <a:t>.</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At</a:t>
            </a:r>
            <a:r>
              <a:rPr lang="en-US" altLang="zh-CN" baseline="0" dirty="0" smtClean="0"/>
              <a:t> last we will verify all the candidate pairs using standard edit distance calculation method and get the final answers.</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However many substrings share common segments. For example, consider the three valid substrings on the left side. They share a common segment “it </a:t>
            </a:r>
            <a:r>
              <a:rPr lang="en-US" altLang="zh-CN" sz="1200" b="0" i="0" u="none" strike="noStrike" kern="1200" baseline="0" dirty="0" err="1" smtClean="0">
                <a:solidFill>
                  <a:schemeClr val="tx1"/>
                </a:solidFill>
                <a:latin typeface="+mn-lt"/>
                <a:ea typeface="+mn-ea"/>
                <a:cs typeface="+mn-cs"/>
              </a:rPr>
              <a:t>ch</a:t>
            </a:r>
            <a:r>
              <a:rPr lang="en-US" altLang="zh-CN" sz="1200" b="0" i="0" u="none" strike="noStrike" kern="1200" baseline="0" dirty="0" smtClean="0">
                <a:solidFill>
                  <a:schemeClr val="tx1"/>
                </a:solidFill>
                <a:latin typeface="+mn-lt"/>
                <a:ea typeface="+mn-ea"/>
                <a:cs typeface="+mn-cs"/>
              </a:rPr>
              <a:t>”. TRIE-SEARCH will </a:t>
            </a:r>
            <a:r>
              <a:rPr lang="en-US" altLang="zh-CN" sz="1200" b="0" i="0" u="none" strike="noStrike" kern="1200" baseline="0" dirty="0" err="1" smtClean="0">
                <a:solidFill>
                  <a:schemeClr val="tx1"/>
                </a:solidFill>
                <a:latin typeface="+mn-lt"/>
                <a:ea typeface="+mn-ea"/>
                <a:cs typeface="+mn-cs"/>
              </a:rPr>
              <a:t>search“it</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ch</a:t>
            </a:r>
            <a:r>
              <a:rPr lang="en-US" altLang="zh-CN" sz="1200" b="0" i="0" u="none" strike="noStrike" kern="1200" baseline="0" dirty="0" smtClean="0">
                <a:solidFill>
                  <a:schemeClr val="tx1"/>
                </a:solidFill>
                <a:latin typeface="+mn-lt"/>
                <a:ea typeface="+mn-ea"/>
                <a:cs typeface="+mn-cs"/>
              </a:rPr>
              <a:t>” multiple times and access the entities in the inverted list of “it </a:t>
            </a:r>
            <a:r>
              <a:rPr lang="en-US" altLang="zh-CN" sz="1200" b="0" i="0" u="none" strike="noStrike" kern="1200" baseline="0" dirty="0" err="1" smtClean="0">
                <a:solidFill>
                  <a:schemeClr val="tx1"/>
                </a:solidFill>
                <a:latin typeface="+mn-lt"/>
                <a:ea typeface="+mn-ea"/>
                <a:cs typeface="+mn-cs"/>
              </a:rPr>
              <a:t>ch</a:t>
            </a:r>
            <a:r>
              <a:rPr lang="en-US" altLang="zh-CN" sz="1200" b="0" i="0" u="none" strike="noStrike" kern="1200" baseline="0" dirty="0" smtClean="0">
                <a:solidFill>
                  <a:schemeClr val="tx1"/>
                </a:solidFill>
                <a:latin typeface="+mn-lt"/>
                <a:ea typeface="+mn-ea"/>
                <a:cs typeface="+mn-cs"/>
              </a:rPr>
              <a:t>” repeatedly and generate huge number of candidate pairs. Thus TRIE-SEARCH involves duplicated computations. </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To avoid the duplicated computations, we propose an efficient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-based algorithm</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 across different substrings, we propose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based algorithm. For each segment shared by multiple substrings, we only access the inverted list of the </a:t>
            </a:r>
            <a:r>
              <a:rPr lang="en-US" altLang="zh-CN" sz="1200" b="0" i="0" u="none" strike="noStrike" kern="1200" baseline="0" dirty="0" err="1" smtClean="0">
                <a:solidFill>
                  <a:schemeClr val="tx1"/>
                </a:solidFill>
                <a:latin typeface="+mn-lt"/>
                <a:ea typeface="+mn-ea"/>
                <a:cs typeface="+mn-cs"/>
              </a:rPr>
              <a:t>segmsent</a:t>
            </a:r>
            <a:r>
              <a:rPr lang="en-US" altLang="zh-CN" sz="1200" b="0" i="0" u="none" strike="noStrike" kern="1200" baseline="0" dirty="0" smtClean="0">
                <a:solidFill>
                  <a:schemeClr val="tx1"/>
                </a:solidFill>
                <a:latin typeface="+mn-lt"/>
                <a:ea typeface="+mn-ea"/>
                <a:cs typeface="+mn-cs"/>
              </a:rPr>
              <a:t> once.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To achieve this goal, </a:t>
            </a:r>
            <a:r>
              <a:rPr lang="en-US" altLang="zh-CN" sz="1200" b="0" i="0" u="none" strike="noStrike" kern="1200" baseline="0" dirty="0" err="1" smtClean="0">
                <a:solidFill>
                  <a:schemeClr val="tx1"/>
                </a:solidFill>
                <a:latin typeface="+mn-lt"/>
                <a:ea typeface="+mn-ea"/>
                <a:cs typeface="+mn-cs"/>
              </a:rPr>
              <a:t>trie-basd</a:t>
            </a:r>
            <a:r>
              <a:rPr lang="en-US" altLang="zh-CN" sz="1200" b="0" i="0" u="none" strike="noStrike" kern="1200" baseline="0" dirty="0" smtClean="0">
                <a:solidFill>
                  <a:schemeClr val="tx1"/>
                </a:solidFill>
                <a:latin typeface="+mn-lt"/>
                <a:ea typeface="+mn-ea"/>
                <a:cs typeface="+mn-cs"/>
              </a:rPr>
              <a:t> method developed two operations, search and extension Instead of enumerate all valid substrings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The search operation will search each suffix of the document and check whether it can reach a leaf node.</a:t>
            </a:r>
          </a:p>
          <a:p>
            <a:r>
              <a:rPr lang="en-US" altLang="zh-CN" sz="1200" b="0" i="0" u="none" strike="noStrike" kern="1200" baseline="0" dirty="0" smtClean="0">
                <a:solidFill>
                  <a:schemeClr val="tx1"/>
                </a:solidFill>
                <a:latin typeface="+mn-lt"/>
                <a:ea typeface="+mn-ea"/>
                <a:cs typeface="+mn-cs"/>
              </a:rPr>
              <a:t>Here is an example:</a:t>
            </a:r>
          </a:p>
          <a:p>
            <a:r>
              <a:rPr lang="en-US" altLang="zh-CN" sz="1200" b="0" i="0" u="none" strike="noStrike" kern="1200" baseline="0" dirty="0" smtClean="0">
                <a:solidFill>
                  <a:schemeClr val="tx1"/>
                </a:solidFill>
                <a:latin typeface="+mn-lt"/>
                <a:ea typeface="+mn-ea"/>
                <a:cs typeface="+mn-cs"/>
              </a:rPr>
              <a:t>We have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in the middle part and a document on the bottom.</a:t>
            </a:r>
          </a:p>
          <a:p>
            <a:r>
              <a:rPr lang="en-US" altLang="zh-CN" sz="1200" b="0" i="0" u="none" strike="noStrike" kern="1200" baseline="0" dirty="0" smtClean="0">
                <a:solidFill>
                  <a:schemeClr val="tx1"/>
                </a:solidFill>
                <a:latin typeface="+mn-lt"/>
                <a:ea typeface="+mn-ea"/>
                <a:cs typeface="+mn-cs"/>
              </a:rPr>
              <a:t>Search operation runs like this, as we can see here, the search operation finally find a leaf node “</a:t>
            </a:r>
            <a:r>
              <a:rPr lang="en-US" altLang="zh-CN" sz="1200" b="0" i="0" u="none" strike="noStrike" kern="1200" baseline="0" dirty="0" err="1" smtClean="0">
                <a:solidFill>
                  <a:schemeClr val="tx1"/>
                </a:solidFill>
                <a:latin typeface="+mn-lt"/>
                <a:ea typeface="+mn-ea"/>
                <a:cs typeface="+mn-cs"/>
              </a:rPr>
              <a:t>it_ch</a:t>
            </a:r>
            <a:r>
              <a:rPr lang="en-US" altLang="zh-CN" sz="1200" b="0" i="0" u="none" strike="noStrike" kern="1200" baseline="0" dirty="0" smtClean="0">
                <a:solidFill>
                  <a:schemeClr val="tx1"/>
                </a:solidFill>
                <a:latin typeface="+mn-lt"/>
                <a:ea typeface="+mn-ea"/>
                <a:cs typeface="+mn-cs"/>
              </a:rPr>
              <a:t>”.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each</a:t>
            </a:r>
            <a:r>
              <a:rPr lang="en-US" altLang="zh-CN" baseline="0" dirty="0" smtClean="0"/>
              <a:t> leaf node found in the search operation, which corresponding to a segment, the entities in the inverted list also contain the segment.</a:t>
            </a:r>
            <a:r>
              <a:rPr lang="en-US" altLang="zh-CN" sz="1200" b="0" i="0" u="none" strike="noStrike" kern="1200" baseline="0" dirty="0" smtClean="0">
                <a:solidFill>
                  <a:schemeClr val="tx1"/>
                </a:solidFill>
                <a:latin typeface="+mn-lt"/>
                <a:ea typeface="+mn-ea"/>
                <a:cs typeface="+mn-cs"/>
              </a:rPr>
              <a:t> thus they may be similar to the substrings that contain the segment. The extension operation will extend.</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Let’s begin with the concept of dictionary-based named entity recognition.</a:t>
            </a:r>
          </a:p>
          <a:p>
            <a:r>
              <a:rPr lang="en-US" altLang="zh-CN" sz="1200" b="0" i="0" u="none" strike="noStrike" kern="1200" baseline="0" dirty="0" smtClean="0">
                <a:solidFill>
                  <a:schemeClr val="tx1"/>
                </a:solidFill>
                <a:latin typeface="+mn-lt"/>
                <a:ea typeface="+mn-ea"/>
                <a:cs typeface="+mn-cs"/>
              </a:rPr>
              <a:t>Dictionary-based Named Entity recognition, also known as Dictionary-based entity extraction is an important operation in information extraction, which identifies substrings from a document that match the predefined entities in a given dictionary.</a:t>
            </a:r>
          </a:p>
          <a:p>
            <a:r>
              <a:rPr lang="en-US" altLang="zh-CN" sz="1200" b="0" i="0" u="none" strike="noStrike" kern="1200" baseline="0" dirty="0" smtClean="0">
                <a:solidFill>
                  <a:schemeClr val="tx1"/>
                </a:solidFill>
                <a:latin typeface="+mn-lt"/>
                <a:ea typeface="+mn-ea"/>
                <a:cs typeface="+mn-cs"/>
              </a:rPr>
              <a:t>Here is an example: The left part is a dictionary of entities and the right part contains two documents. Dictionary based entity extraction will locates Isaac Newton from document one and </a:t>
            </a:r>
            <a:r>
              <a:rPr lang="en-US" altLang="zh-CN" sz="1200" b="0" i="0" u="none" strike="noStrike" kern="1200" baseline="0" dirty="0" err="1" smtClean="0">
                <a:solidFill>
                  <a:schemeClr val="tx1"/>
                </a:solidFill>
                <a:latin typeface="+mn-lt"/>
                <a:ea typeface="+mn-ea"/>
                <a:cs typeface="+mn-cs"/>
              </a:rPr>
              <a:t>sigmund</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freud</a:t>
            </a:r>
            <a:r>
              <a:rPr lang="en-US" altLang="zh-CN" sz="1200" b="0" i="0" u="none" strike="noStrike" kern="1200" baseline="0" dirty="0" smtClean="0">
                <a:solidFill>
                  <a:schemeClr val="tx1"/>
                </a:solidFill>
                <a:latin typeface="+mn-lt"/>
                <a:ea typeface="+mn-ea"/>
                <a:cs typeface="+mn-cs"/>
              </a:rPr>
              <a:t> from document two., which are all included in the dictionary.</a:t>
            </a:r>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avoid the duplicated computations on the shared segment</a:t>
            </a:r>
          </a:p>
          <a:p>
            <a:r>
              <a:rPr lang="en-US" altLang="zh-CN" sz="1200" b="0" i="0" u="none" strike="noStrike" kern="1200" baseline="0" dirty="0" smtClean="0">
                <a:solidFill>
                  <a:schemeClr val="tx1"/>
                </a:solidFill>
                <a:latin typeface="+mn-lt"/>
                <a:ea typeface="+mn-ea"/>
                <a:cs typeface="+mn-cs"/>
              </a:rPr>
              <a:t>across different substrings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let’s discuss how to optimize partition scheme.</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an observation that different partition strategies</a:t>
            </a:r>
            <a:r>
              <a:rPr lang="en-US" altLang="zh-CN" baseline="0" dirty="0" smtClean="0"/>
              <a:t> will involve different number of extension operation. </a:t>
            </a:r>
          </a:p>
          <a:p>
            <a:endParaRPr lang="en-US" altLang="zh-CN" baseline="0" dirty="0" smtClean="0"/>
          </a:p>
          <a:p>
            <a:r>
              <a:rPr lang="en-US" altLang="zh-CN" sz="1200" b="0" i="0" u="none" strike="noStrike" kern="1200" baseline="0" dirty="0" smtClean="0">
                <a:solidFill>
                  <a:schemeClr val="tx1"/>
                </a:solidFill>
                <a:latin typeface="+mn-lt"/>
                <a:ea typeface="+mn-ea"/>
                <a:cs typeface="+mn-cs"/>
              </a:rPr>
              <a:t>For example, consider entity </a:t>
            </a:r>
            <a:r>
              <a:rPr lang="en-US" altLang="zh-CN" sz="1200" b="0" i="1" u="none" strike="noStrike" kern="1200" baseline="0" dirty="0" smtClean="0">
                <a:solidFill>
                  <a:schemeClr val="tx1"/>
                </a:solidFill>
                <a:latin typeface="+mn-lt"/>
                <a:ea typeface="+mn-ea"/>
                <a:cs typeface="+mn-cs"/>
              </a:rPr>
              <a:t>e</a:t>
            </a:r>
            <a:r>
              <a:rPr lang="en-US" altLang="zh-CN" sz="1200" b="0" i="0" u="none" strike="noStrike" kern="1200" baseline="0" dirty="0" smtClean="0">
                <a:solidFill>
                  <a:schemeClr val="tx1"/>
                </a:solidFill>
                <a:latin typeface="+mn-lt"/>
                <a:ea typeface="+mn-ea"/>
                <a:cs typeface="+mn-cs"/>
              </a:rPr>
              <a:t>2 = “</a:t>
            </a:r>
            <a:r>
              <a:rPr lang="en-US" altLang="zh-CN" sz="1200" b="0" i="0" u="none" strike="noStrike" kern="1200" baseline="0" dirty="0" err="1" smtClean="0">
                <a:solidFill>
                  <a:schemeClr val="tx1"/>
                </a:solidFill>
                <a:latin typeface="+mn-lt"/>
                <a:ea typeface="+mn-ea"/>
                <a:cs typeface="+mn-cs"/>
              </a:rPr>
              <a:t>vanateshe</a:t>
            </a:r>
            <a:r>
              <a:rPr lang="en-US" altLang="zh-CN" sz="1200" b="0" i="0" u="none" strike="noStrike" kern="1200" baseline="0" dirty="0" smtClean="0">
                <a:solidFill>
                  <a:schemeClr val="tx1"/>
                </a:solidFill>
                <a:latin typeface="+mn-lt"/>
                <a:ea typeface="+mn-ea"/>
                <a:cs typeface="+mn-cs"/>
              </a:rPr>
              <a:t>”. The even partition has three segments “van”, “ate”, “she”.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occurrence number of them are respectively 2, 2 and 1. In the EXTENSION operation, </a:t>
            </a:r>
            <a:r>
              <a:rPr lang="en-US" altLang="zh-CN" sz="1200" b="0" i="1" u="none" strike="noStrike" kern="1200" baseline="0" dirty="0" err="1" smtClean="0">
                <a:solidFill>
                  <a:schemeClr val="tx1"/>
                </a:solidFill>
                <a:latin typeface="+mn-lt"/>
                <a:ea typeface="+mn-ea"/>
                <a:cs typeface="+mn-cs"/>
              </a:rPr>
              <a:t>vankatesh</a:t>
            </a:r>
            <a:r>
              <a:rPr lang="en-US" altLang="zh-CN" sz="1200" b="0" i="0" u="none" strike="noStrike" kern="1200" baseline="0" dirty="0" smtClean="0">
                <a:solidFill>
                  <a:schemeClr val="tx1"/>
                </a:solidFill>
                <a:latin typeface="+mn-lt"/>
                <a:ea typeface="+mn-ea"/>
                <a:cs typeface="+mn-cs"/>
              </a:rPr>
              <a:t> will be considered five times.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But if we partition </a:t>
            </a:r>
            <a:r>
              <a:rPr lang="en-US" altLang="zh-CN" sz="1200" b="0" i="1" u="none" strike="noStrike" kern="1200" baseline="0" dirty="0" err="1" smtClean="0">
                <a:solidFill>
                  <a:schemeClr val="tx1"/>
                </a:solidFill>
                <a:latin typeface="+mn-lt"/>
                <a:ea typeface="+mn-ea"/>
                <a:cs typeface="+mn-cs"/>
              </a:rPr>
              <a:t>vankatesh</a:t>
            </a:r>
            <a:r>
              <a:rPr lang="en-US" altLang="zh-CN" sz="1200" b="0" i="0" u="none" strike="noStrike" kern="1200" baseline="0" dirty="0" smtClean="0">
                <a:solidFill>
                  <a:schemeClr val="tx1"/>
                </a:solidFill>
                <a:latin typeface="+mn-lt"/>
                <a:ea typeface="+mn-ea"/>
                <a:cs typeface="+mn-cs"/>
              </a:rPr>
              <a:t> into another three segments,“</a:t>
            </a:r>
            <a:r>
              <a:rPr lang="en-US" altLang="zh-CN" sz="1200" b="0" i="0" u="none" strike="noStrike" kern="1200" baseline="0" dirty="0" err="1" smtClean="0">
                <a:solidFill>
                  <a:schemeClr val="tx1"/>
                </a:solidFill>
                <a:latin typeface="+mn-lt"/>
                <a:ea typeface="+mn-ea"/>
                <a:cs typeface="+mn-cs"/>
              </a:rPr>
              <a:t>vana</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tes</a:t>
            </a:r>
            <a:r>
              <a:rPr lang="en-US" altLang="zh-CN" sz="1200" b="0" i="0" u="none" strike="noStrike" kern="1200" baseline="0" dirty="0" smtClean="0">
                <a:solidFill>
                  <a:schemeClr val="tx1"/>
                </a:solidFill>
                <a:latin typeface="+mn-lt"/>
                <a:ea typeface="+mn-ea"/>
                <a:cs typeface="+mn-cs"/>
              </a:rPr>
              <a:t>”,“he”</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Then the three segments respectively appear 0, 1 and 1 times in the document. Thus we only extend </a:t>
            </a:r>
            <a:r>
              <a:rPr lang="en-US" altLang="zh-CN" sz="1200" b="0" i="1" u="none" strike="noStrike" kern="1200" baseline="0" dirty="0" err="1" smtClean="0">
                <a:solidFill>
                  <a:schemeClr val="tx1"/>
                </a:solidFill>
                <a:latin typeface="+mn-lt"/>
                <a:ea typeface="+mn-ea"/>
                <a:cs typeface="+mn-cs"/>
              </a:rPr>
              <a:t>vankatesh</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twice in total.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So we want to select a best partition scheme with minimum extension operation.</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we analysis the extension operation needed using a particular partition </a:t>
            </a:r>
            <a:r>
              <a:rPr lang="en-US" altLang="zh-CN" baseline="0" dirty="0" err="1" smtClean="0"/>
              <a:t>stratigy</a:t>
            </a:r>
            <a:r>
              <a:rPr lang="en-US" altLang="zh-CN" baseline="0" dirty="0" smtClean="0"/>
              <a:t>.</a:t>
            </a:r>
          </a:p>
          <a:p>
            <a:endParaRPr lang="en-US" altLang="zh-CN" baseline="0" dirty="0" smtClean="0"/>
          </a:p>
          <a:p>
            <a:r>
              <a:rPr lang="en-US" altLang="zh-CN" baseline="0" dirty="0" smtClean="0"/>
              <a:t>Here we have an entity and split it into tau plus one segments. Then the extension operation needed for this partition strategy is the sum of the appearance times of these tau plus one segments as show in the slide, which is also the optimize object of our problem.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This problem has a lot of applications. </a:t>
            </a:r>
          </a:p>
          <a:p>
            <a:r>
              <a:rPr lang="en-US" altLang="zh-CN" baseline="0" dirty="0" smtClean="0"/>
              <a:t>For example it can help to add links on </a:t>
            </a:r>
            <a:r>
              <a:rPr lang="en-US" altLang="zh-CN" baseline="0" dirty="0" err="1" smtClean="0"/>
              <a:t>wikipedia</a:t>
            </a:r>
            <a:r>
              <a:rPr lang="en-US" altLang="zh-CN" baseline="0" dirty="0" smtClean="0"/>
              <a:t> documents automatically.</a:t>
            </a:r>
          </a:p>
          <a:p>
            <a:r>
              <a:rPr lang="en-US" altLang="zh-CN" baseline="0" dirty="0" smtClean="0"/>
              <a:t>In this situation, the dictionary of entities is the set of all entries in </a:t>
            </a:r>
            <a:r>
              <a:rPr lang="en-US" altLang="zh-CN" baseline="0" dirty="0" err="1" smtClean="0"/>
              <a:t>wikipedia</a:t>
            </a:r>
            <a:r>
              <a:rPr lang="en-US" altLang="zh-CN" baseline="0" dirty="0" smtClean="0"/>
              <a:t>. When someone edit or submit a new document, dictionary-based entity extraction can identify substrings from the document which match some entries in the dictionary and automatically add link on these substring which pointer to the respective entries.</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can devise a dynamic-programming algorithm to solve this problem.</a:t>
            </a:r>
          </a:p>
          <a:p>
            <a:endParaRPr lang="en-US" altLang="zh-CN" baseline="0" dirty="0" smtClean="0"/>
          </a:p>
          <a:p>
            <a:r>
              <a:rPr lang="en-US" altLang="zh-CN" baseline="0" dirty="0" smtClean="0"/>
              <a:t>The basic idea is to consider the last segment. Suppose the last segment has been partitioned, then </a:t>
            </a:r>
            <a:r>
              <a:rPr lang="en-US" altLang="zh-CN" sz="1200" b="0" i="0" u="none" strike="noStrike" kern="1200" baseline="0" dirty="0" smtClean="0">
                <a:solidFill>
                  <a:schemeClr val="tx1"/>
                </a:solidFill>
                <a:latin typeface="+mn-lt"/>
                <a:ea typeface="+mn-ea"/>
                <a:cs typeface="+mn-cs"/>
              </a:rPr>
              <a:t>we need to partition the other part into </a:t>
            </a:r>
            <a:r>
              <a:rPr lang="en-US" altLang="zh-CN" sz="1200" b="0" i="1" u="none" strike="noStrike" kern="1200" baseline="0" dirty="0" smtClean="0">
                <a:solidFill>
                  <a:schemeClr val="tx1"/>
                </a:solidFill>
                <a:latin typeface="+mn-lt"/>
                <a:ea typeface="+mn-ea"/>
                <a:cs typeface="+mn-cs"/>
              </a:rPr>
              <a:t>τ </a:t>
            </a:r>
            <a:r>
              <a:rPr lang="en-US" altLang="zh-CN" sz="1200" b="0" i="0" u="none" strike="noStrike" kern="1200" baseline="0" dirty="0" smtClean="0">
                <a:solidFill>
                  <a:schemeClr val="tx1"/>
                </a:solidFill>
                <a:latin typeface="+mn-lt"/>
                <a:ea typeface="+mn-ea"/>
                <a:cs typeface="+mn-cs"/>
              </a:rPr>
              <a:t>segments. This is a sub problem. Thus we can devise a dynamic-programming algorithm.</a:t>
            </a:r>
          </a:p>
          <a:p>
            <a:endParaRPr lang="en-US" altLang="zh-CN" baseline="0" dirty="0" smtClean="0"/>
          </a:p>
          <a:p>
            <a:r>
              <a:rPr lang="en-US" altLang="zh-CN" baseline="0" dirty="0" smtClean="0"/>
              <a:t>The recursive formula is listed below, Next we will need to determining the appearance times of a string in the document.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efficiently determining the appearance times of a</a:t>
            </a:r>
            <a:r>
              <a:rPr lang="en-US" altLang="zh-CN" baseline="0" dirty="0" smtClean="0"/>
              <a:t> segment, we can build a suffix </a:t>
            </a:r>
            <a:r>
              <a:rPr lang="en-US" altLang="zh-CN" baseline="0" dirty="0" err="1" smtClean="0"/>
              <a:t>trie</a:t>
            </a:r>
            <a:r>
              <a:rPr lang="en-US" altLang="zh-CN" baseline="0" dirty="0" smtClean="0"/>
              <a:t> over the document. </a:t>
            </a:r>
            <a:r>
              <a:rPr lang="en-US" altLang="zh-CN" sz="1200" b="0" i="0" u="none" strike="noStrike" kern="1200" baseline="0" dirty="0" smtClean="0">
                <a:solidFill>
                  <a:schemeClr val="tx1"/>
                </a:solidFill>
                <a:latin typeface="+mn-lt"/>
                <a:ea typeface="+mn-ea"/>
                <a:cs typeface="+mn-cs"/>
              </a:rPr>
              <a:t>For each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node, the string from the root to the node corresponds to a possible segment, and the number of its leaf descendants is exactly its occurrence number in the document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this way, we can easily determining the occurrence number of a segment using the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structure.</a:t>
            </a:r>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extLst>
      <p:ext uri="{BB962C8B-B14F-4D97-AF65-F5344CB8AC3E}">
        <p14:creationId xmlns:p14="http://schemas.microsoft.com/office/powerpoint/2010/main" val="443982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if we use the document to determinate weights, the time of constructing suffix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and partitioning the entities should be included in the running time for online extraction.</a:t>
            </a:r>
          </a:p>
          <a:p>
            <a:endParaRPr lang="en-US" altLang="zh-CN" dirty="0" smtClean="0"/>
          </a:p>
          <a:p>
            <a:r>
              <a:rPr lang="en-US" altLang="zh-CN" baseline="0" dirty="0" smtClean="0"/>
              <a:t>to accelerate partitioning entities w</a:t>
            </a:r>
            <a:r>
              <a:rPr lang="en-US" altLang="zh-CN" dirty="0" smtClean="0"/>
              <a:t>e have developed several pruning technologies,</a:t>
            </a:r>
            <a:r>
              <a:rPr lang="en-US" altLang="zh-CN" baseline="0" dirty="0" smtClean="0"/>
              <a:t> but I will not go into the details. Please refer our paper.</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extLst>
      <p:ext uri="{BB962C8B-B14F-4D97-AF65-F5344CB8AC3E}">
        <p14:creationId xmlns:p14="http://schemas.microsoft.com/office/powerpoint/2010/main" val="1109181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used three real datasets, DBLP</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PUBMED</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and Wiki</a:t>
            </a:r>
          </a:p>
          <a:p>
            <a:r>
              <a:rPr lang="en-US" altLang="zh-CN" sz="1200" b="0" i="0" u="none" strike="noStrike" kern="1200" baseline="0" dirty="0" smtClean="0">
                <a:solidFill>
                  <a:schemeClr val="tx1"/>
                </a:solidFill>
                <a:latin typeface="+mn-lt"/>
                <a:ea typeface="+mn-ea"/>
                <a:cs typeface="+mn-cs"/>
              </a:rPr>
              <a:t>WEBPAGE</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SORT-EXTENSION was about 3-4 times faster than SEARCH-EXTENSION. This is because SORT-EXTENSION shares the computation on the common prefixes for different entities.</a:t>
            </a:r>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EVEN partition method may involve large numbers of candidates for large thresholds and thus may lead to low performance.</a:t>
            </a:r>
          </a:p>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see that our methods outperforms Faerie and NGPP, especially for large thresholds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Here we test the scalability of our method, we observe that our method scaled well as the dictionary size increased.</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However</a:t>
            </a:r>
            <a:r>
              <a:rPr lang="en-US" altLang="zh-CN" baseline="0" dirty="0" smtClean="0"/>
              <a:t>, data in real word is very dirty. </a:t>
            </a:r>
          </a:p>
          <a:p>
            <a:r>
              <a:rPr lang="en-US" altLang="zh-CN" baseline="0" dirty="0" smtClean="0"/>
              <a:t>Here we can see that there contains typos in the author field and title field in DBLP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also may have </a:t>
            </a:r>
            <a:r>
              <a:rPr lang="en-US" altLang="zh-CN" sz="1200" b="0" i="0" u="none" strike="noStrike" kern="1200" baseline="0" dirty="0" smtClean="0">
                <a:solidFill>
                  <a:schemeClr val="tx1"/>
                </a:solidFill>
                <a:latin typeface="+mn-lt"/>
                <a:ea typeface="+mn-ea"/>
                <a:cs typeface="+mn-cs"/>
              </a:rPr>
              <a:t>orthographical or typographical errors in both document and dictionary.</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this talk we discuss</a:t>
            </a:r>
            <a:r>
              <a:rPr lang="en-US" altLang="zh-CN" baseline="0" dirty="0" smtClean="0"/>
              <a:t> the approximate entity extraction problem.</a:t>
            </a:r>
          </a:p>
          <a:p>
            <a:r>
              <a:rPr lang="en-US" altLang="zh-CN" sz="1200" b="0" i="0" u="none" strike="noStrike" kern="1200" baseline="0" dirty="0" smtClean="0">
                <a:solidFill>
                  <a:schemeClr val="tx1"/>
                </a:solidFill>
                <a:latin typeface="+mn-lt"/>
                <a:ea typeface="+mn-ea"/>
                <a:cs typeface="+mn-cs"/>
              </a:rPr>
              <a:t>We propose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-base framework to solve this problem. </a:t>
            </a:r>
          </a:p>
          <a:p>
            <a:r>
              <a:rPr lang="en-US" altLang="zh-CN" sz="1200" b="0" i="0" u="none" strike="noStrike" kern="1200" baseline="0" dirty="0" smtClean="0">
                <a:solidFill>
                  <a:schemeClr val="tx1"/>
                </a:solidFill>
                <a:latin typeface="+mn-lt"/>
                <a:ea typeface="+mn-ea"/>
                <a:cs typeface="+mn-cs"/>
              </a:rPr>
              <a:t>We develop an efficient extension-based framework to find similar pairs by extending the matching segments.</a:t>
            </a:r>
          </a:p>
          <a:p>
            <a:r>
              <a:rPr lang="en-US" altLang="zh-CN" sz="1200" b="0" i="0" u="none" strike="noStrike" kern="1200" baseline="0" dirty="0" smtClean="0">
                <a:solidFill>
                  <a:schemeClr val="tx1"/>
                </a:solidFill>
                <a:latin typeface="+mn-lt"/>
                <a:ea typeface="+mn-ea"/>
                <a:cs typeface="+mn-cs"/>
              </a:rPr>
              <a:t>we study how to select the best partition strategy to improve the performance.</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a:t>
            </a:r>
            <a:r>
              <a:rPr lang="en-US" altLang="zh-CN" baseline="0" dirty="0" smtClean="0"/>
              <a:t> you very much! Welcome to our website for more information.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To solve this problem, we propose to solve the approximate entity extraction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Approximate dictionary-based entity extraction finds all substrings from the document that approximately match the predefined entities.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Here is a simple example: Notice that there is a typo in the substring </a:t>
            </a:r>
            <a:r>
              <a:rPr lang="en-US" altLang="zh-CN" sz="1200" b="0" i="0" u="none" strike="noStrike" kern="1200" baseline="0" dirty="0" err="1" smtClean="0">
                <a:solidFill>
                  <a:schemeClr val="tx1"/>
                </a:solidFill>
                <a:latin typeface="+mn-lt"/>
                <a:ea typeface="+mn-ea"/>
                <a:cs typeface="+mn-cs"/>
              </a:rPr>
              <a:t>sigmund</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freund</a:t>
            </a:r>
            <a:r>
              <a:rPr lang="en-US" altLang="zh-CN" sz="1200" b="0" i="0" u="none" strike="noStrike" kern="1200" baseline="0" dirty="0" smtClean="0">
                <a:solidFill>
                  <a:schemeClr val="tx1"/>
                </a:solidFill>
                <a:latin typeface="+mn-lt"/>
                <a:ea typeface="+mn-ea"/>
                <a:cs typeface="+mn-cs"/>
              </a:rPr>
              <a:t> above the red line in the document, although the substring  is not exactly match any entity in dictionary, approximate entity extraction will still locate it from the document as show in the slide. </a:t>
            </a:r>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we will</a:t>
            </a:r>
            <a:r>
              <a:rPr lang="en-US" altLang="zh-CN" baseline="0" dirty="0" smtClean="0"/>
              <a:t> formulate our problem and give some </a:t>
            </a:r>
            <a:r>
              <a:rPr lang="en-US" altLang="zh-CN" sz="1200" b="1" i="0" kern="1200" dirty="0" smtClean="0">
                <a:solidFill>
                  <a:schemeClr val="tx1"/>
                </a:solidFill>
                <a:effectLst/>
                <a:latin typeface="+mn-lt"/>
                <a:ea typeface="+mn-ea"/>
                <a:cs typeface="+mn-cs"/>
              </a:rPr>
              <a:t>preliminary</a:t>
            </a:r>
            <a:r>
              <a:rPr lang="en-US" altLang="zh-CN" sz="1200" b="1" i="0" kern="1200" baseline="0" dirty="0" smtClean="0">
                <a:solidFill>
                  <a:schemeClr val="tx1"/>
                </a:solidFill>
                <a:effectLst/>
                <a:latin typeface="+mn-lt"/>
                <a:ea typeface="+mn-ea"/>
                <a:cs typeface="+mn-cs"/>
              </a:rPr>
              <a:t> knowledge</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To tolerate inconsistencies between substrings and entities w</a:t>
            </a:r>
            <a:r>
              <a:rPr lang="en-US" altLang="zh-CN" baseline="0" dirty="0" smtClean="0"/>
              <a:t>e use edit distance to quantify the similarity between two strings.</a:t>
            </a:r>
          </a:p>
          <a:p>
            <a:endParaRPr lang="en-US" altLang="zh-CN" baseline="0" dirty="0" smtClean="0"/>
          </a:p>
          <a:p>
            <a:r>
              <a:rPr lang="en-US" altLang="zh-CN" sz="1200" b="0" i="0" u="none" strike="noStrike" kern="1200" baseline="0" dirty="0" smtClean="0">
                <a:solidFill>
                  <a:schemeClr val="tx1"/>
                </a:solidFill>
                <a:latin typeface="+mn-lt"/>
                <a:ea typeface="+mn-ea"/>
                <a:cs typeface="+mn-cs"/>
              </a:rPr>
              <a:t>The edit distance between two strings is the minimum number of single-character edit operations (i.e., insertion, deletion, and substitution) needed to transform one string to another. For example, </a:t>
            </a:r>
            <a:r>
              <a:rPr lang="en-US" altLang="zh-CN" baseline="0" dirty="0" smtClean="0"/>
              <a:t>the edit distance between </a:t>
            </a:r>
            <a:r>
              <a:rPr lang="en-US" altLang="zh-CN" baseline="0" dirty="0" err="1" smtClean="0"/>
              <a:t>marios</a:t>
            </a:r>
            <a:r>
              <a:rPr lang="en-US" altLang="zh-CN" baseline="0" dirty="0" smtClean="0"/>
              <a:t> and </a:t>
            </a:r>
            <a:r>
              <a:rPr lang="en-US" altLang="zh-CN" baseline="0" dirty="0" err="1" smtClean="0"/>
              <a:t>maras</a:t>
            </a:r>
            <a:r>
              <a:rPr lang="en-US" altLang="zh-CN" baseline="0" dirty="0" smtClean="0"/>
              <a:t> is 2. </a:t>
            </a:r>
          </a:p>
          <a:p>
            <a:endParaRPr lang="en-US" altLang="zh-CN" baseline="0" dirty="0" smtClean="0"/>
          </a:p>
          <a:p>
            <a:r>
              <a:rPr lang="en-US" altLang="zh-CN" baseline="0" dirty="0" smtClean="0"/>
              <a:t>There is a dynamic way to calculate the edit distance of two strings. The recursive formula is listed in the left and the matrix to record the status D[</a:t>
            </a:r>
            <a:r>
              <a:rPr lang="en-US" altLang="zh-CN" baseline="0" dirty="0" err="1" smtClean="0"/>
              <a:t>i</a:t>
            </a:r>
            <a:r>
              <a:rPr lang="en-US" altLang="zh-CN" baseline="0" dirty="0" smtClean="0"/>
              <a:t>][j] is listed in the right. </a:t>
            </a:r>
          </a:p>
          <a:p>
            <a:endParaRPr lang="en-US" altLang="zh-CN" baseline="0" dirty="0" smtClean="0"/>
          </a:p>
          <a:p>
            <a:r>
              <a:rPr lang="en-US" altLang="zh-CN" baseline="0" dirty="0" smtClean="0"/>
              <a:t>From the slide we can see that to transform </a:t>
            </a:r>
            <a:r>
              <a:rPr lang="en-US" altLang="zh-CN" baseline="0" dirty="0" err="1" smtClean="0"/>
              <a:t>maras</a:t>
            </a:r>
            <a:r>
              <a:rPr lang="en-US" altLang="zh-CN" baseline="0" dirty="0" smtClean="0"/>
              <a:t> to </a:t>
            </a:r>
            <a:r>
              <a:rPr lang="en-US" altLang="zh-CN" baseline="0" dirty="0" err="1" smtClean="0"/>
              <a:t>marios</a:t>
            </a:r>
            <a:r>
              <a:rPr lang="en-US" altLang="zh-CN" baseline="0" dirty="0" smtClean="0"/>
              <a:t>, we only need a substitution and a insertion. Thus the edit distance between them is 2.</a:t>
            </a:r>
          </a:p>
          <a:p>
            <a:endParaRPr lang="en-US" altLang="zh-CN" baseline="0" dirty="0" smtClean="0"/>
          </a:p>
          <a:p>
            <a:r>
              <a:rPr lang="en-US" altLang="zh-CN" baseline="0" dirty="0" smtClean="0"/>
              <a:t>Edit Distance has a lot of interested features. One of them is that the edit distance between two string will definitely larger than their length difference.</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our problem formulation and below is an example which will go</a:t>
            </a:r>
            <a:r>
              <a:rPr lang="en-US" altLang="zh-CN" baseline="0" dirty="0" smtClean="0"/>
              <a:t> through all this slides.</a:t>
            </a:r>
          </a:p>
          <a:p>
            <a:endParaRPr lang="en-US" altLang="zh-CN" baseline="0" dirty="0" smtClean="0"/>
          </a:p>
          <a:p>
            <a:r>
              <a:rPr lang="en-US" altLang="zh-CN" baseline="0" dirty="0" smtClean="0"/>
              <a:t>Approximate Entity Extraction takes a dictionary, a document and an edit distance threshold as input, and outputs all </a:t>
            </a:r>
            <a:r>
              <a:rPr lang="en-US" altLang="zh-CN" baseline="0" smtClean="0"/>
              <a:t>similar pairs between substring and entity.</a:t>
            </a:r>
            <a:endParaRPr lang="en-US" altLang="zh-CN" baseline="0" dirty="0" smtClean="0"/>
          </a:p>
          <a:p>
            <a:endParaRPr lang="en-US" altLang="zh-CN" baseline="0" dirty="0" smtClean="0"/>
          </a:p>
          <a:p>
            <a:r>
              <a:rPr lang="en-US" altLang="zh-CN" baseline="0" dirty="0" smtClean="0"/>
              <a:t>In the example, we have a dictionary E with 5 entities, each attached with an ID on the left side. And we  have a document D on the right side.</a:t>
            </a:r>
          </a:p>
          <a:p>
            <a:endParaRPr lang="en-US" altLang="zh-CN" baseline="0" dirty="0" smtClean="0"/>
          </a:p>
          <a:p>
            <a:r>
              <a:rPr lang="en-US" altLang="zh-CN" sz="1200" b="0" i="0" u="none" strike="noStrike" kern="1200" baseline="0" dirty="0" smtClean="0">
                <a:solidFill>
                  <a:schemeClr val="tx1"/>
                </a:solidFill>
                <a:latin typeface="+mn-lt"/>
                <a:ea typeface="+mn-ea"/>
                <a:cs typeface="+mn-cs"/>
              </a:rPr>
              <a:t>Suppose the edit-distance threshold </a:t>
            </a:r>
            <a:r>
              <a:rPr lang="en-US" altLang="zh-CN" sz="1200" b="0" i="1" u="none" strike="noStrike" kern="1200" baseline="0" dirty="0" smtClean="0">
                <a:solidFill>
                  <a:schemeClr val="tx1"/>
                </a:solidFill>
                <a:latin typeface="+mn-lt"/>
                <a:ea typeface="+mn-ea"/>
                <a:cs typeface="+mn-cs"/>
              </a:rPr>
              <a:t>τ </a:t>
            </a:r>
            <a:r>
              <a:rPr lang="en-US" altLang="zh-CN" sz="1200" b="0" i="0" u="none" strike="noStrike" kern="1200" baseline="0" dirty="0" smtClean="0">
                <a:solidFill>
                  <a:schemeClr val="tx1"/>
                </a:solidFill>
                <a:latin typeface="+mn-lt"/>
                <a:ea typeface="+mn-ea"/>
                <a:cs typeface="+mn-cs"/>
              </a:rPr>
              <a:t>= 2. the highlighted pair is an example answers.</a:t>
            </a:r>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81FE9B43-C724-4291-A106-AB736752C4C3}" type="datetime1">
              <a:rPr lang="en-US" altLang="zh-CN" smtClean="0"/>
              <a:t>4/4/2012</a:t>
            </a:fld>
            <a:endParaRPr lang="zh-CN" altLang="en-US"/>
          </a:p>
        </p:txBody>
      </p:sp>
      <p:sp>
        <p:nvSpPr>
          <p:cNvPr id="19" name="页脚占位符 18"/>
          <p:cNvSpPr>
            <a:spLocks noGrp="1"/>
          </p:cNvSpPr>
          <p:nvPr>
            <p:ph type="ftr" sz="quarter" idx="11"/>
          </p:nvPr>
        </p:nvSpPr>
        <p:spPr/>
        <p:txBody>
          <a:bodyPr/>
          <a:lstStyle/>
          <a:p>
            <a:r>
              <a:rPr lang="en-US" altLang="zh-CN" smtClean="0"/>
              <a:t>Taste @ ICDE2012</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smtClean="0"/>
              <a:t>/44</a:t>
            </a:r>
            <a:endParaRPr lang="zh-CN" altLang="en-US" dirty="0"/>
          </a:p>
        </p:txBody>
      </p:sp>
      <p:pic>
        <p:nvPicPr>
          <p:cNvPr id="7" name="图片 20" descr="图片2(1)副本.jpg"/>
          <p:cNvPicPr>
            <a:picLocks noChangeAspect="1"/>
          </p:cNvPicPr>
          <p:nvPr userDrawn="1"/>
        </p:nvPicPr>
        <p:blipFill>
          <a:blip r:embed="rId2" cstate="print"/>
          <a:srcRect l="19953" t="16470" b="9872"/>
          <a:stretch>
            <a:fillRect/>
          </a:stretch>
        </p:blipFill>
        <p:spPr bwMode="auto">
          <a:xfrm>
            <a:off x="0" y="0"/>
            <a:ext cx="9361040" cy="698477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2FBC6E-3447-4AA2-AAAD-9BDD6CAD2990}" type="datetime1">
              <a:rPr lang="en-US" altLang="zh-CN" smtClean="0"/>
              <a:t>4/4/2012</a:t>
            </a:fld>
            <a:endParaRPr lang="zh-CN" altLang="en-US"/>
          </a:p>
        </p:txBody>
      </p:sp>
      <p:sp>
        <p:nvSpPr>
          <p:cNvPr id="4" name="页脚占位符 3"/>
          <p:cNvSpPr>
            <a:spLocks noGrp="1"/>
          </p:cNvSpPr>
          <p:nvPr>
            <p:ph type="ftr" sz="quarter" idx="11"/>
          </p:nvPr>
        </p:nvSpPr>
        <p:spPr/>
        <p:txBody>
          <a:bodyPr/>
          <a:lstStyle/>
          <a:p>
            <a:r>
              <a:rPr lang="en-US" altLang="zh-CN" smtClean="0"/>
              <a:t>Taste @ ICDE2012</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8B639516-CDC3-4A66-BAA3-8EF26CE41BB5}" type="datetime1">
              <a:rPr lang="en-US" altLang="zh-CN" smtClean="0"/>
              <a:t>4/4/2012</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smtClean="0"/>
              <a:t>Taste @ ICDE2012</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矩形 13"/>
          <p:cNvSpPr/>
          <p:nvPr userDrawn="1"/>
        </p:nvSpPr>
        <p:spPr>
          <a:xfrm>
            <a:off x="0" y="6381750"/>
            <a:ext cx="9144000" cy="476250"/>
          </a:xfrm>
          <a:prstGeom prst="rect">
            <a:avLst/>
          </a:prstGeom>
          <a:blipFill dpi="0" rotWithShape="1">
            <a:blip r:embed="rId5" cstate="print">
              <a:alphaModFix amt="4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0"/>
            <a:ext cx="8229600" cy="1052736"/>
          </a:xfrm>
          <a:prstGeom prst="rect">
            <a:avLst/>
          </a:prstGeom>
        </p:spPr>
        <p:txBody>
          <a:bodyPr vert="horz" lIns="0" rIns="0" bIns="0" anchor="b">
            <a:normAutofit/>
          </a:bodyPr>
          <a:lstStyle/>
          <a:p>
            <a:r>
              <a:rPr kumimoji="0" lang="zh-CN" altLang="en-US" dirty="0" smtClean="0"/>
              <a:t>单击此处编辑母版标题样式</a:t>
            </a:r>
            <a:endParaRPr kumimoji="0" lang="en-US" dirty="0"/>
          </a:p>
        </p:txBody>
      </p:sp>
      <p:sp>
        <p:nvSpPr>
          <p:cNvPr id="30" name="文本占位符 29"/>
          <p:cNvSpPr>
            <a:spLocks noGrp="1"/>
          </p:cNvSpPr>
          <p:nvPr>
            <p:ph type="body" idx="1"/>
          </p:nvPr>
        </p:nvSpPr>
        <p:spPr>
          <a:xfrm>
            <a:off x="457200" y="1340768"/>
            <a:ext cx="8229600" cy="49838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046F144A-05F0-4526-ACC1-B3339741E86A}" type="datetime1">
              <a:rPr lang="en-US" altLang="zh-CN" smtClean="0"/>
              <a:t>4/4/2012</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Times New Roman" pitchFamily="18" charset="0"/>
                <a:cs typeface="Times New Roman" pitchFamily="18" charset="0"/>
              </a:defRPr>
            </a:lvl1pPr>
          </a:lstStyle>
          <a:p>
            <a:r>
              <a:rPr lang="en-US" altLang="zh-CN" smtClean="0"/>
              <a:t>Taste @ ICDE2012</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dirty="0" smtClean="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组合 19"/>
          <p:cNvGrpSpPr>
            <a:grpSpLocks/>
          </p:cNvGrpSpPr>
          <p:nvPr userDrawn="1"/>
        </p:nvGrpSpPr>
        <p:grpSpPr bwMode="auto">
          <a:xfrm>
            <a:off x="4763" y="1124744"/>
            <a:ext cx="9166225" cy="1587"/>
            <a:chOff x="500034" y="1285860"/>
            <a:chExt cx="7072362" cy="1588"/>
          </a:xfrm>
        </p:grpSpPr>
        <p:cxnSp>
          <p:nvCxnSpPr>
            <p:cNvPr id="16" name="直接连接符 8"/>
            <p:cNvCxnSpPr>
              <a:cxnSpLocks noChangeShapeType="1"/>
            </p:cNvCxnSpPr>
            <p:nvPr userDrawn="1"/>
          </p:nvCxnSpPr>
          <p:spPr bwMode="auto">
            <a:xfrm>
              <a:off x="500034" y="1285860"/>
              <a:ext cx="1000132" cy="1588"/>
            </a:xfrm>
            <a:prstGeom prst="line">
              <a:avLst/>
            </a:prstGeom>
            <a:noFill/>
            <a:ln w="50800" algn="ctr">
              <a:solidFill>
                <a:srgbClr val="FF3300"/>
              </a:solidFill>
              <a:round/>
              <a:headEnd/>
              <a:tailEnd/>
            </a:ln>
          </p:spPr>
        </p:cxnSp>
        <p:cxnSp>
          <p:nvCxnSpPr>
            <p:cNvPr id="17" name="直接连接符 9"/>
            <p:cNvCxnSpPr>
              <a:cxnSpLocks noChangeShapeType="1"/>
            </p:cNvCxnSpPr>
            <p:nvPr userDrawn="1"/>
          </p:nvCxnSpPr>
          <p:spPr bwMode="auto">
            <a:xfrm>
              <a:off x="1714480" y="1285860"/>
              <a:ext cx="1000132" cy="1588"/>
            </a:xfrm>
            <a:prstGeom prst="line">
              <a:avLst/>
            </a:prstGeom>
            <a:noFill/>
            <a:ln w="50800" algn="ctr">
              <a:solidFill>
                <a:srgbClr val="CCCC00"/>
              </a:solidFill>
              <a:round/>
              <a:headEnd/>
              <a:tailEnd/>
            </a:ln>
          </p:spPr>
        </p:cxnSp>
        <p:cxnSp>
          <p:nvCxnSpPr>
            <p:cNvPr id="19" name="直接连接符 10"/>
            <p:cNvCxnSpPr>
              <a:cxnSpLocks noChangeShapeType="1"/>
            </p:cNvCxnSpPr>
            <p:nvPr userDrawn="1"/>
          </p:nvCxnSpPr>
          <p:spPr bwMode="auto">
            <a:xfrm>
              <a:off x="2928926" y="1285860"/>
              <a:ext cx="1000132" cy="1588"/>
            </a:xfrm>
            <a:prstGeom prst="line">
              <a:avLst/>
            </a:prstGeom>
            <a:noFill/>
            <a:ln w="50800" algn="ctr">
              <a:solidFill>
                <a:srgbClr val="0000FF"/>
              </a:solidFill>
              <a:round/>
              <a:headEnd/>
              <a:tailEnd/>
            </a:ln>
          </p:spPr>
        </p:cxnSp>
        <p:cxnSp>
          <p:nvCxnSpPr>
            <p:cNvPr id="20" name="直接连接符 11"/>
            <p:cNvCxnSpPr>
              <a:cxnSpLocks noChangeShapeType="1"/>
            </p:cNvCxnSpPr>
            <p:nvPr userDrawn="1"/>
          </p:nvCxnSpPr>
          <p:spPr bwMode="auto">
            <a:xfrm>
              <a:off x="4143372" y="1285860"/>
              <a:ext cx="1000132" cy="1588"/>
            </a:xfrm>
            <a:prstGeom prst="line">
              <a:avLst/>
            </a:prstGeom>
            <a:noFill/>
            <a:ln w="50800" algn="ctr">
              <a:solidFill>
                <a:srgbClr val="CC3399"/>
              </a:solidFill>
              <a:round/>
              <a:headEnd/>
              <a:tailEnd/>
            </a:ln>
          </p:spPr>
        </p:cxnSp>
        <p:cxnSp>
          <p:nvCxnSpPr>
            <p:cNvPr id="21" name="直接连接符 12"/>
            <p:cNvCxnSpPr>
              <a:cxnSpLocks noChangeShapeType="1"/>
            </p:cNvCxnSpPr>
            <p:nvPr userDrawn="1"/>
          </p:nvCxnSpPr>
          <p:spPr bwMode="auto">
            <a:xfrm>
              <a:off x="5357818" y="1285860"/>
              <a:ext cx="1000132" cy="1588"/>
            </a:xfrm>
            <a:prstGeom prst="line">
              <a:avLst/>
            </a:prstGeom>
            <a:noFill/>
            <a:ln w="50800" algn="ctr">
              <a:solidFill>
                <a:srgbClr val="006600"/>
              </a:solidFill>
              <a:round/>
              <a:headEnd/>
              <a:tailEnd/>
            </a:ln>
          </p:spPr>
        </p:cxnSp>
        <p:cxnSp>
          <p:nvCxnSpPr>
            <p:cNvPr id="23" name="直接连接符 13"/>
            <p:cNvCxnSpPr>
              <a:cxnSpLocks noChangeShapeType="1"/>
            </p:cNvCxnSpPr>
            <p:nvPr userDrawn="1"/>
          </p:nvCxnSpPr>
          <p:spPr bwMode="auto">
            <a:xfrm>
              <a:off x="6572264" y="1285860"/>
              <a:ext cx="1000132" cy="1588"/>
            </a:xfrm>
            <a:prstGeom prst="line">
              <a:avLst/>
            </a:prstGeom>
            <a:noFill/>
            <a:ln w="50800" algn="ctr">
              <a:solidFill>
                <a:srgbClr val="FF99CC"/>
              </a:solidFill>
              <a:round/>
              <a:headEnd/>
              <a:tailEnd/>
            </a:ln>
          </p:spPr>
        </p:cxnSp>
      </p:gr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Ls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16.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476672"/>
            <a:ext cx="8784976" cy="1828800"/>
          </a:xfrm>
        </p:spPr>
        <p:txBody>
          <a:bodyPr>
            <a:noAutofit/>
          </a:bodyPr>
          <a:lstStyle/>
          <a:p>
            <a:r>
              <a:rPr lang="en-US" altLang="zh-CN" sz="3200" dirty="0" smtClean="0">
                <a:solidFill>
                  <a:schemeClr val="bg1"/>
                </a:solidFill>
                <a:effectLst/>
                <a:latin typeface="Times New Roman" pitchFamily="18" charset="0"/>
                <a:ea typeface="Gungsuh" pitchFamily="18" charset="-127"/>
                <a:cs typeface="Times New Roman" pitchFamily="18" charset="0"/>
              </a:rPr>
              <a:t>An </a:t>
            </a:r>
            <a:r>
              <a:rPr lang="en-US" altLang="zh-CN" sz="3200" dirty="0">
                <a:solidFill>
                  <a:schemeClr val="bg1"/>
                </a:solidFill>
                <a:effectLst/>
                <a:latin typeface="Times New Roman" pitchFamily="18" charset="0"/>
                <a:ea typeface="Gungsuh" pitchFamily="18" charset="-127"/>
                <a:cs typeface="Times New Roman" pitchFamily="18" charset="0"/>
              </a:rPr>
              <a:t>Efficient </a:t>
            </a:r>
            <a:r>
              <a:rPr lang="en-US" altLang="zh-CN" sz="3200" dirty="0" err="1">
                <a:solidFill>
                  <a:schemeClr val="bg1"/>
                </a:solidFill>
                <a:effectLst/>
                <a:latin typeface="Times New Roman" pitchFamily="18" charset="0"/>
                <a:ea typeface="Gungsuh" pitchFamily="18" charset="-127"/>
                <a:cs typeface="Times New Roman" pitchFamily="18" charset="0"/>
              </a:rPr>
              <a:t>Trie</a:t>
            </a:r>
            <a:r>
              <a:rPr lang="en-US" altLang="zh-CN" sz="3200" dirty="0">
                <a:solidFill>
                  <a:schemeClr val="bg1"/>
                </a:solidFill>
                <a:effectLst/>
                <a:latin typeface="Times New Roman" pitchFamily="18" charset="0"/>
                <a:ea typeface="Gungsuh" pitchFamily="18" charset="-127"/>
                <a:cs typeface="Times New Roman" pitchFamily="18" charset="0"/>
              </a:rPr>
              <a:t>-based Method for Approximate</a:t>
            </a:r>
            <a:br>
              <a:rPr lang="en-US" altLang="zh-CN" sz="3200" dirty="0">
                <a:solidFill>
                  <a:schemeClr val="bg1"/>
                </a:solidFill>
                <a:effectLst/>
                <a:latin typeface="Times New Roman" pitchFamily="18" charset="0"/>
                <a:ea typeface="Gungsuh" pitchFamily="18" charset="-127"/>
                <a:cs typeface="Times New Roman" pitchFamily="18" charset="0"/>
              </a:rPr>
            </a:br>
            <a:r>
              <a:rPr lang="en-US" altLang="zh-CN" sz="3200" dirty="0">
                <a:solidFill>
                  <a:schemeClr val="bg1"/>
                </a:solidFill>
                <a:effectLst/>
                <a:latin typeface="Times New Roman" pitchFamily="18" charset="0"/>
                <a:ea typeface="Gungsuh" pitchFamily="18" charset="-127"/>
                <a:cs typeface="Times New Roman" pitchFamily="18" charset="0"/>
              </a:rPr>
              <a:t>Entity Extraction with Edit-Distance </a:t>
            </a:r>
            <a:r>
              <a:rPr lang="en-US" altLang="zh-CN" sz="3200" dirty="0" smtClean="0">
                <a:solidFill>
                  <a:schemeClr val="bg1"/>
                </a:solidFill>
                <a:effectLst/>
                <a:latin typeface="Times New Roman" pitchFamily="18" charset="0"/>
                <a:ea typeface="Gungsuh" pitchFamily="18" charset="-127"/>
                <a:cs typeface="Times New Roman" pitchFamily="18" charset="0"/>
              </a:rPr>
              <a:t>Constraints</a:t>
            </a:r>
            <a:endParaRPr lang="zh-CN" altLang="en-US" sz="3200" dirty="0">
              <a:solidFill>
                <a:schemeClr val="bg1"/>
              </a:solidFill>
              <a:effectLst/>
              <a:latin typeface="Times New Roman" pitchFamily="18" charset="0"/>
              <a:ea typeface="Gungsuh" pitchFamily="18" charset="-127"/>
              <a:cs typeface="Times New Roman" pitchFamily="18" charset="0"/>
            </a:endParaRPr>
          </a:p>
        </p:txBody>
      </p:sp>
      <p:sp>
        <p:nvSpPr>
          <p:cNvPr id="3" name="副标题 2"/>
          <p:cNvSpPr>
            <a:spLocks noGrp="1"/>
          </p:cNvSpPr>
          <p:nvPr>
            <p:ph type="subTitle" idx="1"/>
          </p:nvPr>
        </p:nvSpPr>
        <p:spPr>
          <a:xfrm>
            <a:off x="323528" y="4077072"/>
            <a:ext cx="4824536" cy="1728192"/>
          </a:xfrm>
        </p:spPr>
        <p:txBody>
          <a:bodyPr>
            <a:noAutofit/>
          </a:bodyPr>
          <a:lstStyle/>
          <a:p>
            <a:pPr algn="l">
              <a:lnSpc>
                <a:spcPts val="3000"/>
              </a:lnSpc>
            </a:pPr>
            <a:r>
              <a:rPr lang="en-US" altLang="zh-CN" sz="2400" b="1" dirty="0" smtClean="0">
                <a:solidFill>
                  <a:schemeClr val="bg1"/>
                </a:solidFill>
              </a:rPr>
              <a:t>Dong </a:t>
            </a:r>
            <a:r>
              <a:rPr lang="en-US" altLang="zh-CN" sz="2400" b="1" dirty="0">
                <a:solidFill>
                  <a:schemeClr val="bg1"/>
                </a:solidFill>
              </a:rPr>
              <a:t>Deng </a:t>
            </a:r>
            <a:r>
              <a:rPr lang="en-US" altLang="zh-CN" sz="2400" b="1" dirty="0" smtClean="0">
                <a:solidFill>
                  <a:schemeClr val="bg1"/>
                </a:solidFill>
              </a:rPr>
              <a:t>    (</a:t>
            </a:r>
            <a:r>
              <a:rPr lang="en-US" altLang="zh-CN" sz="2400" b="1" dirty="0">
                <a:solidFill>
                  <a:schemeClr val="bg1"/>
                </a:solidFill>
              </a:rPr>
              <a:t>Tsinghua, China)</a:t>
            </a:r>
            <a:endParaRPr lang="en-US" altLang="zh-CN" sz="2400" b="1" dirty="0" smtClean="0">
              <a:solidFill>
                <a:schemeClr val="bg1"/>
              </a:solidFill>
            </a:endParaRPr>
          </a:p>
          <a:p>
            <a:pPr algn="l">
              <a:lnSpc>
                <a:spcPts val="3000"/>
              </a:lnSpc>
            </a:pPr>
            <a:r>
              <a:rPr lang="en-US" altLang="zh-CN" sz="2400" b="1" dirty="0" err="1" smtClean="0">
                <a:solidFill>
                  <a:schemeClr val="bg1"/>
                </a:solidFill>
              </a:rPr>
              <a:t>Guoliang</a:t>
            </a:r>
            <a:r>
              <a:rPr lang="en-US" altLang="zh-CN" sz="2400" b="1" dirty="0">
                <a:solidFill>
                  <a:schemeClr val="bg1"/>
                </a:solidFill>
              </a:rPr>
              <a:t> Li </a:t>
            </a:r>
            <a:r>
              <a:rPr lang="en-US" altLang="zh-CN" sz="2400" b="1" dirty="0" smtClean="0">
                <a:solidFill>
                  <a:schemeClr val="bg1"/>
                </a:solidFill>
              </a:rPr>
              <a:t>   (</a:t>
            </a:r>
            <a:r>
              <a:rPr lang="en-US" altLang="zh-CN" sz="2400" b="1" dirty="0">
                <a:solidFill>
                  <a:schemeClr val="bg1"/>
                </a:solidFill>
              </a:rPr>
              <a:t>Tsinghua, China)</a:t>
            </a:r>
            <a:endParaRPr lang="en-US" altLang="zh-CN" sz="2400" b="1" dirty="0" smtClean="0">
              <a:solidFill>
                <a:schemeClr val="bg1"/>
              </a:solidFill>
            </a:endParaRPr>
          </a:p>
          <a:p>
            <a:pPr algn="l">
              <a:lnSpc>
                <a:spcPts val="3000"/>
              </a:lnSpc>
            </a:pPr>
            <a:r>
              <a:rPr lang="en-US" altLang="zh-CN" sz="2400" b="1" dirty="0" err="1" smtClean="0">
                <a:solidFill>
                  <a:schemeClr val="bg1"/>
                </a:solidFill>
              </a:rPr>
              <a:t>Jianhua</a:t>
            </a:r>
            <a:r>
              <a:rPr lang="en-US" altLang="zh-CN" sz="2400" b="1" dirty="0" smtClean="0">
                <a:solidFill>
                  <a:schemeClr val="bg1"/>
                </a:solidFill>
              </a:rPr>
              <a:t> </a:t>
            </a:r>
            <a:r>
              <a:rPr lang="en-US" altLang="zh-CN" sz="2400" b="1" dirty="0" err="1" smtClean="0">
                <a:solidFill>
                  <a:schemeClr val="bg1"/>
                </a:solidFill>
              </a:rPr>
              <a:t>Feng</a:t>
            </a:r>
            <a:r>
              <a:rPr lang="en-US" altLang="zh-CN" sz="2400" b="1" dirty="0">
                <a:solidFill>
                  <a:schemeClr val="bg1"/>
                </a:solidFill>
              </a:rPr>
              <a:t> </a:t>
            </a:r>
            <a:r>
              <a:rPr lang="en-US" altLang="zh-CN" sz="2400" b="1" dirty="0" smtClean="0">
                <a:solidFill>
                  <a:schemeClr val="bg1"/>
                </a:solidFill>
              </a:rPr>
              <a:t> (Tsinghua, China)</a:t>
            </a: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516216" y="3573016"/>
            <a:ext cx="2487549" cy="2451757"/>
          </a:xfrm>
          <a:prstGeom prst="rect">
            <a:avLst/>
          </a:prstGeom>
        </p:spPr>
      </p:pic>
    </p:spTree>
  </p:cSld>
  <p:clrMapOvr>
    <a:masterClrMapping/>
  </p:clrMapOvr>
  <p:transition advTm="2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9392"/>
            <a:ext cx="8229600" cy="1143000"/>
          </a:xfrm>
        </p:spPr>
        <p:txBody>
          <a:bodyPr>
            <a:normAutofit/>
          </a:bodyPr>
          <a:lstStyle/>
          <a:p>
            <a:r>
              <a:rPr lang="en-US" altLang="zh-CN" dirty="0" smtClean="0"/>
              <a:t>State-of-the-art Methods</a:t>
            </a:r>
            <a:endParaRPr lang="zh-CN" altLang="en-US" dirty="0"/>
          </a:p>
        </p:txBody>
      </p:sp>
      <p:sp>
        <p:nvSpPr>
          <p:cNvPr id="3" name="内容占位符 2"/>
          <p:cNvSpPr>
            <a:spLocks noGrp="1"/>
          </p:cNvSpPr>
          <p:nvPr>
            <p:ph idx="1"/>
          </p:nvPr>
        </p:nvSpPr>
        <p:spPr>
          <a:xfrm>
            <a:off x="323528" y="1392256"/>
            <a:ext cx="9227368" cy="4608512"/>
          </a:xfrm>
        </p:spPr>
        <p:txBody>
          <a:bodyPr>
            <a:normAutofit lnSpcReduction="10000"/>
          </a:bodyPr>
          <a:lstStyle/>
          <a:p>
            <a:endParaRPr lang="en-US" altLang="zh-CN" dirty="0" smtClean="0"/>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Shortage:</a:t>
            </a:r>
          </a:p>
          <a:p>
            <a:pPr lvl="1"/>
            <a:r>
              <a:rPr lang="en-US" altLang="zh-CN" sz="2800" dirty="0" smtClean="0"/>
              <a:t>Large Index Size</a:t>
            </a:r>
          </a:p>
          <a:p>
            <a:pPr lvl="1"/>
            <a:r>
              <a:rPr lang="en-US" altLang="zh-CN" sz="2800" dirty="0" smtClean="0"/>
              <a:t>Need to Tune Parameters</a:t>
            </a:r>
          </a:p>
          <a:p>
            <a:pPr lvl="1"/>
            <a:r>
              <a:rPr lang="en-US" altLang="zh-CN" sz="2800" dirty="0" smtClean="0"/>
              <a:t>Inefficient for large threshold </a:t>
            </a:r>
            <a:endParaRPr lang="en-US" altLang="zh-CN" sz="2800" dirty="0"/>
          </a:p>
        </p:txBody>
      </p:sp>
      <p:sp>
        <p:nvSpPr>
          <p:cNvPr id="5" name="日期占位符 4"/>
          <p:cNvSpPr>
            <a:spLocks noGrp="1"/>
          </p:cNvSpPr>
          <p:nvPr>
            <p:ph type="dt" sz="half" idx="10"/>
          </p:nvPr>
        </p:nvSpPr>
        <p:spPr/>
        <p:txBody>
          <a:bodyPr/>
          <a:lstStyle/>
          <a:p>
            <a:fld id="{972A3D3B-15F4-4331-A314-8D1277F3F8E3}" type="datetime1">
              <a:rPr lang="en-US" altLang="zh-CN" smtClean="0"/>
              <a:t>4/4/2012</a:t>
            </a:fld>
            <a:endParaRPr lang="zh-CN" altLang="en-US"/>
          </a:p>
        </p:txBody>
      </p:sp>
      <p:sp>
        <p:nvSpPr>
          <p:cNvPr id="9" name="页脚占位符 8"/>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867487760"/>
              </p:ext>
            </p:extLst>
          </p:nvPr>
        </p:nvGraphicFramePr>
        <p:xfrm>
          <a:off x="107504" y="1412776"/>
          <a:ext cx="8928992" cy="2274551"/>
        </p:xfrm>
        <a:graphic>
          <a:graphicData uri="http://schemas.openxmlformats.org/drawingml/2006/table">
            <a:tbl>
              <a:tblPr firstRow="1" bandRow="1">
                <a:tableStyleId>{5C22544A-7EE6-4342-B048-85BDC9FD1C3A}</a:tableStyleId>
              </a:tblPr>
              <a:tblGrid>
                <a:gridCol w="2160240"/>
                <a:gridCol w="3456384"/>
                <a:gridCol w="3312368"/>
              </a:tblGrid>
              <a:tr h="400044">
                <a:tc>
                  <a:txBody>
                    <a:bodyPr/>
                    <a:lstStyle/>
                    <a:p>
                      <a:pPr algn="ct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NGPP</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Faerie</a:t>
                      </a:r>
                      <a:endParaRPr lang="zh-CN" altLang="en-US" sz="2400" dirty="0">
                        <a:latin typeface="+mj-lt"/>
                        <a:ea typeface="Arial Unicode MS" pitchFamily="34" charset="-122"/>
                        <a:cs typeface="Arial Unicode MS" pitchFamily="34" charset="-122"/>
                      </a:endParaRPr>
                    </a:p>
                  </a:txBody>
                  <a:tcPr/>
                </a:tc>
              </a:tr>
              <a:tr h="400044">
                <a:tc>
                  <a:txBody>
                    <a:bodyPr/>
                    <a:lstStyle/>
                    <a:p>
                      <a:pPr algn="ctr"/>
                      <a:r>
                        <a:rPr lang="en-US" altLang="zh-CN" sz="2400" dirty="0" smtClean="0">
                          <a:latin typeface="+mj-lt"/>
                          <a:ea typeface="Arial Unicode MS" pitchFamily="34" charset="-122"/>
                          <a:cs typeface="Arial Unicode MS" pitchFamily="34" charset="-122"/>
                        </a:rPr>
                        <a:t>Inverted Index</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Prefix of 1-variant family</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q-grams</a:t>
                      </a:r>
                      <a:endParaRPr lang="zh-CN" altLang="en-US" sz="2400" dirty="0">
                        <a:latin typeface="+mj-lt"/>
                        <a:ea typeface="Arial Unicode MS" pitchFamily="34" charset="-122"/>
                        <a:cs typeface="Arial Unicode MS" pitchFamily="34" charset="-122"/>
                      </a:endParaRPr>
                    </a:p>
                  </a:txBody>
                  <a:tcPr/>
                </a:tc>
              </a:tr>
              <a:tr h="1360151">
                <a:tc>
                  <a:txBody>
                    <a:bodyPr/>
                    <a:lstStyle/>
                    <a:p>
                      <a:pPr algn="ctr"/>
                      <a:r>
                        <a:rPr lang="en-US" altLang="zh-CN" sz="2400" dirty="0" smtClean="0">
                          <a:latin typeface="+mj-lt"/>
                          <a:ea typeface="Arial Unicode MS" pitchFamily="34" charset="-122"/>
                          <a:cs typeface="Arial Unicode MS" pitchFamily="34" charset="-122"/>
                        </a:rPr>
                        <a:t>Filtering Condition</a:t>
                      </a:r>
                      <a:endParaRPr lang="zh-CN" altLang="en-US" sz="2400" dirty="0">
                        <a:latin typeface="+mj-lt"/>
                        <a:ea typeface="Arial Unicode MS" pitchFamily="34" charset="-122"/>
                        <a:cs typeface="Arial Unicode MS" pitchFamily="34" charset="-122"/>
                      </a:endParaRPr>
                    </a:p>
                  </a:txBody>
                  <a:tcPr/>
                </a:tc>
                <a:tc>
                  <a:txBody>
                    <a:bodyPr/>
                    <a:lstStyle/>
                    <a:p>
                      <a:pPr algn="ctr"/>
                      <a:r>
                        <a:rPr lang="en-US" altLang="zh-CN" sz="2400" dirty="0" smtClean="0">
                          <a:latin typeface="+mj-lt"/>
                          <a:ea typeface="Arial Unicode MS" pitchFamily="34" charset="-122"/>
                          <a:cs typeface="Arial Unicode MS" pitchFamily="34" charset="-122"/>
                        </a:rPr>
                        <a:t>a substring matches with the prefix of</a:t>
                      </a:r>
                      <a:r>
                        <a:rPr lang="en-US" altLang="zh-CN" sz="2400" baseline="0" dirty="0" smtClean="0">
                          <a:latin typeface="+mj-lt"/>
                          <a:ea typeface="Arial Unicode MS" pitchFamily="34" charset="-122"/>
                          <a:cs typeface="Arial Unicode MS" pitchFamily="34" charset="-122"/>
                        </a:rPr>
                        <a:t> </a:t>
                      </a:r>
                      <a:r>
                        <a:rPr lang="en-US" altLang="zh-CN" sz="2400" dirty="0" smtClean="0">
                          <a:latin typeface="+mj-lt"/>
                          <a:ea typeface="Arial Unicode MS" pitchFamily="34" charset="-122"/>
                          <a:cs typeface="Arial Unicode MS" pitchFamily="34" charset="-122"/>
                        </a:rPr>
                        <a:t>1-variant of partition</a:t>
                      </a:r>
                      <a:endParaRPr lang="zh-CN" altLang="en-US" sz="2400" dirty="0">
                        <a:latin typeface="+mj-lt"/>
                        <a:ea typeface="Arial Unicode MS" pitchFamily="34" charset="-122"/>
                        <a:cs typeface="Arial Unicode MS" pitchFamily="34" charset="-122"/>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2400" dirty="0" smtClean="0">
                          <a:latin typeface="+mj-lt"/>
                          <a:ea typeface="Arial Unicode MS" pitchFamily="34" charset="-122"/>
                          <a:cs typeface="Arial Unicode MS" pitchFamily="34" charset="-122"/>
                        </a:rPr>
                        <a:t>Overlap must be larger than a threshold</a:t>
                      </a:r>
                    </a:p>
                    <a:p>
                      <a:pPr algn="ctr"/>
                      <a:endParaRPr lang="zh-CN" altLang="en-US" sz="2400" dirty="0">
                        <a:latin typeface="+mj-lt"/>
                        <a:ea typeface="Arial Unicode MS" pitchFamily="34" charset="-122"/>
                        <a:cs typeface="Arial Unicode MS" pitchFamily="34" charset="-122"/>
                      </a:endParaRPr>
                    </a:p>
                  </a:txBody>
                  <a:tcPr/>
                </a:tc>
              </a:tr>
            </a:tbl>
          </a:graphicData>
        </a:graphic>
      </p:graphicFrame>
      <p:sp>
        <p:nvSpPr>
          <p:cNvPr id="6" name="灯片编号占位符 5"/>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Tree>
    <p:custDataLst>
      <p:tags r:id="rId1"/>
    </p:custDataLst>
  </p:cSld>
  <p:clrMapOvr>
    <a:masterClrMapping/>
  </p:clrMapOvr>
  <p:transition advTm="12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solidFill>
                  <a:srgbClr val="FF0000"/>
                </a:solidFill>
              </a:rPr>
              <a:t>Trie</a:t>
            </a:r>
            <a:r>
              <a:rPr lang="en-US" altLang="zh-CN" dirty="0" smtClean="0">
                <a:solidFill>
                  <a:srgbClr val="FF0000"/>
                </a:solidFill>
              </a:rPr>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70F65684-089C-43E6-AE1B-020B7DDA9DD9}"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36512" y="1340768"/>
            <a:ext cx="9299376" cy="4389120"/>
          </a:xfrm>
        </p:spPr>
        <p:txBody>
          <a:bodyPr/>
          <a:lstStyle/>
          <a:p>
            <a:r>
              <a:rPr lang="en-US" altLang="zh-CN" sz="3200" dirty="0" smtClean="0">
                <a:latin typeface="+mj-lt"/>
              </a:rPr>
              <a:t>Set </a:t>
            </a:r>
            <a:r>
              <a:rPr lang="el-GR" altLang="zh-CN" sz="3200" dirty="0" smtClean="0">
                <a:latin typeface="Calibri"/>
                <a:cs typeface="Calibri"/>
              </a:rPr>
              <a:t>τ</a:t>
            </a:r>
            <a:r>
              <a:rPr lang="en-US" altLang="zh-CN" sz="3200" dirty="0" smtClean="0">
                <a:latin typeface="Calibri"/>
                <a:cs typeface="Calibri"/>
              </a:rPr>
              <a:t>=2                     </a:t>
            </a:r>
            <a:r>
              <a:rPr lang="en-US" altLang="zh-CN" sz="3200" dirty="0" err="1" smtClean="0">
                <a:latin typeface="Calibri"/>
                <a:cs typeface="Calibri"/>
              </a:rPr>
              <a:t>entity:</a:t>
            </a:r>
            <a:r>
              <a:rPr lang="en-US" altLang="zh-CN" sz="3200" b="1" i="1" dirty="0" err="1" smtClean="0">
                <a:latin typeface="Calibri"/>
                <a:cs typeface="Calibri"/>
              </a:rPr>
              <a:t>vankatesh</a:t>
            </a:r>
            <a:endParaRPr lang="zh-CN" altLang="en-US" b="1" i="1" dirty="0"/>
          </a:p>
        </p:txBody>
      </p:sp>
      <p:sp>
        <p:nvSpPr>
          <p:cNvPr id="4" name="日期占位符 3"/>
          <p:cNvSpPr>
            <a:spLocks noGrp="1"/>
          </p:cNvSpPr>
          <p:nvPr>
            <p:ph type="dt" sz="half" idx="10"/>
          </p:nvPr>
        </p:nvSpPr>
        <p:spPr/>
        <p:txBody>
          <a:bodyPr/>
          <a:lstStyle/>
          <a:p>
            <a:fld id="{4FAC2DCB-AA62-4DE2-BDA1-FD0CC309CC41}"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TextBox 7"/>
          <p:cNvSpPr txBox="1"/>
          <p:nvPr/>
        </p:nvSpPr>
        <p:spPr>
          <a:xfrm>
            <a:off x="1812836" y="2341260"/>
            <a:ext cx="5984782" cy="3744416"/>
          </a:xfrm>
          <a:prstGeom prst="rect">
            <a:avLst/>
          </a:prstGeom>
          <a:solidFill>
            <a:schemeClr val="tx1"/>
          </a:solidFill>
        </p:spPr>
        <p:txBody>
          <a:bodyPr wrap="square" rtlCol="0">
            <a:spAutoFit/>
          </a:bodyPr>
          <a:lstStyle/>
          <a:p>
            <a:endParaRPr lang="zh-CN" altLang="en-US" dirty="0"/>
          </a:p>
        </p:txBody>
      </p:sp>
      <p:sp>
        <p:nvSpPr>
          <p:cNvPr id="9" name="TextBox 8"/>
          <p:cNvSpPr txBox="1"/>
          <p:nvPr/>
        </p:nvSpPr>
        <p:spPr>
          <a:xfrm>
            <a:off x="1907704" y="3121804"/>
            <a:ext cx="6120679" cy="523220"/>
          </a:xfrm>
          <a:prstGeom prst="rect">
            <a:avLst/>
          </a:prstGeom>
          <a:noFill/>
        </p:spPr>
        <p:txBody>
          <a:bodyPr wrap="square" rtlCol="0">
            <a:spAutoFit/>
          </a:bodyPr>
          <a:lstStyle/>
          <a:p>
            <a:r>
              <a:rPr lang="en-US" altLang="zh-CN" sz="2800" b="1" dirty="0" smtClean="0">
                <a:solidFill>
                  <a:srgbClr val="FFFF00"/>
                </a:solidFill>
              </a:rPr>
              <a:t>Split the entity into </a:t>
            </a:r>
            <a:r>
              <a:rPr lang="el-GR" altLang="zh-CN" sz="2800" b="1" dirty="0" smtClean="0">
                <a:solidFill>
                  <a:srgbClr val="FFFF00"/>
                </a:solidFill>
                <a:latin typeface="Calibri"/>
                <a:cs typeface="Calibri"/>
              </a:rPr>
              <a:t>τ</a:t>
            </a:r>
            <a:r>
              <a:rPr lang="en-US" altLang="zh-CN" sz="2800" b="1" dirty="0" smtClean="0">
                <a:solidFill>
                  <a:srgbClr val="FFFF00"/>
                </a:solidFill>
                <a:latin typeface="Calibri"/>
                <a:cs typeface="Calibri"/>
              </a:rPr>
              <a:t>+1=3 segments</a:t>
            </a:r>
            <a:endParaRPr lang="zh-CN" altLang="en-US" sz="2800" b="1" dirty="0">
              <a:solidFill>
                <a:srgbClr val="FFFF00"/>
              </a:solidFill>
            </a:endParaRPr>
          </a:p>
        </p:txBody>
      </p:sp>
      <p:sp>
        <p:nvSpPr>
          <p:cNvPr id="21" name="矩形 20"/>
          <p:cNvSpPr/>
          <p:nvPr/>
        </p:nvSpPr>
        <p:spPr>
          <a:xfrm>
            <a:off x="2387439" y="2011700"/>
            <a:ext cx="1858421" cy="35242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35445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79453" y="2014077"/>
            <a:ext cx="1702007" cy="361580"/>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034324" y="4285545"/>
            <a:ext cx="4417996" cy="523220"/>
          </a:xfrm>
          <a:prstGeom prst="rect">
            <a:avLst/>
          </a:prstGeom>
          <a:noFill/>
        </p:spPr>
        <p:txBody>
          <a:bodyPr wrap="square" rtlCol="0">
            <a:spAutoFit/>
          </a:bodyPr>
          <a:lstStyle/>
          <a:p>
            <a:r>
              <a:rPr lang="en-US" altLang="zh-CN" sz="2800" b="1" dirty="0" smtClean="0">
                <a:solidFill>
                  <a:srgbClr val="FFFF00"/>
                </a:solidFill>
              </a:rPr>
              <a:t>A substring in document</a:t>
            </a:r>
            <a:endParaRPr lang="zh-CN" altLang="en-US" sz="2800" b="1" dirty="0">
              <a:solidFill>
                <a:srgbClr val="FFFF00"/>
              </a:solidFill>
            </a:endParaRPr>
          </a:p>
        </p:txBody>
      </p:sp>
      <p:sp>
        <p:nvSpPr>
          <p:cNvPr id="25" name="左箭头 24"/>
          <p:cNvSpPr/>
          <p:nvPr/>
        </p:nvSpPr>
        <p:spPr>
          <a:xfrm>
            <a:off x="1860935" y="4324133"/>
            <a:ext cx="105427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V="1">
            <a:off x="5292080" y="2369544"/>
            <a:ext cx="0"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3316652" y="2369544"/>
            <a:ext cx="1975428" cy="84343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5292080" y="2420888"/>
            <a:ext cx="1653616" cy="7920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4532" y="1997550"/>
            <a:ext cx="677108" cy="3587713"/>
          </a:xfrm>
          <a:prstGeom prst="rect">
            <a:avLst/>
          </a:prstGeom>
          <a:noFill/>
        </p:spPr>
        <p:txBody>
          <a:bodyPr vert="eaVert" wrap="none" rtlCol="0">
            <a:spAutoFit/>
          </a:bodyPr>
          <a:lstStyle/>
          <a:p>
            <a:r>
              <a:rPr lang="en-US" altLang="zh-CN" sz="3200" dirty="0" smtClean="0">
                <a:latin typeface="Calibri"/>
                <a:cs typeface="Calibri"/>
              </a:rPr>
              <a:t>substring: </a:t>
            </a:r>
            <a:r>
              <a:rPr lang="en-US" altLang="zh-CN" sz="3200" b="1" i="1" dirty="0" err="1" smtClean="0">
                <a:latin typeface="Calibri"/>
                <a:cs typeface="Calibri"/>
              </a:rPr>
              <a:t>voncouver</a:t>
            </a:r>
            <a:endParaRPr lang="zh-CN" altLang="en-US" sz="3200" b="1" i="1"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Tree>
    <p:custDataLst>
      <p:tags r:id="rId1"/>
    </p:custDataLst>
  </p:cSld>
  <p:clrMapOvr>
    <a:masterClrMapping/>
  </p:clrMapOvr>
  <p:transition advTm="138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96" y="1997550"/>
            <a:ext cx="6367776" cy="4192403"/>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107504" y="1340768"/>
            <a:ext cx="9036496" cy="4389120"/>
          </a:xfrm>
        </p:spPr>
        <p:txBody>
          <a:bodyPr/>
          <a:lstStyle/>
          <a:p>
            <a:r>
              <a:rPr lang="en-US" altLang="zh-CN" sz="3200" dirty="0"/>
              <a:t>Set </a:t>
            </a:r>
            <a:r>
              <a:rPr lang="el-GR" altLang="zh-CN" sz="3200" dirty="0">
                <a:latin typeface="Calibri"/>
                <a:cs typeface="Calibri"/>
              </a:rPr>
              <a:t>τ</a:t>
            </a:r>
            <a:r>
              <a:rPr lang="en-US" altLang="zh-CN" sz="3200" dirty="0">
                <a:latin typeface="Calibri"/>
                <a:cs typeface="Calibri"/>
              </a:rPr>
              <a:t>=2 </a:t>
            </a:r>
            <a:r>
              <a:rPr lang="en-US" altLang="zh-CN" sz="3200" dirty="0" smtClean="0">
                <a:latin typeface="Calibri"/>
                <a:cs typeface="Calibri"/>
              </a:rPr>
              <a:t>                 </a:t>
            </a:r>
            <a:r>
              <a:rPr lang="en-US" altLang="zh-CN" sz="3200" dirty="0" err="1" smtClean="0">
                <a:latin typeface="Calibri"/>
                <a:cs typeface="Calibri"/>
              </a:rPr>
              <a:t>entity:</a:t>
            </a:r>
            <a:r>
              <a:rPr lang="en-US" altLang="zh-CN" sz="3200" b="1" i="1" dirty="0" err="1" smtClean="0">
                <a:latin typeface="Calibri"/>
                <a:cs typeface="Calibri"/>
              </a:rPr>
              <a:t>vankatesh</a:t>
            </a:r>
            <a:endParaRPr lang="zh-CN" altLang="en-US" sz="3200" b="1" i="1" dirty="0"/>
          </a:p>
        </p:txBody>
      </p:sp>
      <p:sp>
        <p:nvSpPr>
          <p:cNvPr id="4" name="日期占位符 3"/>
          <p:cNvSpPr>
            <a:spLocks noGrp="1"/>
          </p:cNvSpPr>
          <p:nvPr>
            <p:ph type="dt" sz="half" idx="10"/>
          </p:nvPr>
        </p:nvSpPr>
        <p:spPr/>
        <p:txBody>
          <a:bodyPr/>
          <a:lstStyle/>
          <a:p>
            <a:fld id="{8C3561BA-91BC-4F1C-959F-FAF66AACA282}"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TextBox 7"/>
          <p:cNvSpPr txBox="1"/>
          <p:nvPr/>
        </p:nvSpPr>
        <p:spPr>
          <a:xfrm>
            <a:off x="1835696" y="2348880"/>
            <a:ext cx="5984782" cy="3744416"/>
          </a:xfrm>
          <a:prstGeom prst="rect">
            <a:avLst/>
          </a:prstGeom>
          <a:solidFill>
            <a:schemeClr val="tx1"/>
          </a:solidFill>
        </p:spPr>
        <p:txBody>
          <a:bodyPr wrap="square" rtlCol="0">
            <a:spAutoFit/>
          </a:bodyPr>
          <a:lstStyle/>
          <a:p>
            <a:endParaRPr lang="zh-CN" altLang="en-US" dirty="0"/>
          </a:p>
        </p:txBody>
      </p:sp>
      <p:sp>
        <p:nvSpPr>
          <p:cNvPr id="21" name="矩形 20"/>
          <p:cNvSpPr/>
          <p:nvPr/>
        </p:nvSpPr>
        <p:spPr>
          <a:xfrm>
            <a:off x="2387439" y="2011700"/>
            <a:ext cx="1858421" cy="4178252"/>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9834" y="2010315"/>
            <a:ext cx="1806714" cy="4179637"/>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86183" y="2000692"/>
            <a:ext cx="1719027" cy="4189259"/>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298700" y="2924944"/>
            <a:ext cx="2047334" cy="707886"/>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operations</a:t>
            </a:r>
            <a:endParaRPr lang="zh-CN" altLang="en-US" sz="2000" b="1" dirty="0">
              <a:solidFill>
                <a:srgbClr val="FFFF00"/>
              </a:solidFill>
            </a:endParaRPr>
          </a:p>
        </p:txBody>
      </p:sp>
      <p:sp>
        <p:nvSpPr>
          <p:cNvPr id="20" name="TextBox 19"/>
          <p:cNvSpPr txBox="1"/>
          <p:nvPr/>
        </p:nvSpPr>
        <p:spPr>
          <a:xfrm>
            <a:off x="4155973" y="2911755"/>
            <a:ext cx="2095451" cy="1117229"/>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operations</a:t>
            </a:r>
            <a:endParaRPr lang="zh-CN" altLang="en-US" sz="2000" b="1" dirty="0">
              <a:solidFill>
                <a:srgbClr val="FFFF00"/>
              </a:solidFill>
            </a:endParaRPr>
          </a:p>
        </p:txBody>
      </p:sp>
      <p:sp>
        <p:nvSpPr>
          <p:cNvPr id="26" name="TextBox 25"/>
          <p:cNvSpPr txBox="1"/>
          <p:nvPr/>
        </p:nvSpPr>
        <p:spPr>
          <a:xfrm>
            <a:off x="6019673" y="2911738"/>
            <a:ext cx="2095451" cy="1015663"/>
          </a:xfrm>
          <a:prstGeom prst="rect">
            <a:avLst/>
          </a:prstGeom>
          <a:noFill/>
        </p:spPr>
        <p:txBody>
          <a:bodyPr wrap="square" rtlCol="0">
            <a:spAutoFit/>
          </a:bodyPr>
          <a:lstStyle/>
          <a:p>
            <a:r>
              <a:rPr lang="en-US" altLang="zh-CN" sz="2000" b="1" dirty="0" smtClean="0">
                <a:solidFill>
                  <a:srgbClr val="FFFF00"/>
                </a:solidFill>
              </a:rPr>
              <a:t>&gt;= 1 </a:t>
            </a:r>
          </a:p>
          <a:p>
            <a:r>
              <a:rPr lang="en-US" altLang="zh-CN" sz="2000" b="1" dirty="0">
                <a:solidFill>
                  <a:srgbClr val="FFFF00"/>
                </a:solidFill>
              </a:rPr>
              <a:t>e</a:t>
            </a:r>
            <a:r>
              <a:rPr lang="en-US" altLang="zh-CN" sz="2000" b="1" dirty="0" smtClean="0">
                <a:solidFill>
                  <a:srgbClr val="FFFF00"/>
                </a:solidFill>
              </a:rPr>
              <a:t>dit operations</a:t>
            </a:r>
            <a:endParaRPr lang="zh-CN" altLang="en-US" sz="2000" b="1" dirty="0">
              <a:solidFill>
                <a:srgbClr val="FFFF00"/>
              </a:solidFill>
            </a:endParaRPr>
          </a:p>
        </p:txBody>
      </p:sp>
      <p:sp>
        <p:nvSpPr>
          <p:cNvPr id="6" name="左大括号 5"/>
          <p:cNvSpPr/>
          <p:nvPr/>
        </p:nvSpPr>
        <p:spPr>
          <a:xfrm rot="16200000">
            <a:off x="4750736" y="1954118"/>
            <a:ext cx="432050" cy="3957874"/>
          </a:xfrm>
          <a:prstGeom prst="leftBrace">
            <a:avLst>
              <a:gd name="adj1" fmla="val 61244"/>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TextBox 26"/>
          <p:cNvSpPr txBox="1"/>
          <p:nvPr/>
        </p:nvSpPr>
        <p:spPr>
          <a:xfrm>
            <a:off x="3923929" y="4246612"/>
            <a:ext cx="3079970" cy="1384995"/>
          </a:xfrm>
          <a:prstGeom prst="rect">
            <a:avLst/>
          </a:prstGeom>
          <a:noFill/>
        </p:spPr>
        <p:txBody>
          <a:bodyPr wrap="square" rtlCol="0">
            <a:spAutoFit/>
          </a:bodyPr>
          <a:lstStyle/>
          <a:p>
            <a:r>
              <a:rPr lang="en-US" altLang="zh-CN" sz="2800" b="1" dirty="0" smtClean="0">
                <a:solidFill>
                  <a:srgbClr val="FFFF00"/>
                </a:solidFill>
              </a:rPr>
              <a:t>&gt;= </a:t>
            </a:r>
            <a:r>
              <a:rPr lang="el-GR" altLang="zh-CN" sz="2800" b="1" dirty="0" smtClean="0">
                <a:solidFill>
                  <a:srgbClr val="FFFF00"/>
                </a:solidFill>
                <a:latin typeface="Calibri"/>
                <a:cs typeface="Calibri"/>
              </a:rPr>
              <a:t>τ</a:t>
            </a:r>
            <a:r>
              <a:rPr lang="en-US" altLang="zh-CN" sz="2800" b="1" dirty="0" smtClean="0">
                <a:solidFill>
                  <a:srgbClr val="FFFF00"/>
                </a:solidFill>
              </a:rPr>
              <a:t> + 1 = 3 </a:t>
            </a:r>
          </a:p>
          <a:p>
            <a:r>
              <a:rPr lang="en-US" altLang="zh-CN" sz="2800" b="1" dirty="0">
                <a:solidFill>
                  <a:srgbClr val="FFFF00"/>
                </a:solidFill>
              </a:rPr>
              <a:t>e</a:t>
            </a:r>
            <a:r>
              <a:rPr lang="en-US" altLang="zh-CN" sz="2800" b="1" dirty="0" smtClean="0">
                <a:solidFill>
                  <a:srgbClr val="FFFF00"/>
                </a:solidFill>
              </a:rPr>
              <a:t>dit operations</a:t>
            </a:r>
          </a:p>
          <a:p>
            <a:r>
              <a:rPr lang="en-US" altLang="zh-CN" sz="2800" b="1" dirty="0" smtClean="0">
                <a:solidFill>
                  <a:srgbClr val="FFFF00"/>
                </a:solidFill>
              </a:rPr>
              <a:t>NOT SIMILAR</a:t>
            </a:r>
            <a:endParaRPr lang="zh-CN" altLang="en-US" sz="2800" b="1" dirty="0">
              <a:solidFill>
                <a:srgbClr val="FFFF00"/>
              </a:solidFill>
            </a:endParaRPr>
          </a:p>
        </p:txBody>
      </p:sp>
      <p:sp>
        <p:nvSpPr>
          <p:cNvPr id="18" name="TextBox 17"/>
          <p:cNvSpPr txBox="1"/>
          <p:nvPr/>
        </p:nvSpPr>
        <p:spPr>
          <a:xfrm>
            <a:off x="654532" y="1997550"/>
            <a:ext cx="677108" cy="3587713"/>
          </a:xfrm>
          <a:prstGeom prst="rect">
            <a:avLst/>
          </a:prstGeom>
          <a:noFill/>
        </p:spPr>
        <p:txBody>
          <a:bodyPr vert="eaVert" wrap="none" rtlCol="0">
            <a:spAutoFit/>
          </a:bodyPr>
          <a:lstStyle/>
          <a:p>
            <a:r>
              <a:rPr lang="en-US" altLang="zh-CN" sz="3200" dirty="0" smtClean="0">
                <a:latin typeface="Calibri"/>
                <a:cs typeface="Calibri"/>
              </a:rPr>
              <a:t>substring: </a:t>
            </a:r>
            <a:r>
              <a:rPr lang="en-US" altLang="zh-CN" sz="3200" b="1" i="1" dirty="0" err="1" smtClean="0">
                <a:latin typeface="Calibri"/>
                <a:cs typeface="Calibri"/>
              </a:rPr>
              <a:t>voncouver</a:t>
            </a:r>
            <a:endParaRPr lang="zh-CN" altLang="en-US" sz="3200" b="1" i="1"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Tree>
    <p:custDataLst>
      <p:tags r:id="rId1"/>
    </p:custDataLst>
    <p:extLst>
      <p:ext uri="{BB962C8B-B14F-4D97-AF65-F5344CB8AC3E}">
        <p14:creationId xmlns:p14="http://schemas.microsoft.com/office/powerpoint/2010/main" val="820825742"/>
      </p:ext>
    </p:extLst>
  </p:cSld>
  <p:clrMapOvr>
    <a:masterClrMapping/>
  </p:clrMapOvr>
  <p:transition advTm="138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980" y="2636915"/>
            <a:ext cx="6437140" cy="3434247"/>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latin typeface="+mj-lt"/>
              </a:rPr>
              <a:t>Step1: Partition </a:t>
            </a:r>
            <a:r>
              <a:rPr lang="en-US" altLang="zh-CN" sz="3200" dirty="0">
                <a:latin typeface="+mj-lt"/>
              </a:rPr>
              <a:t>entities into segments using </a:t>
            </a:r>
            <a:r>
              <a:rPr lang="en-US" altLang="zh-CN" sz="3200" b="1" i="1" dirty="0">
                <a:latin typeface="+mj-lt"/>
              </a:rPr>
              <a:t>even</a:t>
            </a:r>
            <a:r>
              <a:rPr lang="en-US" altLang="zh-CN" sz="3200" dirty="0">
                <a:latin typeface="+mj-lt"/>
              </a:rPr>
              <a:t> partition </a:t>
            </a:r>
            <a:r>
              <a:rPr lang="en-US" altLang="zh-CN" sz="3200" dirty="0" smtClean="0">
                <a:latin typeface="+mj-lt"/>
              </a:rPr>
              <a:t>scheme.</a:t>
            </a:r>
            <a:endParaRPr lang="en-US" altLang="zh-CN" sz="3200" dirty="0">
              <a:latin typeface="+mj-lt"/>
            </a:endParaRPr>
          </a:p>
          <a:p>
            <a:endParaRPr lang="en-US" altLang="zh-CN" dirty="0" smtClean="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FE5EF48A-DB16-49B3-B1F0-9A5FD99F47CD}"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8" name="矩形 7"/>
          <p:cNvSpPr/>
          <p:nvPr/>
        </p:nvSpPr>
        <p:spPr>
          <a:xfrm>
            <a:off x="2234966" y="2644568"/>
            <a:ext cx="1085357" cy="130130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20323" y="2644568"/>
            <a:ext cx="1069561" cy="1295509"/>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9884" y="2643392"/>
            <a:ext cx="1190229" cy="1296004"/>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32830" y="3944915"/>
            <a:ext cx="1858421" cy="2101857"/>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92163" y="3940077"/>
            <a:ext cx="1703973" cy="2103201"/>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96137" y="3940077"/>
            <a:ext cx="1800199" cy="2103201"/>
          </a:xfrm>
          <a:prstGeom prst="rect">
            <a:avLst/>
          </a:prstGeom>
          <a:solidFill>
            <a:srgbClr val="FF66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457200" y="1340768"/>
            <a:ext cx="8686800" cy="4389120"/>
          </a:xfrm>
        </p:spPr>
        <p:txBody>
          <a:bodyPr>
            <a:normAutofit/>
          </a:bodyPr>
          <a:lstStyle/>
          <a:p>
            <a:pPr>
              <a:defRPr/>
            </a:pPr>
            <a:r>
              <a:rPr lang="en-US" altLang="zh-CN" sz="3200" dirty="0" smtClean="0">
                <a:latin typeface="+mj-lt"/>
              </a:rPr>
              <a:t>Step2: Index </a:t>
            </a:r>
            <a:r>
              <a:rPr lang="en-US" altLang="zh-CN" sz="3200" dirty="0">
                <a:latin typeface="+mj-lt"/>
              </a:rPr>
              <a:t>the segments using a </a:t>
            </a:r>
            <a:r>
              <a:rPr lang="en-US" altLang="zh-CN" sz="3200" dirty="0" err="1">
                <a:latin typeface="+mj-lt"/>
              </a:rPr>
              <a:t>trie</a:t>
            </a:r>
            <a:r>
              <a:rPr lang="en-US" altLang="zh-CN" sz="3200" dirty="0">
                <a:latin typeface="+mj-lt"/>
              </a:rPr>
              <a:t> </a:t>
            </a:r>
            <a:r>
              <a:rPr lang="en-US" altLang="zh-CN" sz="3200" dirty="0" smtClean="0">
                <a:latin typeface="+mj-lt"/>
              </a:rPr>
              <a:t>structure</a:t>
            </a:r>
            <a:endParaRPr lang="en-US" altLang="zh-CN" dirty="0" smtClean="0">
              <a:latin typeface="+mj-lt"/>
            </a:endParaRPr>
          </a:p>
          <a:p>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81C7A817-2DEA-47DB-A7E2-27D7C5B81EF6}"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115616" y="2060848"/>
            <a:ext cx="7290896"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Tree>
    <p:custDataLst>
      <p:tags r:id="rId1"/>
    </p:custDataLst>
    <p:extLst>
      <p:ext uri="{BB962C8B-B14F-4D97-AF65-F5344CB8AC3E}">
        <p14:creationId xmlns:p14="http://schemas.microsoft.com/office/powerpoint/2010/main" val="41424793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err="1" smtClean="0"/>
              <a:t>Trie</a:t>
            </a:r>
            <a:r>
              <a:rPr lang="en-US" altLang="zh-CN" dirty="0" smtClean="0"/>
              <a:t>-based Framework</a:t>
            </a:r>
            <a:endParaRPr lang="zh-CN" altLang="en-US" dirty="0"/>
          </a:p>
        </p:txBody>
      </p:sp>
      <p:sp>
        <p:nvSpPr>
          <p:cNvPr id="3" name="内容占位符 2"/>
          <p:cNvSpPr>
            <a:spLocks noGrp="1"/>
          </p:cNvSpPr>
          <p:nvPr>
            <p:ph idx="1"/>
          </p:nvPr>
        </p:nvSpPr>
        <p:spPr>
          <a:xfrm>
            <a:off x="0" y="1340768"/>
            <a:ext cx="9144000" cy="5112568"/>
          </a:xfrm>
        </p:spPr>
        <p:txBody>
          <a:bodyPr>
            <a:normAutofit/>
          </a:bodyPr>
          <a:lstStyle/>
          <a:p>
            <a:pPr>
              <a:defRPr/>
            </a:pPr>
            <a:r>
              <a:rPr lang="en-US" altLang="zh-CN" sz="3200" dirty="0" smtClean="0">
                <a:latin typeface="+mj-lt"/>
              </a:rPr>
              <a:t>Step3: From </a:t>
            </a:r>
            <a:r>
              <a:rPr lang="en-US" altLang="zh-CN" sz="3200" dirty="0">
                <a:latin typeface="+mj-lt"/>
              </a:rPr>
              <a:t>the document, </a:t>
            </a:r>
            <a:r>
              <a:rPr lang="en-US" altLang="zh-CN" sz="3200" dirty="0" smtClean="0">
                <a:latin typeface="+mj-lt"/>
              </a:rPr>
              <a:t>identify substring which is similar to an entity in the dictionary using the </a:t>
            </a:r>
            <a:r>
              <a:rPr lang="en-US" altLang="zh-CN" sz="3200" dirty="0" err="1" smtClean="0">
                <a:latin typeface="+mj-lt"/>
              </a:rPr>
              <a:t>trie</a:t>
            </a:r>
            <a:r>
              <a:rPr lang="en-US" altLang="zh-CN" sz="3200" dirty="0" smtClean="0">
                <a:latin typeface="+mj-lt"/>
              </a:rPr>
              <a:t> structure.</a:t>
            </a:r>
          </a:p>
          <a:p>
            <a:pPr marL="0" indent="0">
              <a:buNone/>
              <a:defRPr/>
            </a:pPr>
            <a:endParaRPr lang="en-US" altLang="zh-CN" sz="3200" dirty="0"/>
          </a:p>
          <a:p>
            <a:pPr>
              <a:defRPr/>
            </a:pPr>
            <a:r>
              <a:rPr lang="en-US" altLang="zh-CN" sz="3200" dirty="0"/>
              <a:t>Baseline: Trie-search </a:t>
            </a:r>
            <a:r>
              <a:rPr lang="en-US" altLang="zh-CN" sz="3200" dirty="0" smtClean="0"/>
              <a:t>Method</a:t>
            </a:r>
            <a:endParaRPr lang="en-US" altLang="zh-CN" sz="1200" dirty="0"/>
          </a:p>
          <a:p>
            <a:pPr>
              <a:defRPr/>
            </a:pPr>
            <a:endParaRPr lang="en-US" altLang="zh-CN" sz="3200" dirty="0" smtClean="0">
              <a:latin typeface="+mj-lt"/>
            </a:endParaRPr>
          </a:p>
          <a:p>
            <a:pPr>
              <a:defRPr/>
            </a:pPr>
            <a:endParaRPr lang="en-US" altLang="zh-CN" sz="3200" dirty="0" smtClean="0">
              <a:latin typeface="+mj-lt"/>
            </a:endParaRPr>
          </a:p>
        </p:txBody>
      </p:sp>
      <p:sp>
        <p:nvSpPr>
          <p:cNvPr id="4" name="日期占位符 3"/>
          <p:cNvSpPr>
            <a:spLocks noGrp="1"/>
          </p:cNvSpPr>
          <p:nvPr>
            <p:ph type="dt" sz="half" idx="10"/>
          </p:nvPr>
        </p:nvSpPr>
        <p:spPr/>
        <p:txBody>
          <a:bodyPr/>
          <a:lstStyle/>
          <a:p>
            <a:fld id="{E1A7927E-D24F-4541-9B20-9B1E2E616AB1}"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Tree>
    <p:custDataLst>
      <p:tags r:id="rId1"/>
    </p:custDataLst>
    <p:extLst>
      <p:ext uri="{BB962C8B-B14F-4D97-AF65-F5344CB8AC3E}">
        <p14:creationId xmlns:p14="http://schemas.microsoft.com/office/powerpoint/2010/main" val="3991405159"/>
      </p:ext>
    </p:extLst>
  </p:cSld>
  <p:clrMapOvr>
    <a:masterClrMapping/>
  </p:clrMapOvr>
  <p:transition advTm="138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smtClean="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Enumerate all valid substrings.</a:t>
            </a:r>
          </a:p>
        </p:txBody>
      </p:sp>
      <p:sp>
        <p:nvSpPr>
          <p:cNvPr id="4" name="日期占位符 3"/>
          <p:cNvSpPr>
            <a:spLocks noGrp="1"/>
          </p:cNvSpPr>
          <p:nvPr>
            <p:ph type="dt" sz="half" idx="10"/>
          </p:nvPr>
        </p:nvSpPr>
        <p:spPr/>
        <p:txBody>
          <a:bodyPr/>
          <a:lstStyle/>
          <a:p>
            <a:fld id="{C4F418A1-9CF6-4FED-972C-AFCDB3FD01C3}"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t>
            </a:r>
            <a:r>
              <a:rPr lang="en-US" altLang="zh-CN" sz="2800" i="1" dirty="0" err="1" smtClean="0"/>
              <a:t>aushit</a:t>
            </a:r>
            <a:r>
              <a:rPr lang="en-US" altLang="zh-CN" sz="2800" i="1" dirty="0" smtClean="0"/>
              <a:t> </a:t>
            </a:r>
            <a:r>
              <a:rPr lang="en-US" altLang="zh-CN" sz="2800" i="1" dirty="0" err="1" smtClean="0"/>
              <a:t>chekrabarti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79512" y="3617441"/>
            <a:ext cx="1152128" cy="1044987"/>
            <a:chOff x="179512" y="3617441"/>
            <a:chExt cx="1152128" cy="1044987"/>
          </a:xfrm>
        </p:grpSpPr>
        <p:sp>
          <p:nvSpPr>
            <p:cNvPr id="9" name="矩形 8"/>
            <p:cNvSpPr/>
            <p:nvPr/>
          </p:nvSpPr>
          <p:spPr>
            <a:xfrm>
              <a:off x="186202" y="3617441"/>
              <a:ext cx="1145438"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659905" y="3681387"/>
              <a:ext cx="204042" cy="1139428"/>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7</a:t>
              </a:r>
              <a:endParaRPr lang="zh-CN" altLang="en-US" dirty="0">
                <a:latin typeface="Times New Roman" pitchFamily="18" charset="0"/>
                <a:cs typeface="Times New Roman" pitchFamily="18" charset="0"/>
              </a:endParaRPr>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Tree>
    <p:custDataLst>
      <p:tags r:id="rId1"/>
    </p:custDataLst>
    <p:extLst>
      <p:ext uri="{BB962C8B-B14F-4D97-AF65-F5344CB8AC3E}">
        <p14:creationId xmlns:p14="http://schemas.microsoft.com/office/powerpoint/2010/main" val="27899176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11111E-6 -3.7037E-6 L 0.7875 0.00139 " pathEditMode="relative" rAng="0" ptsTypes="AA">
                                      <p:cBhvr>
                                        <p:cTn id="13" dur="3000" fill="hold"/>
                                        <p:tgtEl>
                                          <p:spTgt spid="10"/>
                                        </p:tgtEl>
                                        <p:attrNameLst>
                                          <p:attrName>ppt_x</p:attrName>
                                          <p:attrName>ppt_y</p:attrName>
                                        </p:attrNameLst>
                                      </p:cBhvr>
                                      <p:rCtr x="3937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pPr>
              <a:defRPr/>
            </a:pPr>
            <a:r>
              <a:rPr lang="en-US" altLang="zh-CN" dirty="0" err="1"/>
              <a:t>Trie</a:t>
            </a:r>
            <a:r>
              <a:rPr lang="en-US" altLang="zh-CN" dirty="0"/>
              <a:t>-search</a:t>
            </a:r>
            <a:r>
              <a:rPr lang="en-US" altLang="zh-CN" sz="5400" dirty="0"/>
              <a:t> </a:t>
            </a:r>
            <a:r>
              <a:rPr lang="en-US" altLang="zh-CN" dirty="0"/>
              <a:t>Method</a:t>
            </a:r>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Enumerate all valid substrings.</a:t>
            </a:r>
          </a:p>
        </p:txBody>
      </p:sp>
      <p:sp>
        <p:nvSpPr>
          <p:cNvPr id="4" name="日期占位符 3"/>
          <p:cNvSpPr>
            <a:spLocks noGrp="1"/>
          </p:cNvSpPr>
          <p:nvPr>
            <p:ph type="dt" sz="half" idx="10"/>
          </p:nvPr>
        </p:nvSpPr>
        <p:spPr/>
        <p:txBody>
          <a:bodyPr/>
          <a:lstStyle/>
          <a:p>
            <a:fld id="{7067F5EA-ADF9-4A5F-A008-EE0004A7BE30}"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79512" y="3617441"/>
            <a:ext cx="1296144" cy="1044987"/>
            <a:chOff x="179512" y="3617441"/>
            <a:chExt cx="1296144" cy="1044987"/>
          </a:xfrm>
        </p:grpSpPr>
        <p:sp>
          <p:nvSpPr>
            <p:cNvPr id="9" name="矩形 8"/>
            <p:cNvSpPr/>
            <p:nvPr/>
          </p:nvSpPr>
          <p:spPr>
            <a:xfrm>
              <a:off x="186202" y="3617441"/>
              <a:ext cx="128945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731913" y="3609379"/>
              <a:ext cx="204042" cy="128344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7951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8</a:t>
              </a:r>
              <a:endParaRPr lang="zh-CN" altLang="en-US" dirty="0">
                <a:latin typeface="Times New Roman" pitchFamily="18" charset="0"/>
                <a:cs typeface="Times New Roman" pitchFamily="18" charset="0"/>
              </a:endParaRPr>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Tree>
    <p:custDataLst>
      <p:tags r:id="rId1"/>
    </p:custDataLst>
    <p:extLst>
      <p:ext uri="{BB962C8B-B14F-4D97-AF65-F5344CB8AC3E}">
        <p14:creationId xmlns:p14="http://schemas.microsoft.com/office/powerpoint/2010/main" val="274087127"/>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38889E-6 -3.7037E-6 L 0.77969 0.00139 " pathEditMode="relative" rAng="0" ptsTypes="AA">
                                      <p:cBhvr>
                                        <p:cTn id="13" dur="3000" fill="hold"/>
                                        <p:tgtEl>
                                          <p:spTgt spid="10"/>
                                        </p:tgtEl>
                                        <p:attrNameLst>
                                          <p:attrName>ppt_x</p:attrName>
                                          <p:attrName>ppt_y</p:attrName>
                                        </p:attrNameLst>
                                      </p:cBhvr>
                                      <p:rCtr x="389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a:t>
            </a:r>
            <a:r>
              <a:rPr lang="en-US" altLang="zh-CN" dirty="0"/>
              <a:t>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pPr>
              <a:defRPr/>
            </a:pPr>
            <a:r>
              <a:rPr lang="en-US" altLang="zh-CN" sz="3200" dirty="0" smtClean="0"/>
              <a:t>3.1 Enumerate all valid substrings.</a:t>
            </a:r>
          </a:p>
        </p:txBody>
      </p:sp>
      <p:sp>
        <p:nvSpPr>
          <p:cNvPr id="4" name="日期占位符 3"/>
          <p:cNvSpPr>
            <a:spLocks noGrp="1"/>
          </p:cNvSpPr>
          <p:nvPr>
            <p:ph type="dt" sz="half" idx="10"/>
          </p:nvPr>
        </p:nvSpPr>
        <p:spPr/>
        <p:txBody>
          <a:bodyPr/>
          <a:lstStyle/>
          <a:p>
            <a:fld id="{D8FFC4C0-47ED-45F9-AA0B-D51743611A0F}"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107504" y="3617441"/>
            <a:ext cx="8964488" cy="523220"/>
          </a:xfrm>
          <a:prstGeom prst="rect">
            <a:avLst/>
          </a:prstGeom>
          <a:noFill/>
        </p:spPr>
        <p:txBody>
          <a:bodyPr wrap="square" rtlCol="0">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a:t>chaudhuri</a:t>
            </a:r>
            <a:r>
              <a:rPr lang="en-US" altLang="zh-CN" sz="2800" i="1" dirty="0"/>
              <a:t>, </a:t>
            </a:r>
            <a:r>
              <a:rPr lang="en-US" altLang="zh-CN" sz="2800" i="1" dirty="0" err="1"/>
              <a:t>vankatesh</a:t>
            </a:r>
            <a:r>
              <a:rPr lang="en-US" altLang="zh-CN" sz="2800" i="1" dirty="0"/>
              <a:t> </a:t>
            </a:r>
            <a:r>
              <a:rPr lang="en-US" altLang="zh-CN" sz="2800" i="1" dirty="0" err="1"/>
              <a:t>ganti</a:t>
            </a:r>
            <a:r>
              <a:rPr lang="en-US" altLang="zh-CN" sz="2800" i="1" dirty="0"/>
              <a:t>, </a:t>
            </a:r>
            <a:endParaRPr lang="zh-CN" altLang="en-US" sz="2800" dirty="0"/>
          </a:p>
        </p:txBody>
      </p:sp>
      <p:sp>
        <p:nvSpPr>
          <p:cNvPr id="8" name="TextBox 7"/>
          <p:cNvSpPr txBox="1"/>
          <p:nvPr/>
        </p:nvSpPr>
        <p:spPr>
          <a:xfrm>
            <a:off x="70892" y="2905780"/>
            <a:ext cx="7669460" cy="523220"/>
          </a:xfrm>
          <a:prstGeom prst="rect">
            <a:avLst/>
          </a:prstGeom>
          <a:noFill/>
        </p:spPr>
        <p:txBody>
          <a:bodyPr wrap="square" rtlCol="0">
            <a:spAutoFit/>
          </a:bodyPr>
          <a:lstStyle/>
          <a:p>
            <a:pPr algn="ctr"/>
            <a:r>
              <a:rPr lang="en-US" altLang="zh-CN" sz="2800" i="1" dirty="0" smtClean="0"/>
              <a:t>          if </a:t>
            </a:r>
            <a:r>
              <a:rPr lang="en-US" altLang="zh-CN" sz="2800" i="1" dirty="0" err="1" smtClean="0"/>
              <a:t>L</a:t>
            </a:r>
            <a:r>
              <a:rPr lang="en-US" altLang="zh-CN" sz="2800" i="1" baseline="-25000" dirty="0" err="1" smtClean="0"/>
              <a:t>min</a:t>
            </a:r>
            <a:r>
              <a:rPr lang="en-US" altLang="zh-CN" sz="2800" i="1" dirty="0" smtClean="0"/>
              <a:t> - </a:t>
            </a:r>
            <a:r>
              <a:rPr lang="el-GR" altLang="zh-CN" sz="2800" i="1" dirty="0"/>
              <a:t>τ </a:t>
            </a:r>
            <a:r>
              <a:rPr lang="en-US" altLang="zh-CN" sz="2800" i="1" dirty="0" smtClean="0"/>
              <a:t>= 9-2=7  </a:t>
            </a:r>
            <a:r>
              <a:rPr lang="en-US" altLang="zh-CN" sz="2800" i="1" dirty="0" err="1" smtClean="0"/>
              <a:t>L</a:t>
            </a:r>
            <a:r>
              <a:rPr lang="en-US" altLang="zh-CN" sz="2800" i="1" baseline="-25000" dirty="0" err="1" smtClean="0"/>
              <a:t>max</a:t>
            </a:r>
            <a:r>
              <a:rPr lang="en-US" altLang="zh-CN" sz="2800" i="1" dirty="0"/>
              <a:t> </a:t>
            </a:r>
            <a:r>
              <a:rPr lang="en-US" altLang="zh-CN" sz="2800" i="1" dirty="0" smtClean="0"/>
              <a:t>+</a:t>
            </a:r>
            <a:r>
              <a:rPr lang="el-GR" altLang="zh-CN" sz="2800" i="1" dirty="0"/>
              <a:t> τ </a:t>
            </a:r>
            <a:r>
              <a:rPr lang="en-US" altLang="zh-CN" sz="2800" i="1" dirty="0" smtClean="0"/>
              <a:t>= 15+2=17</a:t>
            </a:r>
            <a:endParaRPr lang="zh-CN" altLang="en-US" sz="2800" dirty="0"/>
          </a:p>
        </p:txBody>
      </p:sp>
      <p:grpSp>
        <p:nvGrpSpPr>
          <p:cNvPr id="10" name="组合 9"/>
          <p:cNvGrpSpPr/>
          <p:nvPr/>
        </p:nvGrpSpPr>
        <p:grpSpPr>
          <a:xfrm>
            <a:off x="186202" y="3617441"/>
            <a:ext cx="2729614" cy="1044987"/>
            <a:chOff x="186202" y="3617441"/>
            <a:chExt cx="2729614" cy="1044987"/>
          </a:xfrm>
        </p:grpSpPr>
        <p:sp>
          <p:nvSpPr>
            <p:cNvPr id="9" name="矩形 8"/>
            <p:cNvSpPr/>
            <p:nvPr/>
          </p:nvSpPr>
          <p:spPr>
            <a:xfrm>
              <a:off x="186202" y="3617441"/>
              <a:ext cx="2729614"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左大括号 5"/>
            <p:cNvSpPr/>
            <p:nvPr/>
          </p:nvSpPr>
          <p:spPr>
            <a:xfrm rot="16200000">
              <a:off x="1482006" y="2859286"/>
              <a:ext cx="144016" cy="2723604"/>
            </a:xfrm>
            <a:prstGeom prst="leftBrace">
              <a:avLst>
                <a:gd name="adj1" fmla="val 704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539552" y="4293096"/>
              <a:ext cx="110387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Len = 17</a:t>
              </a:r>
              <a:endParaRPr lang="zh-CN" altLang="en-US" dirty="0">
                <a:latin typeface="Times New Roman" pitchFamily="18" charset="0"/>
                <a:cs typeface="Times New Roman" pitchFamily="18" charset="0"/>
              </a:endParaRPr>
            </a:p>
          </p:txBody>
        </p:sp>
      </p:grpSp>
      <p:sp>
        <p:nvSpPr>
          <p:cNvPr id="11" name="灯片编号占位符 10"/>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Tree>
    <p:custDataLst>
      <p:tags r:id="rId1"/>
    </p:custDataLst>
    <p:extLst>
      <p:ext uri="{BB962C8B-B14F-4D97-AF65-F5344CB8AC3E}">
        <p14:creationId xmlns:p14="http://schemas.microsoft.com/office/powerpoint/2010/main" val="1760124676"/>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94444E-6 -3.7037E-6 L 0.6217 0.00139 " pathEditMode="relative" rAng="0" ptsTypes="AA">
                                      <p:cBhvr>
                                        <p:cTn id="13" dur="2750" fill="hold"/>
                                        <p:tgtEl>
                                          <p:spTgt spid="10"/>
                                        </p:tgtEl>
                                        <p:attrNameLst>
                                          <p:attrName>ppt_x</p:attrName>
                                          <p:attrName>ppt_y</p:attrName>
                                        </p:attrNameLst>
                                      </p:cBhvr>
                                      <p:rCtr x="310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11CDBDFC-092F-411C-9C9A-E6CEC9988CB0}"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dirty="0"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ustDataLst>
      <p:tags r:id="rId1"/>
    </p:custData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80C428D4-C427-4094-97EB-33D5B38FE0C0}"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3528" y="2780928"/>
            <a:ext cx="1872629" cy="584775"/>
          </a:xfrm>
          <a:prstGeom prst="rect">
            <a:avLst/>
          </a:prstGeom>
          <a:noFill/>
        </p:spPr>
        <p:txBody>
          <a:bodyPr wrap="none" rtlCol="0">
            <a:spAutoFit/>
          </a:bodyPr>
          <a:lstStyle/>
          <a:p>
            <a:r>
              <a:rPr lang="en-US" altLang="zh-CN" sz="3200" i="1" dirty="0" err="1" smtClean="0">
                <a:latin typeface="Times New Roman" pitchFamily="18" charset="0"/>
                <a:cs typeface="Times New Roman" pitchFamily="18" charset="0"/>
              </a:rPr>
              <a:t>chaudhuri</a:t>
            </a:r>
            <a:endParaRPr lang="zh-CN" altLang="en-US" sz="3200" i="1" dirty="0">
              <a:latin typeface="Times New Roman" pitchFamily="18" charset="0"/>
              <a:cs typeface="Times New Roman" pitchFamily="18" charset="0"/>
            </a:endParaRPr>
          </a:p>
        </p:txBody>
      </p:sp>
      <p:cxnSp>
        <p:nvCxnSpPr>
          <p:cNvPr id="16" name="直接箭头连接符 15"/>
          <p:cNvCxnSpPr/>
          <p:nvPr/>
        </p:nvCxnSpPr>
        <p:spPr>
          <a:xfrm flipH="1">
            <a:off x="5004049" y="2780928"/>
            <a:ext cx="550834" cy="584775"/>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95536" y="3284984"/>
            <a:ext cx="172861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1560" y="3284984"/>
            <a:ext cx="152097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27584" y="3284984"/>
            <a:ext cx="130494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10372" y="3284984"/>
            <a:ext cx="112783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7624" y="3284984"/>
            <a:ext cx="95760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72046" y="3284984"/>
            <a:ext cx="773187"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10147" y="3284984"/>
            <a:ext cx="539831"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85913" y="3284984"/>
            <a:ext cx="36004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370" y="3284984"/>
            <a:ext cx="26991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3203848" y="2780928"/>
            <a:ext cx="2351035" cy="584775"/>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3203848" y="3365703"/>
            <a:ext cx="648072" cy="528881"/>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3839678" y="3894584"/>
            <a:ext cx="0" cy="6096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5554883" y="2780928"/>
            <a:ext cx="385269" cy="6564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3528" y="3602196"/>
            <a:ext cx="1622560" cy="584775"/>
          </a:xfrm>
          <a:prstGeom prst="rect">
            <a:avLst/>
          </a:prstGeom>
          <a:noFill/>
        </p:spPr>
        <p:txBody>
          <a:bodyPr wrap="none" rtlCol="0">
            <a:spAutoFit/>
          </a:bodyPr>
          <a:lstStyle/>
          <a:p>
            <a:r>
              <a:rPr lang="en-US" altLang="zh-CN" sz="3200" b="1" dirty="0" smtClean="0"/>
              <a:t>Pruned</a:t>
            </a:r>
            <a:endParaRPr lang="zh-CN" altLang="en-US" sz="3200" b="1" dirty="0"/>
          </a:p>
        </p:txBody>
      </p:sp>
      <p:sp>
        <p:nvSpPr>
          <p:cNvPr id="25" name="矩形 24"/>
          <p:cNvSpPr/>
          <p:nvPr/>
        </p:nvSpPr>
        <p:spPr>
          <a:xfrm>
            <a:off x="395535" y="2838903"/>
            <a:ext cx="1800621"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custDataLst>
      <p:tags r:id="rId1"/>
    </p:custDataLst>
    <p:extLst>
      <p:ext uri="{BB962C8B-B14F-4D97-AF65-F5344CB8AC3E}">
        <p14:creationId xmlns:p14="http://schemas.microsoft.com/office/powerpoint/2010/main" val="386092613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2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 presetClass="exit" presetSubtype="0" fill="hold"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 presetClass="exit" presetSubtype="0" fill="hold"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 presetClass="exit" presetSubtype="0" fill="hold"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 presetClass="exit" presetSubtype="0" fill="hold"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 presetClass="exit" presetSubtype="0" fill="hold" nodeType="withEffect">
                                  <p:stCondLst>
                                    <p:cond delay="0"/>
                                  </p:stCondLst>
                                  <p:childTnLst>
                                    <p:set>
                                      <p:cBhvr>
                                        <p:cTn id="69" dur="1" fill="hold">
                                          <p:stCondLst>
                                            <p:cond delay="0"/>
                                          </p:stCondLst>
                                        </p:cTn>
                                        <p:tgtEl>
                                          <p:spTgt spid="34"/>
                                        </p:tgtEl>
                                        <p:attrNameLst>
                                          <p:attrName>style.visibility</p:attrName>
                                        </p:attrNameLst>
                                      </p:cBhvr>
                                      <p:to>
                                        <p:strVal val="hidden"/>
                                      </p:to>
                                    </p:se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 presetClass="exit" presetSubtype="0" fill="hold"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4500"/>
                            </p:stCondLst>
                            <p:childTnLst>
                              <p:par>
                                <p:cTn id="80" presetID="1" presetClass="exit" presetSubtype="0" fill="hold" nodeType="afterEffect">
                                  <p:stCondLst>
                                    <p:cond delay="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4500"/>
                            </p:stCondLst>
                            <p:childTnLst>
                              <p:par>
                                <p:cTn id="83" presetID="1" presetClass="exit" presetSubtype="0" fill="hold" nodeType="afterEffect">
                                  <p:stCondLst>
                                    <p:cond delay="0"/>
                                  </p:stCondLst>
                                  <p:childTnLst>
                                    <p:set>
                                      <p:cBhvr>
                                        <p:cTn id="84" dur="1" fill="hold">
                                          <p:stCondLst>
                                            <p:cond delay="0"/>
                                          </p:stCondLst>
                                        </p:cTn>
                                        <p:tgtEl>
                                          <p:spTgt spid="5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8334" y="2780928"/>
            <a:ext cx="2301849" cy="584775"/>
          </a:xfrm>
          <a:prstGeom prst="rect">
            <a:avLst/>
          </a:prstGeom>
          <a:noFill/>
        </p:spPr>
        <p:txBody>
          <a:bodyPr wrap="none" rtlCol="0">
            <a:spAutoFit/>
          </a:bodyPr>
          <a:lstStyle/>
          <a:p>
            <a:r>
              <a:rPr lang="en-US" altLang="zh-CN" sz="3200" i="1" dirty="0" err="1" smtClean="0"/>
              <a:t>urajit</a:t>
            </a:r>
            <a:r>
              <a:rPr lang="en-US" altLang="zh-CN" sz="3200" i="1" dirty="0" smtClean="0"/>
              <a:t> </a:t>
            </a:r>
            <a:r>
              <a:rPr lang="en-US" altLang="zh-CN" sz="3200" i="1" dirty="0" err="1" smtClean="0"/>
              <a:t>chaud</a:t>
            </a:r>
            <a:endParaRPr lang="zh-CN" altLang="en-US" sz="3200" i="1" dirty="0">
              <a:latin typeface="Times New Roman" pitchFamily="18" charset="0"/>
              <a:cs typeface="Times New Roman" pitchFamily="18" charset="0"/>
            </a:endParaRPr>
          </a:p>
        </p:txBody>
      </p:sp>
      <p:sp>
        <p:nvSpPr>
          <p:cNvPr id="16" name="矩形 15"/>
          <p:cNvSpPr/>
          <p:nvPr/>
        </p:nvSpPr>
        <p:spPr>
          <a:xfrm>
            <a:off x="220342" y="2852936"/>
            <a:ext cx="2370153" cy="51687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3.2 </a:t>
            </a:r>
            <a:r>
              <a:rPr lang="en-US" altLang="zh-CN" sz="3200" dirty="0"/>
              <a:t>Find each suffix of every substring in the </a:t>
            </a:r>
            <a:r>
              <a:rPr lang="en-US" altLang="zh-CN" sz="3200" dirty="0" err="1"/>
              <a:t>trie</a:t>
            </a:r>
            <a:r>
              <a:rPr lang="en-US" altLang="zh-CN" sz="3200" dirty="0"/>
              <a:t> structure to check if it can reach the leaf.</a:t>
            </a:r>
          </a:p>
        </p:txBody>
      </p:sp>
      <p:sp>
        <p:nvSpPr>
          <p:cNvPr id="4" name="日期占位符 3"/>
          <p:cNvSpPr>
            <a:spLocks noGrp="1"/>
          </p:cNvSpPr>
          <p:nvPr>
            <p:ph type="dt" sz="half" idx="10"/>
          </p:nvPr>
        </p:nvSpPr>
        <p:spPr/>
        <p:txBody>
          <a:bodyPr/>
          <a:lstStyle/>
          <a:p>
            <a:fld id="{7EB400D5-51BC-4433-8C26-420D2D6370DE}"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2361302" y="2492895"/>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a:off x="220342" y="3284984"/>
            <a:ext cx="2263426"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4612" y="3647926"/>
            <a:ext cx="2755883" cy="1077218"/>
          </a:xfrm>
          <a:prstGeom prst="rect">
            <a:avLst/>
          </a:prstGeom>
          <a:noFill/>
        </p:spPr>
        <p:txBody>
          <a:bodyPr wrap="none" rtlCol="0">
            <a:spAutoFit/>
          </a:bodyPr>
          <a:lstStyle/>
          <a:p>
            <a:r>
              <a:rPr lang="en-US" altLang="zh-CN" sz="3200" b="1" dirty="0" smtClean="0"/>
              <a:t>Candidate of </a:t>
            </a:r>
          </a:p>
          <a:p>
            <a:r>
              <a:rPr lang="en-US" altLang="zh-CN" sz="3200" b="1" dirty="0" smtClean="0"/>
              <a:t>entity 3,4,5</a:t>
            </a:r>
            <a:endParaRPr lang="zh-CN" altLang="en-US" sz="3200" b="1" dirty="0"/>
          </a:p>
        </p:txBody>
      </p:sp>
      <p:cxnSp>
        <p:nvCxnSpPr>
          <p:cNvPr id="25" name="直接箭头连接符 24"/>
          <p:cNvCxnSpPr/>
          <p:nvPr/>
        </p:nvCxnSpPr>
        <p:spPr>
          <a:xfrm flipH="1">
            <a:off x="3131840" y="2806204"/>
            <a:ext cx="2452388" cy="563608"/>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5940152" y="3365703"/>
            <a:ext cx="0" cy="528880"/>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940152" y="3841726"/>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5955804" y="4509120"/>
            <a:ext cx="15652" cy="66739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5963119" y="5065862"/>
            <a:ext cx="15652" cy="1027434"/>
          </a:xfrm>
          <a:prstGeom prst="straightConnector1">
            <a:avLst/>
          </a:prstGeom>
          <a:ln w="60325">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584228" y="2806204"/>
            <a:ext cx="355924" cy="563608"/>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6833" y="3284984"/>
            <a:ext cx="1997145"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35566" y="3284984"/>
            <a:ext cx="185207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95951" y="3284984"/>
            <a:ext cx="1683708"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82840" y="3284984"/>
            <a:ext cx="158613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Tree>
    <p:custDataLst>
      <p:tags r:id="rId1"/>
    </p:custDataLst>
    <p:extLst>
      <p:ext uri="{BB962C8B-B14F-4D97-AF65-F5344CB8AC3E}">
        <p14:creationId xmlns:p14="http://schemas.microsoft.com/office/powerpoint/2010/main" val="4271541978"/>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 presetClass="exit" presetSubtype="0" fill="hold" nodeType="withEffect">
                                  <p:stCondLst>
                                    <p:cond delay="0"/>
                                  </p:stCondLst>
                                  <p:childTnLst>
                                    <p:set>
                                      <p:cBhvr>
                                        <p:cTn id="13" dur="1" fill="hold">
                                          <p:stCondLst>
                                            <p:cond delay="0"/>
                                          </p:stCondLst>
                                        </p:cTn>
                                        <p:tgtEl>
                                          <p:spTgt spid="23"/>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 presetClass="exit" presetSubtype="0" fill="hold"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 presetClass="exit" presetSubtype="0" fill="hold"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5000"/>
                            </p:stCondLst>
                            <p:childTnLst>
                              <p:par>
                                <p:cTn id="58" presetID="1"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sz="3400" dirty="0" smtClean="0"/>
              <a:t>3.3 </a:t>
            </a:r>
            <a:r>
              <a:rPr lang="en-US" altLang="zh-CN" sz="3200" dirty="0" smtClean="0"/>
              <a:t>Verify the candidate pairs</a:t>
            </a:r>
            <a:endParaRPr lang="en-US" altLang="zh-CN" sz="3200" dirty="0"/>
          </a:p>
        </p:txBody>
      </p:sp>
      <p:sp>
        <p:nvSpPr>
          <p:cNvPr id="4" name="日期占位符 3"/>
          <p:cNvSpPr>
            <a:spLocks noGrp="1"/>
          </p:cNvSpPr>
          <p:nvPr>
            <p:ph type="dt" sz="half" idx="10"/>
          </p:nvPr>
        </p:nvSpPr>
        <p:spPr/>
        <p:txBody>
          <a:bodyPr/>
          <a:lstStyle/>
          <a:p>
            <a:fld id="{8CF843C8-EAB7-456D-9EE5-E91918180426}"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1" name="TextBox 10"/>
          <p:cNvSpPr txBox="1"/>
          <p:nvPr/>
        </p:nvSpPr>
        <p:spPr>
          <a:xfrm>
            <a:off x="971600" y="3719934"/>
            <a:ext cx="8172400" cy="1077218"/>
          </a:xfrm>
          <a:prstGeom prst="rect">
            <a:avLst/>
          </a:prstGeom>
          <a:noFill/>
        </p:spPr>
        <p:txBody>
          <a:bodyPr wrap="square" rtlCol="0">
            <a:spAutoFit/>
          </a:bodyPr>
          <a:lstStyle/>
          <a:p>
            <a:r>
              <a:rPr lang="en-US" altLang="zh-CN" sz="3200" i="1" dirty="0" smtClean="0"/>
              <a:t>ED(</a:t>
            </a:r>
            <a:r>
              <a:rPr lang="en-US" altLang="zh-CN" sz="3200" dirty="0" err="1"/>
              <a:t>caushit</a:t>
            </a:r>
            <a:r>
              <a:rPr lang="en-US" altLang="zh-CN" sz="3200" dirty="0"/>
              <a:t> </a:t>
            </a:r>
            <a:r>
              <a:rPr lang="en-US" altLang="zh-CN" sz="3200" dirty="0" err="1"/>
              <a:t>chaudui</a:t>
            </a:r>
            <a:r>
              <a:rPr lang="en-US" altLang="zh-CN" sz="3200" dirty="0"/>
              <a:t> </a:t>
            </a:r>
            <a:r>
              <a:rPr lang="en-US" altLang="zh-CN" sz="3200" i="1" dirty="0" smtClean="0"/>
              <a:t>, </a:t>
            </a:r>
            <a:r>
              <a:rPr lang="en-US" altLang="zh-CN" sz="3200" i="1" dirty="0" err="1" smtClean="0"/>
              <a:t>urajit</a:t>
            </a:r>
            <a:r>
              <a:rPr lang="en-US" altLang="zh-CN" sz="3200" i="1" dirty="0" smtClean="0"/>
              <a:t> </a:t>
            </a:r>
            <a:r>
              <a:rPr lang="en-US" altLang="zh-CN" sz="3200" i="1" dirty="0" err="1" smtClean="0"/>
              <a:t>chaud</a:t>
            </a:r>
            <a:r>
              <a:rPr lang="en-US" altLang="zh-CN" sz="3200" i="1" dirty="0" smtClean="0"/>
              <a:t>)=7</a:t>
            </a:r>
          </a:p>
          <a:p>
            <a:endParaRPr lang="en-US" altLang="zh-CN" sz="3200" i="1" dirty="0">
              <a:latin typeface="Times New Roman" pitchFamily="18" charset="0"/>
              <a:cs typeface="Times New Roman" pitchFamily="18" charset="0"/>
            </a:endParaRPr>
          </a:p>
        </p:txBody>
      </p:sp>
      <p:sp>
        <p:nvSpPr>
          <p:cNvPr id="9" name="TextBox 8"/>
          <p:cNvSpPr txBox="1"/>
          <p:nvPr/>
        </p:nvSpPr>
        <p:spPr>
          <a:xfrm>
            <a:off x="971600" y="2423790"/>
            <a:ext cx="6579429" cy="1077218"/>
          </a:xfrm>
          <a:prstGeom prst="rect">
            <a:avLst/>
          </a:prstGeom>
          <a:noFill/>
        </p:spPr>
        <p:txBody>
          <a:bodyPr wrap="square" rtlCol="0">
            <a:spAutoFit/>
          </a:bodyPr>
          <a:lstStyle/>
          <a:p>
            <a:r>
              <a:rPr lang="en-US" altLang="zh-CN" sz="3200" i="1" dirty="0" smtClean="0"/>
              <a:t>ED(</a:t>
            </a:r>
            <a:r>
              <a:rPr lang="en-US" altLang="zh-CN" sz="3200" dirty="0" err="1"/>
              <a:t>surajit</a:t>
            </a:r>
            <a:r>
              <a:rPr lang="en-US" altLang="zh-CN" sz="3200" dirty="0"/>
              <a:t> </a:t>
            </a:r>
            <a:r>
              <a:rPr lang="en-US" altLang="zh-CN" sz="3200" dirty="0" err="1" smtClean="0"/>
              <a:t>chaudri</a:t>
            </a:r>
            <a:r>
              <a:rPr lang="en-US" altLang="zh-CN" sz="3200" i="1" dirty="0" smtClean="0"/>
              <a:t>, </a:t>
            </a:r>
            <a:r>
              <a:rPr lang="en-US" altLang="zh-CN" sz="3200" i="1" dirty="0" err="1" smtClean="0"/>
              <a:t>urajit</a:t>
            </a:r>
            <a:r>
              <a:rPr lang="en-US" altLang="zh-CN" sz="3200" i="1" dirty="0" smtClean="0"/>
              <a:t> </a:t>
            </a:r>
            <a:r>
              <a:rPr lang="en-US" altLang="zh-CN" sz="3200" i="1" dirty="0" err="1" smtClean="0"/>
              <a:t>chaud</a:t>
            </a:r>
            <a:r>
              <a:rPr lang="en-US" altLang="zh-CN" sz="3200" i="1" dirty="0" smtClean="0"/>
              <a:t>)=3</a:t>
            </a:r>
          </a:p>
          <a:p>
            <a:endParaRPr lang="en-US" altLang="zh-CN" sz="3200" i="1" dirty="0">
              <a:latin typeface="Times New Roman" pitchFamily="18" charset="0"/>
              <a:cs typeface="Times New Roman" pitchFamily="18" charset="0"/>
            </a:endParaRPr>
          </a:p>
        </p:txBody>
      </p:sp>
      <p:sp>
        <p:nvSpPr>
          <p:cNvPr id="10" name="TextBox 9"/>
          <p:cNvSpPr txBox="1"/>
          <p:nvPr/>
        </p:nvSpPr>
        <p:spPr>
          <a:xfrm>
            <a:off x="971600" y="5016078"/>
            <a:ext cx="7128792" cy="1077218"/>
          </a:xfrm>
          <a:prstGeom prst="rect">
            <a:avLst/>
          </a:prstGeom>
          <a:noFill/>
        </p:spPr>
        <p:txBody>
          <a:bodyPr wrap="square" rtlCol="0">
            <a:spAutoFit/>
          </a:bodyPr>
          <a:lstStyle/>
          <a:p>
            <a:r>
              <a:rPr lang="en-US" altLang="zh-CN" sz="3200" i="1" dirty="0" smtClean="0"/>
              <a:t>ED(</a:t>
            </a:r>
            <a:r>
              <a:rPr lang="en-US" altLang="zh-CN" sz="3200" dirty="0" err="1"/>
              <a:t>caushit</a:t>
            </a:r>
            <a:r>
              <a:rPr lang="en-US" altLang="zh-CN" sz="3200" dirty="0"/>
              <a:t> </a:t>
            </a:r>
            <a:r>
              <a:rPr lang="en-US" altLang="zh-CN" sz="3200" dirty="0" err="1"/>
              <a:t>chakrab</a:t>
            </a:r>
            <a:r>
              <a:rPr lang="en-US" altLang="zh-CN" sz="3200" i="1" dirty="0" smtClean="0"/>
              <a:t>, </a:t>
            </a:r>
            <a:r>
              <a:rPr lang="en-US" altLang="zh-CN" sz="3200" i="1" dirty="0" err="1"/>
              <a:t>surajit</a:t>
            </a:r>
            <a:r>
              <a:rPr lang="en-US" altLang="zh-CN" sz="3200" i="1" dirty="0"/>
              <a:t> </a:t>
            </a:r>
            <a:r>
              <a:rPr lang="en-US" altLang="zh-CN" sz="3200" i="1" dirty="0" err="1" smtClean="0"/>
              <a:t>chaud</a:t>
            </a:r>
            <a:r>
              <a:rPr lang="en-US" altLang="zh-CN" sz="3200" i="1" dirty="0" smtClean="0"/>
              <a:t>)=10</a:t>
            </a:r>
          </a:p>
          <a:p>
            <a:endParaRPr lang="en-US" altLang="zh-CN" sz="3200" i="1"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Tree>
    <p:custDataLst>
      <p:tags r:id="rId1"/>
    </p:custDataLst>
    <p:extLst>
      <p:ext uri="{BB962C8B-B14F-4D97-AF65-F5344CB8AC3E}">
        <p14:creationId xmlns:p14="http://schemas.microsoft.com/office/powerpoint/2010/main" val="2366319654"/>
      </p:ext>
    </p:extLst>
  </p:cSld>
  <p:clrMapOvr>
    <a:masterClrMapping/>
  </p:clrMapOvr>
  <p:transition advTm="138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a:t>Trie</a:t>
            </a:r>
            <a:r>
              <a:rPr lang="en-US" altLang="zh-CN" sz="4800" dirty="0"/>
              <a:t>-search Method</a:t>
            </a:r>
            <a:endParaRPr lang="zh-CN" altLang="en-US" dirty="0"/>
          </a:p>
        </p:txBody>
      </p:sp>
      <p:sp>
        <p:nvSpPr>
          <p:cNvPr id="3" name="内容占位符 2"/>
          <p:cNvSpPr>
            <a:spLocks noGrp="1"/>
          </p:cNvSpPr>
          <p:nvPr>
            <p:ph idx="1"/>
          </p:nvPr>
        </p:nvSpPr>
        <p:spPr>
          <a:xfrm>
            <a:off x="457200" y="1340768"/>
            <a:ext cx="8229600" cy="4389120"/>
          </a:xfrm>
        </p:spPr>
        <p:txBody>
          <a:bodyPr>
            <a:normAutofit/>
          </a:bodyPr>
          <a:lstStyle/>
          <a:p>
            <a:r>
              <a:rPr lang="en-US" altLang="zh-CN" i="1" dirty="0" smtClean="0"/>
              <a:t>Shortage</a:t>
            </a:r>
          </a:p>
          <a:p>
            <a:pPr marL="393192" lvl="1" indent="0">
              <a:buNone/>
            </a:pPr>
            <a:r>
              <a:rPr lang="en-US" altLang="zh-CN" i="1" dirty="0" smtClean="0"/>
              <a:t>Huge Number of candidate pairs:</a:t>
            </a:r>
          </a:p>
          <a:p>
            <a:pPr lvl="1"/>
            <a:r>
              <a:rPr lang="en-US" altLang="zh-CN" i="1" dirty="0" smtClean="0"/>
              <a:t>&lt;</a:t>
            </a:r>
            <a:r>
              <a:rPr lang="en-US" altLang="zh-CN" i="1" dirty="0" err="1" smtClean="0"/>
              <a:t>surajit_chaudhuri</a:t>
            </a:r>
            <a:r>
              <a:rPr lang="en-US" altLang="zh-CN" i="1" dirty="0" smtClean="0"/>
              <a:t>, </a:t>
            </a:r>
            <a:r>
              <a:rPr lang="en-US" altLang="zh-CN" i="1" dirty="0" err="1" smtClean="0"/>
              <a:t>surajit_chaudri</a:t>
            </a:r>
            <a:r>
              <a:rPr lang="en-US" altLang="zh-CN" i="1" dirty="0" smtClean="0"/>
              <a:t>&gt;</a:t>
            </a:r>
          </a:p>
          <a:p>
            <a:pPr lvl="1"/>
            <a:r>
              <a:rPr lang="en-US" altLang="zh-CN" i="1" dirty="0" smtClean="0"/>
              <a:t> &lt; </a:t>
            </a:r>
            <a:r>
              <a:rPr lang="en-US" altLang="zh-CN" i="1" dirty="0" err="1" smtClean="0"/>
              <a:t>urajit_chaudhuri</a:t>
            </a:r>
            <a:r>
              <a:rPr lang="en-US" altLang="zh-CN" i="1" dirty="0" smtClean="0"/>
              <a:t>, </a:t>
            </a:r>
            <a:r>
              <a:rPr lang="en-US" altLang="zh-CN" i="1" dirty="0" err="1" smtClean="0"/>
              <a:t>surajit_chaudri</a:t>
            </a:r>
            <a:r>
              <a:rPr lang="en-US" altLang="zh-CN" i="1" dirty="0" smtClean="0"/>
              <a:t>&gt;</a:t>
            </a:r>
          </a:p>
          <a:p>
            <a:pPr lvl="1"/>
            <a:r>
              <a:rPr lang="en-US" altLang="zh-CN" i="1" dirty="0"/>
              <a:t> </a:t>
            </a:r>
            <a:r>
              <a:rPr lang="en-US" altLang="zh-CN" i="1" dirty="0" smtClean="0"/>
              <a:t>&lt;</a:t>
            </a:r>
            <a:r>
              <a:rPr lang="en-US" altLang="zh-CN" i="1" dirty="0" err="1" smtClean="0"/>
              <a:t>surajit_chaudhur</a:t>
            </a:r>
            <a:r>
              <a:rPr lang="en-US" altLang="zh-CN" i="1" dirty="0" smtClean="0"/>
              <a:t> , </a:t>
            </a:r>
            <a:r>
              <a:rPr lang="en-US" altLang="zh-CN" i="1" dirty="0" err="1" smtClean="0"/>
              <a:t>surajit_chaudri</a:t>
            </a:r>
            <a:r>
              <a:rPr lang="en-US" altLang="zh-CN" i="1" dirty="0" smtClean="0"/>
              <a:t>&gt;</a:t>
            </a:r>
          </a:p>
          <a:p>
            <a:pPr lvl="1"/>
            <a:r>
              <a:rPr lang="en-US" altLang="zh-CN" i="1" dirty="0" smtClean="0">
                <a:latin typeface="+mj-lt"/>
              </a:rPr>
              <a:t>                                    …...</a:t>
            </a:r>
            <a:endParaRPr lang="en-US" altLang="zh-CN" dirty="0">
              <a:latin typeface="+mj-lt"/>
            </a:endParaRPr>
          </a:p>
          <a:p>
            <a:endParaRPr lang="zh-CN" altLang="en-US" dirty="0">
              <a:latin typeface="+mj-lt"/>
            </a:endParaRPr>
          </a:p>
        </p:txBody>
      </p:sp>
      <p:sp>
        <p:nvSpPr>
          <p:cNvPr id="4" name="日期占位符 3"/>
          <p:cNvSpPr>
            <a:spLocks noGrp="1"/>
          </p:cNvSpPr>
          <p:nvPr>
            <p:ph type="dt" sz="half" idx="10"/>
          </p:nvPr>
        </p:nvSpPr>
        <p:spPr/>
        <p:txBody>
          <a:bodyPr/>
          <a:lstStyle/>
          <a:p>
            <a:fld id="{F4871037-0468-4548-AE59-1A11D589937A}"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6" name="矩形 5"/>
          <p:cNvSpPr/>
          <p:nvPr/>
        </p:nvSpPr>
        <p:spPr>
          <a:xfrm>
            <a:off x="1979712" y="2204864"/>
            <a:ext cx="720080" cy="1512168"/>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Tree>
    <p:custDataLst>
      <p:tags r:id="rId1"/>
    </p:custDataLst>
    <p:extLst>
      <p:ext uri="{BB962C8B-B14F-4D97-AF65-F5344CB8AC3E}">
        <p14:creationId xmlns:p14="http://schemas.microsoft.com/office/powerpoint/2010/main" val="3207057428"/>
      </p:ext>
    </p:extLst>
  </p:cSld>
  <p:clrMapOvr>
    <a:masterClrMapping/>
  </p:clrMapOvr>
  <p:transition advTm="138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solidFill>
                  <a:srgbClr val="FF0000"/>
                </a:solidFill>
              </a:rPr>
              <a:t>Trie</a:t>
            </a:r>
            <a:r>
              <a:rPr lang="en-US" altLang="zh-CN" dirty="0" smtClean="0">
                <a:solidFill>
                  <a:srgbClr val="FF0000"/>
                </a:solidFill>
              </a:rPr>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2F94C88F-2B70-409F-BC02-9BF74318C175}"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Tree>
    <p:custDataLst>
      <p:tags r:id="rId1"/>
    </p:custDataLst>
    <p:extLst>
      <p:ext uri="{BB962C8B-B14F-4D97-AF65-F5344CB8AC3E}">
        <p14:creationId xmlns:p14="http://schemas.microsoft.com/office/powerpoint/2010/main" val="1903169652"/>
      </p:ext>
    </p:extLst>
  </p:cSld>
  <p:clrMapOvr>
    <a:masterClrMapping/>
  </p:clrMapOvr>
  <p:transition advTm="59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144016" y="1340768"/>
            <a:ext cx="8999984" cy="5112568"/>
          </a:xfrm>
        </p:spPr>
        <p:txBody>
          <a:bodyPr>
            <a:normAutofit/>
          </a:bodyPr>
          <a:lstStyle/>
          <a:p>
            <a:pPr>
              <a:defRPr/>
            </a:pPr>
            <a:r>
              <a:rPr lang="en-US" altLang="zh-CN" sz="2800" dirty="0" smtClean="0"/>
              <a:t>Step3</a:t>
            </a:r>
            <a:r>
              <a:rPr lang="en-US" altLang="zh-CN" sz="2800" dirty="0"/>
              <a:t>: From the document, find the matched segments from the </a:t>
            </a:r>
            <a:r>
              <a:rPr lang="en-US" altLang="zh-CN" sz="2800" dirty="0" err="1"/>
              <a:t>trie</a:t>
            </a:r>
            <a:r>
              <a:rPr lang="en-US" altLang="zh-CN" sz="2800" dirty="0"/>
              <a:t> structure.</a:t>
            </a:r>
          </a:p>
          <a:p>
            <a:pPr>
              <a:defRPr/>
            </a:pPr>
            <a:endParaRPr lang="en-US" altLang="zh-CN" dirty="0" smtClean="0"/>
          </a:p>
          <a:p>
            <a:pPr>
              <a:defRPr/>
            </a:pPr>
            <a:r>
              <a:rPr lang="en-US" altLang="zh-CN" dirty="0" smtClean="0"/>
              <a:t>To </a:t>
            </a:r>
            <a:r>
              <a:rPr lang="en-US" altLang="zh-CN" dirty="0"/>
              <a:t>avoid duplicate computation, we do not enumerate all valid </a:t>
            </a:r>
            <a:r>
              <a:rPr lang="en-US" altLang="zh-CN" dirty="0" smtClean="0"/>
              <a:t>substrings. </a:t>
            </a:r>
            <a:endParaRPr lang="en-US" altLang="zh-CN" dirty="0"/>
          </a:p>
          <a:p>
            <a:pPr marL="0" indent="0">
              <a:buNone/>
              <a:defRPr/>
            </a:pPr>
            <a:endParaRPr lang="en-US" altLang="zh-CN" dirty="0" smtClean="0"/>
          </a:p>
          <a:p>
            <a:pPr>
              <a:defRPr/>
            </a:pPr>
            <a:r>
              <a:rPr lang="en-US" altLang="zh-CN" sz="2800" dirty="0" smtClean="0"/>
              <a:t>Trie-based Algorithm</a:t>
            </a:r>
            <a:endParaRPr lang="en-US" altLang="zh-CN" sz="2800" dirty="0"/>
          </a:p>
        </p:txBody>
      </p:sp>
      <p:sp>
        <p:nvSpPr>
          <p:cNvPr id="4" name="日期占位符 3"/>
          <p:cNvSpPr>
            <a:spLocks noGrp="1"/>
          </p:cNvSpPr>
          <p:nvPr>
            <p:ph type="dt" sz="half" idx="10"/>
          </p:nvPr>
        </p:nvSpPr>
        <p:spPr/>
        <p:txBody>
          <a:bodyPr/>
          <a:lstStyle/>
          <a:p>
            <a:fld id="{83BD2501-96D7-455D-A8DB-451E560CB66A}"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Tree>
    <p:custDataLst>
      <p:tags r:id="rId1"/>
    </p:custDataLst>
    <p:extLst>
      <p:ext uri="{BB962C8B-B14F-4D97-AF65-F5344CB8AC3E}">
        <p14:creationId xmlns:p14="http://schemas.microsoft.com/office/powerpoint/2010/main" val="236161461"/>
      </p:ext>
    </p:extLst>
  </p:cSld>
  <p:clrMapOvr>
    <a:masterClrMapping/>
  </p:clrMapOvr>
  <p:transition advTm="138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smtClean="0"/>
              <a:t>3.1 Search: Search </a:t>
            </a:r>
            <a:r>
              <a:rPr lang="en-US" altLang="zh-CN" dirty="0"/>
              <a:t>matched </a:t>
            </a:r>
            <a:r>
              <a:rPr lang="en-US" altLang="zh-CN" dirty="0" smtClean="0"/>
              <a:t>segments.</a:t>
            </a:r>
            <a:endParaRPr lang="en-US" altLang="zh-CN" dirty="0"/>
          </a:p>
        </p:txBody>
      </p:sp>
      <p:sp>
        <p:nvSpPr>
          <p:cNvPr id="4" name="日期占位符 3"/>
          <p:cNvSpPr>
            <a:spLocks noGrp="1"/>
          </p:cNvSpPr>
          <p:nvPr>
            <p:ph type="dt" sz="half" idx="10"/>
          </p:nvPr>
        </p:nvSpPr>
        <p:spPr/>
        <p:txBody>
          <a:bodyPr/>
          <a:lstStyle/>
          <a:p>
            <a:fld id="{B62DE6D6-7194-44BD-9298-3715F762BE8F}"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3403" r="2473" b="7407"/>
          <a:stretch>
            <a:fillRect/>
          </a:stretch>
        </p:blipFill>
        <p:spPr bwMode="auto">
          <a:xfrm>
            <a:off x="1403648" y="1772816"/>
            <a:ext cx="6387162" cy="384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536" y="5733256"/>
            <a:ext cx="9001000" cy="523220"/>
          </a:xfrm>
          <a:prstGeom prst="rect">
            <a:avLst/>
          </a:prstGeom>
        </p:spPr>
        <p:txBody>
          <a:bodyPr wrap="square">
            <a:spAutoFit/>
          </a:bodyPr>
          <a:lstStyle/>
          <a:p>
            <a:r>
              <a:rPr lang="en-US" altLang="zh-CN" sz="2800" i="1" dirty="0" err="1"/>
              <a:t>kaushit</a:t>
            </a:r>
            <a:r>
              <a:rPr lang="en-US" altLang="zh-CN" sz="2800" i="1" dirty="0"/>
              <a:t> </a:t>
            </a:r>
            <a:r>
              <a:rPr lang="en-US" altLang="zh-CN" sz="2800" i="1" dirty="0" err="1"/>
              <a:t>chekrabarti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a:t>, </a:t>
            </a:r>
            <a:endParaRPr lang="zh-CN" altLang="en-US" sz="2800" dirty="0"/>
          </a:p>
        </p:txBody>
      </p:sp>
      <p:cxnSp>
        <p:nvCxnSpPr>
          <p:cNvPr id="9" name="直接连接符 8"/>
          <p:cNvCxnSpPr/>
          <p:nvPr/>
        </p:nvCxnSpPr>
        <p:spPr>
          <a:xfrm>
            <a:off x="490309" y="6165304"/>
            <a:ext cx="8474179"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39534" y="6165304"/>
            <a:ext cx="822495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01598" y="6165304"/>
            <a:ext cx="8062890"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5616" y="6165304"/>
            <a:ext cx="7858644"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93502" y="6165304"/>
            <a:ext cx="7703798"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449871" y="6165304"/>
            <a:ext cx="7552003" cy="0"/>
          </a:xfrm>
          <a:prstGeom prst="line">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2195736" y="2060848"/>
            <a:ext cx="240149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597230" y="2060848"/>
            <a:ext cx="12709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5580112" y="2636912"/>
            <a:ext cx="288032"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195736" y="2636912"/>
            <a:ext cx="720080" cy="504056"/>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4597229" y="2060848"/>
            <a:ext cx="335814" cy="576064"/>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933043" y="2636912"/>
            <a:ext cx="0" cy="504056"/>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932040" y="302400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932040" y="3717032"/>
            <a:ext cx="0" cy="737989"/>
          </a:xfrm>
          <a:prstGeom prst="straightConnector1">
            <a:avLst/>
          </a:prstGeom>
          <a:ln w="603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4932040" y="4359623"/>
            <a:ext cx="0" cy="892967"/>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475843" y="5181548"/>
            <a:ext cx="914400"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331640" y="5733256"/>
            <a:ext cx="864096" cy="54037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175" y="5373216"/>
            <a:ext cx="1306768" cy="369332"/>
          </a:xfrm>
          <a:prstGeom prst="rect">
            <a:avLst/>
          </a:prstGeom>
          <a:noFill/>
        </p:spPr>
        <p:txBody>
          <a:bodyPr wrap="none" rtlCol="0">
            <a:spAutoFit/>
          </a:bodyPr>
          <a:lstStyle/>
          <a:p>
            <a:r>
              <a:rPr lang="en-US" altLang="zh-CN" i="1" dirty="0" smtClean="0"/>
              <a:t>Document:</a:t>
            </a:r>
            <a:endParaRPr lang="zh-CN" altLang="en-US" i="1"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Tree>
    <p:custDataLst>
      <p:tags r:id="rId1"/>
    </p:custDataLst>
    <p:extLst>
      <p:ext uri="{BB962C8B-B14F-4D97-AF65-F5344CB8AC3E}">
        <p14:creationId xmlns:p14="http://schemas.microsoft.com/office/powerpoint/2010/main" val="233077076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 presetClass="exit" presetSubtype="0" fill="hold" nodeType="after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3000"/>
                            </p:stCondLst>
                            <p:childTnLst>
                              <p:par>
                                <p:cTn id="46" presetID="1" presetClass="exit" presetSubtype="0" fill="hold" nodeType="after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3500"/>
                            </p:stCondLst>
                            <p:childTnLst>
                              <p:par>
                                <p:cTn id="57" presetID="1" presetClass="exit" presetSubtype="0" fill="hold" nodeType="after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39409147-AD40-46C1-BD95-FB1B8EB85D93}"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矩形 4"/>
          <p:cNvSpPr/>
          <p:nvPr/>
        </p:nvSpPr>
        <p:spPr>
          <a:xfrm>
            <a:off x="251520" y="1916832"/>
            <a:ext cx="9001000" cy="2246769"/>
          </a:xfrm>
          <a:prstGeom prst="rect">
            <a:avLst/>
          </a:prstGeom>
        </p:spPr>
        <p:txBody>
          <a:bodyPr wrap="square">
            <a:spAutoFit/>
          </a:bodyPr>
          <a:lstStyle/>
          <a:p>
            <a:r>
              <a:rPr lang="en-US" altLang="zh-CN" sz="2800" i="1" dirty="0" smtClean="0"/>
              <a:t>D: </a:t>
            </a:r>
            <a:r>
              <a:rPr lang="en-US" altLang="zh-CN" sz="2800" i="1" dirty="0" err="1" smtClean="0"/>
              <a:t>kaush</a:t>
            </a:r>
            <a:r>
              <a:rPr lang="en-US" altLang="zh-CN" sz="2800" i="1" dirty="0" err="1" smtClean="0">
                <a:solidFill>
                  <a:srgbClr val="FF0000"/>
                </a:solidFill>
              </a:rPr>
              <a:t>it</a:t>
            </a:r>
            <a:r>
              <a:rPr lang="en-US" altLang="zh-CN" sz="2800" i="1" dirty="0" smtClean="0">
                <a:solidFill>
                  <a:srgbClr val="FF0000"/>
                </a:solidFill>
              </a:rPr>
              <a:t> </a:t>
            </a:r>
            <a:r>
              <a:rPr lang="en-US" altLang="zh-CN" sz="2800" i="1" dirty="0" err="1">
                <a:solidFill>
                  <a:srgbClr val="FF0000"/>
                </a:solidFill>
              </a:rPr>
              <a:t>ch</a:t>
            </a:r>
            <a:r>
              <a:rPr lang="en-US" altLang="zh-CN" sz="2800" i="1" dirty="0" err="1"/>
              <a:t>ekrabarti</a:t>
            </a:r>
            <a:r>
              <a:rPr lang="en-US" altLang="zh-CN" sz="2800" i="1" dirty="0"/>
              <a:t>, </a:t>
            </a:r>
            <a:r>
              <a:rPr lang="en-US" altLang="zh-CN" sz="2800" i="1" dirty="0" err="1"/>
              <a:t>surajit</a:t>
            </a:r>
            <a:r>
              <a:rPr lang="en-US" altLang="zh-CN" sz="2800" i="1" dirty="0"/>
              <a:t> </a:t>
            </a:r>
            <a:r>
              <a:rPr lang="en-US" altLang="zh-CN" sz="2800" i="1" dirty="0" err="1" smtClean="0"/>
              <a:t>chaudhuri</a:t>
            </a:r>
            <a:r>
              <a:rPr lang="en-US" altLang="zh-CN" sz="2800" i="1" dirty="0" smtClean="0"/>
              <a:t>, </a:t>
            </a:r>
            <a:r>
              <a:rPr lang="en-US" altLang="zh-CN" sz="2800" i="1" dirty="0" err="1" smtClean="0"/>
              <a:t>vankatesh</a:t>
            </a:r>
            <a:r>
              <a:rPr lang="en-US" altLang="zh-CN" sz="2800" i="1" dirty="0" smtClean="0"/>
              <a:t> </a:t>
            </a:r>
            <a:r>
              <a:rPr lang="en-US" altLang="zh-CN" sz="2800" i="1" dirty="0" err="1"/>
              <a:t>ganti</a:t>
            </a:r>
            <a:r>
              <a:rPr lang="en-US" altLang="zh-CN" sz="2800" i="1" dirty="0" smtClean="0"/>
              <a:t>,</a:t>
            </a:r>
          </a:p>
          <a:p>
            <a:endParaRPr lang="en-US" altLang="zh-CN" sz="2800" i="1" dirty="0"/>
          </a:p>
          <a:p>
            <a:r>
              <a:rPr lang="en-US" altLang="zh-CN" sz="2800" dirty="0"/>
              <a:t>e</a:t>
            </a:r>
            <a:r>
              <a:rPr lang="en-US" altLang="zh-CN" sz="2800" baseline="-25000" dirty="0" smtClean="0"/>
              <a:t>3</a:t>
            </a:r>
            <a:r>
              <a:rPr lang="en-US" altLang="zh-CN" sz="2800" dirty="0" smtClean="0"/>
              <a:t>:   </a:t>
            </a:r>
            <a:r>
              <a:rPr lang="en-US" altLang="zh-CN" sz="2800" dirty="0" err="1" smtClean="0"/>
              <a:t>suraj</a:t>
            </a:r>
            <a:r>
              <a:rPr lang="en-US" altLang="zh-CN" sz="2800" dirty="0" err="1" smtClean="0">
                <a:solidFill>
                  <a:srgbClr val="FF0000"/>
                </a:solidFill>
              </a:rPr>
              <a:t>it</a:t>
            </a:r>
            <a:r>
              <a:rPr lang="en-US" altLang="zh-CN" sz="2800" dirty="0" smtClean="0">
                <a:solidFill>
                  <a:srgbClr val="FF0000"/>
                </a:solidFill>
              </a:rPr>
              <a:t> </a:t>
            </a:r>
            <a:r>
              <a:rPr lang="en-US" altLang="zh-CN" sz="2800" dirty="0" err="1" smtClean="0">
                <a:solidFill>
                  <a:srgbClr val="FF0000"/>
                </a:solidFill>
              </a:rPr>
              <a:t>ch</a:t>
            </a:r>
            <a:r>
              <a:rPr lang="en-US" altLang="zh-CN" sz="2800" dirty="0" err="1" smtClean="0"/>
              <a:t>audri</a:t>
            </a:r>
            <a:endParaRPr lang="en-US" altLang="zh-CN" sz="2800" dirty="0"/>
          </a:p>
          <a:p>
            <a:r>
              <a:rPr lang="en-US" altLang="zh-CN" sz="2800" dirty="0"/>
              <a:t>e</a:t>
            </a:r>
            <a:r>
              <a:rPr lang="en-US" altLang="zh-CN" sz="2800" baseline="-25000" dirty="0" smtClean="0"/>
              <a:t>4</a:t>
            </a:r>
            <a:r>
              <a:rPr lang="en-US" altLang="zh-CN" sz="2800" dirty="0" smtClean="0"/>
              <a:t>: </a:t>
            </a:r>
            <a:r>
              <a:rPr lang="en-US" altLang="zh-CN" sz="2800" dirty="0" err="1" smtClean="0"/>
              <a:t>caush</a:t>
            </a:r>
            <a:r>
              <a:rPr lang="en-US" altLang="zh-CN" sz="2800" dirty="0" err="1" smtClean="0">
                <a:solidFill>
                  <a:srgbClr val="FF0000"/>
                </a:solidFill>
              </a:rPr>
              <a:t>it</a:t>
            </a:r>
            <a:r>
              <a:rPr lang="en-US" altLang="zh-CN" sz="2800" dirty="0" smtClean="0">
                <a:solidFill>
                  <a:srgbClr val="FF0000"/>
                </a:solidFill>
              </a:rPr>
              <a:t> </a:t>
            </a:r>
            <a:r>
              <a:rPr lang="en-US" altLang="zh-CN" sz="2800" dirty="0" err="1" smtClean="0">
                <a:solidFill>
                  <a:srgbClr val="FF0000"/>
                </a:solidFill>
              </a:rPr>
              <a:t>ch</a:t>
            </a:r>
            <a:r>
              <a:rPr lang="en-US" altLang="zh-CN" sz="2800" dirty="0" err="1" smtClean="0"/>
              <a:t>audui</a:t>
            </a:r>
            <a:endParaRPr lang="en-US" altLang="zh-CN" sz="2800" dirty="0"/>
          </a:p>
          <a:p>
            <a:r>
              <a:rPr lang="en-US" altLang="zh-CN" sz="2800" dirty="0"/>
              <a:t>e</a:t>
            </a:r>
            <a:r>
              <a:rPr lang="en-US" altLang="zh-CN" sz="2800" baseline="-25000" dirty="0" smtClean="0"/>
              <a:t>5</a:t>
            </a:r>
            <a:r>
              <a:rPr lang="en-US" altLang="zh-CN" sz="2800" dirty="0" smtClean="0"/>
              <a:t>: </a:t>
            </a:r>
            <a:r>
              <a:rPr lang="en-US" altLang="zh-CN" sz="2800" dirty="0" err="1" smtClean="0"/>
              <a:t>caush</a:t>
            </a:r>
            <a:r>
              <a:rPr lang="en-US" altLang="zh-CN" sz="2800" dirty="0" err="1" smtClean="0">
                <a:solidFill>
                  <a:srgbClr val="FF0000"/>
                </a:solidFill>
              </a:rPr>
              <a:t>it</a:t>
            </a:r>
            <a:r>
              <a:rPr lang="en-US" altLang="zh-CN" sz="2800" dirty="0" smtClean="0">
                <a:solidFill>
                  <a:srgbClr val="FF0000"/>
                </a:solidFill>
              </a:rPr>
              <a:t> </a:t>
            </a:r>
            <a:r>
              <a:rPr lang="en-US" altLang="zh-CN" sz="2800" dirty="0" err="1">
                <a:solidFill>
                  <a:srgbClr val="FF0000"/>
                </a:solidFill>
              </a:rPr>
              <a:t>ch</a:t>
            </a:r>
            <a:r>
              <a:rPr lang="en-US" altLang="zh-CN" sz="2800" dirty="0" err="1"/>
              <a:t>akrab</a:t>
            </a:r>
            <a:r>
              <a:rPr lang="en-US" altLang="zh-CN" sz="2800" i="1" dirty="0" smtClean="0"/>
              <a:t> </a:t>
            </a:r>
            <a:endParaRPr lang="zh-CN" altLang="en-US" sz="28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Tree>
    <p:custDataLst>
      <p:tags r:id="rId1"/>
    </p:custDataLst>
    <p:extLst>
      <p:ext uri="{BB962C8B-B14F-4D97-AF65-F5344CB8AC3E}">
        <p14:creationId xmlns:p14="http://schemas.microsoft.com/office/powerpoint/2010/main" val="3052778831"/>
      </p:ext>
    </p:extLst>
  </p:cSld>
  <p:clrMapOvr>
    <a:masterClrMapping/>
  </p:clrMapOvr>
  <p:transition advTm="138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42564" y="2983903"/>
            <a:ext cx="380634" cy="1864004"/>
          </a:xfrm>
          <a:prstGeom prst="rect">
            <a:avLst/>
          </a:prstGeom>
          <a:solidFill>
            <a:srgbClr val="7030A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01404" y="745654"/>
            <a:ext cx="1790676" cy="331957"/>
          </a:xfrm>
          <a:prstGeom prst="rect">
            <a:avLst/>
          </a:prstGeom>
          <a:solidFill>
            <a:srgbClr val="7030A0">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929E2841-2A0C-4C8A-BB45-0DAE80CD4643}"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9940826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err="1"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s</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r</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a</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j</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err="1" smtClean="0"/>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r>
            </a:tbl>
          </a:graphicData>
        </a:graphic>
      </p:graphicFrame>
      <p:sp>
        <p:nvSpPr>
          <p:cNvPr id="8" name="TextBox 7"/>
          <p:cNvSpPr txBox="1"/>
          <p:nvPr/>
        </p:nvSpPr>
        <p:spPr>
          <a:xfrm>
            <a:off x="642793" y="2948300"/>
            <a:ext cx="585417" cy="707886"/>
          </a:xfrm>
          <a:prstGeom prst="rect">
            <a:avLst/>
          </a:prstGeom>
          <a:noFill/>
        </p:spPr>
        <p:txBody>
          <a:bodyPr wrap="none" rtlCol="0">
            <a:spAutoFit/>
          </a:bodyPr>
          <a:lstStyle/>
          <a:p>
            <a:r>
              <a:rPr lang="en-US" altLang="zh-CN" sz="4000" dirty="0" smtClean="0"/>
              <a:t>e</a:t>
            </a:r>
            <a:r>
              <a:rPr lang="en-US" altLang="zh-CN" sz="4000" baseline="-25000" dirty="0" smtClean="0"/>
              <a:t>3</a:t>
            </a:r>
            <a:endParaRPr lang="zh-CN" altLang="en-US" sz="4000" baseline="-25000" dirty="0"/>
          </a:p>
        </p:txBody>
      </p:sp>
      <p:grpSp>
        <p:nvGrpSpPr>
          <p:cNvPr id="13" name="组合 12"/>
          <p:cNvGrpSpPr/>
          <p:nvPr/>
        </p:nvGrpSpPr>
        <p:grpSpPr>
          <a:xfrm>
            <a:off x="1802915" y="2616627"/>
            <a:ext cx="2035506" cy="367276"/>
            <a:chOff x="1802915" y="2616627"/>
            <a:chExt cx="2035506" cy="367276"/>
          </a:xfrm>
        </p:grpSpPr>
        <p:sp>
          <p:nvSpPr>
            <p:cNvPr id="10" name="矩形 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804165" y="1875777"/>
            <a:ext cx="2035506" cy="367276"/>
            <a:chOff x="1802915" y="2616627"/>
            <a:chExt cx="2035506" cy="367276"/>
          </a:xfrm>
        </p:grpSpPr>
        <p:sp>
          <p:nvSpPr>
            <p:cNvPr id="17" name="矩形 16"/>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803714" y="1507009"/>
            <a:ext cx="2035506" cy="367276"/>
            <a:chOff x="1649720" y="2833793"/>
            <a:chExt cx="2035506" cy="367276"/>
          </a:xfrm>
        </p:grpSpPr>
        <p:sp>
          <p:nvSpPr>
            <p:cNvPr id="23" name="矩形 22"/>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806889" y="2245122"/>
            <a:ext cx="2035506" cy="367276"/>
            <a:chOff x="1649720" y="2833793"/>
            <a:chExt cx="2035506" cy="367276"/>
          </a:xfrm>
        </p:grpSpPr>
        <p:sp>
          <p:nvSpPr>
            <p:cNvPr id="26" name="矩形 2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1677279" y="1059721"/>
            <a:ext cx="1901011"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97340" y="1136938"/>
            <a:ext cx="1387816" cy="1015663"/>
          </a:xfrm>
          <a:prstGeom prst="rect">
            <a:avLst/>
          </a:prstGeom>
          <a:noFill/>
        </p:spPr>
        <p:txBody>
          <a:bodyPr wrap="none" rtlCol="0">
            <a:spAutoFit/>
          </a:bodyPr>
          <a:lstStyle/>
          <a:p>
            <a:r>
              <a:rPr lang="en-US" altLang="zh-CN" sz="2000" dirty="0" smtClean="0"/>
              <a:t>All Larger</a:t>
            </a:r>
          </a:p>
          <a:p>
            <a:r>
              <a:rPr lang="en-US" altLang="zh-CN" sz="2000" dirty="0"/>
              <a:t>T</a:t>
            </a:r>
            <a:r>
              <a:rPr lang="en-US" altLang="zh-CN" sz="2000" dirty="0" smtClean="0"/>
              <a:t>han Two,</a:t>
            </a:r>
          </a:p>
          <a:p>
            <a:r>
              <a:rPr lang="en-US" altLang="zh-CN" sz="2000" dirty="0" smtClean="0">
                <a:solidFill>
                  <a:srgbClr val="FF0000"/>
                </a:solidFill>
              </a:rPr>
              <a:t>Terminate!</a:t>
            </a:r>
            <a:endParaRPr lang="zh-CN" altLang="en-US" sz="2000" dirty="0">
              <a:solidFill>
                <a:srgbClr val="FF0000"/>
              </a:solidFill>
            </a:endParaRPr>
          </a:p>
        </p:txBody>
      </p:sp>
      <p:sp>
        <p:nvSpPr>
          <p:cNvPr id="2" name="矩形 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Tree>
    <p:custDataLst>
      <p:tags r:id="rId1"/>
    </p:custDataLst>
    <p:extLst>
      <p:ext uri="{BB962C8B-B14F-4D97-AF65-F5344CB8AC3E}">
        <p14:creationId xmlns:p14="http://schemas.microsoft.com/office/powerpoint/2010/main" val="1350644105"/>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500"/>
                                  </p:stCondLst>
                                  <p:childTnLst>
                                    <p:set>
                                      <p:cBhvr>
                                        <p:cTn id="9" dur="1" fill="hold">
                                          <p:stCondLst>
                                            <p:cond delay="0"/>
                                          </p:stCondLst>
                                        </p:cTn>
                                        <p:tgtEl>
                                          <p:spTgt spid="25"/>
                                        </p:tgtEl>
                                        <p:attrNameLst>
                                          <p:attrName>style.visibility</p:attrName>
                                        </p:attrNameLst>
                                      </p:cBhvr>
                                      <p:to>
                                        <p:strVal val="hidden"/>
                                      </p:to>
                                    </p:set>
                                  </p:childTnLst>
                                </p:cTn>
                              </p:par>
                            </p:childTnLst>
                          </p:cTn>
                        </p:par>
                        <p:par>
                          <p:cTn id="10" fill="hold">
                            <p:stCondLst>
                              <p:cond delay="500"/>
                            </p:stCondLst>
                            <p:childTnLst>
                              <p:par>
                                <p:cTn id="11" presetID="1" presetClass="exit" presetSubtype="0" fill="hold" nodeType="afterEffect">
                                  <p:stCondLst>
                                    <p:cond delay="500"/>
                                  </p:stCondLst>
                                  <p:childTnLst>
                                    <p:set>
                                      <p:cBhvr>
                                        <p:cTn id="12" dur="1" fill="hold">
                                          <p:stCondLst>
                                            <p:cond delay="0"/>
                                          </p:stCondLst>
                                        </p:cTn>
                                        <p:tgtEl>
                                          <p:spTgt spid="16"/>
                                        </p:tgtEl>
                                        <p:attrNameLst>
                                          <p:attrName>style.visibility</p:attrName>
                                        </p:attrNameLst>
                                      </p:cBhvr>
                                      <p:to>
                                        <p:strVal val="hidden"/>
                                      </p:to>
                                    </p:set>
                                  </p:childTnLst>
                                </p:cTn>
                              </p:par>
                            </p:childTnLst>
                          </p:cTn>
                        </p:par>
                        <p:par>
                          <p:cTn id="13" fill="hold">
                            <p:stCondLst>
                              <p:cond delay="1000"/>
                            </p:stCondLst>
                            <p:childTnLst>
                              <p:par>
                                <p:cTn id="14" presetID="1" presetClass="exit"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hidden"/>
                                      </p:to>
                                    </p:set>
                                  </p:childTnLst>
                                </p:cTn>
                              </p:par>
                            </p:childTnLst>
                          </p:cTn>
                        </p:par>
                        <p:par>
                          <p:cTn id="16" fill="hold">
                            <p:stCondLst>
                              <p:cond delay="1500"/>
                            </p:stCondLst>
                            <p:childTnLst>
                              <p:par>
                                <p:cTn id="17" presetID="1" presetClass="exit"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442564" y="3005156"/>
            <a:ext cx="380634" cy="1864004"/>
          </a:xfrm>
          <a:prstGeom prst="rect">
            <a:avLst/>
          </a:prstGeom>
          <a:solidFill>
            <a:srgbClr val="7030A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501404" y="745654"/>
            <a:ext cx="1790676" cy="331957"/>
          </a:xfrm>
          <a:prstGeom prst="rect">
            <a:avLst/>
          </a:prstGeom>
          <a:solidFill>
            <a:srgbClr val="7030A0">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B32F247D-180A-44E6-8C25-632BB4DEA28D}"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78663737"/>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err="1"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c</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a</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en-US" altLang="zh-CN" dirty="0" smtClean="0"/>
                        <a:t>u</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s</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h</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6</a:t>
                      </a:r>
                      <a:endParaRPr lang="zh-CN" altLang="en-US" dirty="0"/>
                    </a:p>
                  </a:txBody>
                  <a:tcPr>
                    <a:solidFill>
                      <a:srgbClr val="FF0000"/>
                    </a:solidFill>
                  </a:tcPr>
                </a:tc>
                <a:tc>
                  <a:txBody>
                    <a:bodyPr/>
                    <a:lstStyle/>
                    <a:p>
                      <a:r>
                        <a:rPr lang="en-US" altLang="zh-CN" dirty="0" smtClean="0"/>
                        <a:t>7</a:t>
                      </a:r>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2</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d</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u</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err="1" smtClean="0"/>
                        <a:t>i</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c>
                  <a:txBody>
                    <a:bodyPr/>
                    <a:lstStyle/>
                    <a:p>
                      <a:r>
                        <a:rPr lang="en-US" altLang="zh-CN" dirty="0" smtClean="0"/>
                        <a:t>7</a:t>
                      </a:r>
                      <a:endParaRPr lang="zh-CN" altLang="en-US" dirty="0"/>
                    </a:p>
                  </a:txBody>
                  <a:tcPr/>
                </a:tc>
              </a:tr>
            </a:tbl>
          </a:graphicData>
        </a:graphic>
      </p:graphicFrame>
      <p:grpSp>
        <p:nvGrpSpPr>
          <p:cNvPr id="9" name="组合 8"/>
          <p:cNvGrpSpPr/>
          <p:nvPr/>
        </p:nvGrpSpPr>
        <p:grpSpPr>
          <a:xfrm>
            <a:off x="1802915" y="2616627"/>
            <a:ext cx="2035506" cy="367276"/>
            <a:chOff x="1802915" y="2616627"/>
            <a:chExt cx="2035506" cy="367276"/>
          </a:xfrm>
        </p:grpSpPr>
        <p:sp>
          <p:nvSpPr>
            <p:cNvPr id="24" name="矩形 23"/>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804165" y="1875777"/>
            <a:ext cx="2035506" cy="367276"/>
            <a:chOff x="1802915" y="2616627"/>
            <a:chExt cx="2035506" cy="367276"/>
          </a:xfrm>
        </p:grpSpPr>
        <p:sp>
          <p:nvSpPr>
            <p:cNvPr id="22" name="矩形 2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804509" y="1137443"/>
            <a:ext cx="2035506" cy="367276"/>
            <a:chOff x="1802915" y="2616627"/>
            <a:chExt cx="2035506" cy="367276"/>
          </a:xfrm>
        </p:grpSpPr>
        <p:sp>
          <p:nvSpPr>
            <p:cNvPr id="20" name="矩形 19"/>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803714" y="1507009"/>
            <a:ext cx="2035506" cy="367276"/>
            <a:chOff x="1649720" y="2833793"/>
            <a:chExt cx="2035506" cy="367276"/>
          </a:xfrm>
        </p:grpSpPr>
        <p:sp>
          <p:nvSpPr>
            <p:cNvPr id="18" name="矩形 1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806889" y="2245122"/>
            <a:ext cx="2035506" cy="367276"/>
            <a:chOff x="1649720" y="2833793"/>
            <a:chExt cx="2035506" cy="367276"/>
          </a:xfrm>
        </p:grpSpPr>
        <p:sp>
          <p:nvSpPr>
            <p:cNvPr id="16" name="矩形 15"/>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854482" y="4847952"/>
            <a:ext cx="2702870" cy="367276"/>
            <a:chOff x="4854482" y="4847952"/>
            <a:chExt cx="2702870" cy="367276"/>
          </a:xfrm>
        </p:grpSpPr>
        <p:sp>
          <p:nvSpPr>
            <p:cNvPr id="41" name="矩形 40"/>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4851547" y="5588802"/>
            <a:ext cx="2708819" cy="367276"/>
            <a:chOff x="4851547" y="5588802"/>
            <a:chExt cx="2708819" cy="367276"/>
          </a:xfrm>
        </p:grpSpPr>
        <p:sp>
          <p:nvSpPr>
            <p:cNvPr id="39" name="矩形 3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4852888" y="6327136"/>
            <a:ext cx="2702233" cy="367276"/>
            <a:chOff x="4852888" y="6327136"/>
            <a:chExt cx="2702233" cy="367276"/>
          </a:xfrm>
        </p:grpSpPr>
        <p:sp>
          <p:nvSpPr>
            <p:cNvPr id="37" name="矩形 36"/>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4853683" y="5957570"/>
            <a:ext cx="2702551" cy="367276"/>
            <a:chOff x="4853683" y="5957570"/>
            <a:chExt cx="2702551" cy="367276"/>
          </a:xfrm>
        </p:grpSpPr>
        <p:sp>
          <p:nvSpPr>
            <p:cNvPr id="35" name="矩形 3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4850508" y="5219457"/>
            <a:ext cx="2701281" cy="367276"/>
            <a:chOff x="4850508" y="5219457"/>
            <a:chExt cx="2701281" cy="367276"/>
          </a:xfrm>
        </p:grpSpPr>
        <p:sp>
          <p:nvSpPr>
            <p:cNvPr id="32" name="矩形 31"/>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642793" y="2948300"/>
            <a:ext cx="611065" cy="707886"/>
          </a:xfrm>
          <a:prstGeom prst="rect">
            <a:avLst/>
          </a:prstGeom>
          <a:noFill/>
        </p:spPr>
        <p:txBody>
          <a:bodyPr wrap="none" rtlCol="0">
            <a:spAutoFit/>
          </a:bodyPr>
          <a:lstStyle/>
          <a:p>
            <a:r>
              <a:rPr lang="en-US" altLang="zh-CN" sz="4000" dirty="0" smtClean="0"/>
              <a:t>e</a:t>
            </a:r>
            <a:r>
              <a:rPr lang="en-US" altLang="zh-CN" sz="4000" baseline="-25000" dirty="0" smtClean="0"/>
              <a:t>4</a:t>
            </a:r>
            <a:endParaRPr lang="zh-CN" altLang="en-US" sz="4000" baseline="-25000" dirty="0"/>
          </a:p>
        </p:txBody>
      </p:sp>
      <p:sp>
        <p:nvSpPr>
          <p:cNvPr id="46" name="椭圆 45"/>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496" y="1136938"/>
            <a:ext cx="1492012" cy="1323439"/>
          </a:xfrm>
          <a:prstGeom prst="rect">
            <a:avLst/>
          </a:prstGeom>
          <a:noFill/>
        </p:spPr>
        <p:txBody>
          <a:bodyPr wrap="none" rtlCol="0">
            <a:spAutoFit/>
          </a:bodyPr>
          <a:lstStyle/>
          <a:p>
            <a:r>
              <a:rPr lang="en-US" altLang="zh-CN" sz="2000" dirty="0" smtClean="0"/>
              <a:t>Not Larger</a:t>
            </a:r>
          </a:p>
          <a:p>
            <a:r>
              <a:rPr lang="en-US" altLang="zh-CN" sz="2000" dirty="0"/>
              <a:t>T</a:t>
            </a:r>
            <a:r>
              <a:rPr lang="en-US" altLang="zh-CN" sz="2000" dirty="0" smtClean="0"/>
              <a:t>han Two,</a:t>
            </a:r>
          </a:p>
          <a:p>
            <a:r>
              <a:rPr lang="en-US" altLang="zh-CN" sz="2000" dirty="0" smtClean="0">
                <a:solidFill>
                  <a:srgbClr val="FF0000"/>
                </a:solidFill>
              </a:rPr>
              <a:t>Extend The</a:t>
            </a:r>
          </a:p>
          <a:p>
            <a:r>
              <a:rPr lang="en-US" altLang="zh-CN" sz="2000" dirty="0" smtClean="0">
                <a:solidFill>
                  <a:srgbClr val="FF0000"/>
                </a:solidFill>
              </a:rPr>
              <a:t>Right Part!</a:t>
            </a:r>
            <a:endParaRPr lang="zh-CN" altLang="en-US" sz="2000" dirty="0">
              <a:solidFill>
                <a:srgbClr val="FF0000"/>
              </a:solidFill>
            </a:endParaRPr>
          </a:p>
        </p:txBody>
      </p:sp>
      <p:sp>
        <p:nvSpPr>
          <p:cNvPr id="54" name="椭圆 53"/>
          <p:cNvSpPr/>
          <p:nvPr/>
        </p:nvSpPr>
        <p:spPr>
          <a:xfrm flipV="1">
            <a:off x="5019016" y="6266417"/>
            <a:ext cx="2649328"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7668344" y="5395990"/>
            <a:ext cx="1334276" cy="1015663"/>
          </a:xfrm>
          <a:prstGeom prst="rect">
            <a:avLst/>
          </a:prstGeom>
          <a:noFill/>
        </p:spPr>
        <p:txBody>
          <a:bodyPr wrap="none" rtlCol="0">
            <a:spAutoFit/>
          </a:bodyPr>
          <a:lstStyle/>
          <a:p>
            <a:r>
              <a:rPr lang="en-US" altLang="zh-CN" sz="2000" dirty="0" smtClean="0"/>
              <a:t>All Larger</a:t>
            </a:r>
          </a:p>
          <a:p>
            <a:r>
              <a:rPr lang="en-US" altLang="zh-CN" sz="2000" dirty="0"/>
              <a:t>T</a:t>
            </a:r>
            <a:r>
              <a:rPr lang="en-US" altLang="zh-CN" sz="2000" dirty="0" smtClean="0"/>
              <a:t>han Two,</a:t>
            </a:r>
          </a:p>
          <a:p>
            <a:r>
              <a:rPr lang="en-US" altLang="zh-CN" sz="2000" dirty="0" smtClean="0">
                <a:solidFill>
                  <a:srgbClr val="FF0000"/>
                </a:solidFill>
              </a:rPr>
              <a:t>Prune!</a:t>
            </a:r>
            <a:endParaRPr lang="zh-CN" altLang="en-US" sz="2000" dirty="0">
              <a:solidFill>
                <a:srgbClr val="FF0000"/>
              </a:solidFill>
            </a:endParaRPr>
          </a:p>
        </p:txBody>
      </p:sp>
      <p:sp>
        <p:nvSpPr>
          <p:cNvPr id="42" name="矩形 41"/>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Tree>
    <p:custDataLst>
      <p:tags r:id="rId1"/>
    </p:custDataLst>
    <p:extLst>
      <p:ext uri="{BB962C8B-B14F-4D97-AF65-F5344CB8AC3E}">
        <p14:creationId xmlns:p14="http://schemas.microsoft.com/office/powerpoint/2010/main" val="2970787551"/>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4" grpId="0" animBg="1"/>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229600" cy="4389120"/>
          </a:xfrm>
        </p:spPr>
        <p:txBody>
          <a:bodyPr>
            <a:normAutofit/>
          </a:bodyPr>
          <a:lstStyle/>
          <a:p>
            <a:r>
              <a:rPr lang="en-US" altLang="zh-CN" sz="2800" dirty="0" smtClean="0"/>
              <a:t>Dictionary-based Entity Extraction</a:t>
            </a:r>
          </a:p>
          <a:p>
            <a:endParaRPr lang="en-US" altLang="zh-CN" dirty="0" smtClean="0"/>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Named Entity Recognition</a:t>
            </a:r>
            <a:endParaRPr lang="zh-CN" altLang="en-US" dirty="0"/>
          </a:p>
        </p:txBody>
      </p:sp>
      <p:sp>
        <p:nvSpPr>
          <p:cNvPr id="18" name="日期占位符 17"/>
          <p:cNvSpPr>
            <a:spLocks noGrp="1"/>
          </p:cNvSpPr>
          <p:nvPr>
            <p:ph type="dt" sz="half" idx="10"/>
          </p:nvPr>
        </p:nvSpPr>
        <p:spPr/>
        <p:txBody>
          <a:bodyPr/>
          <a:lstStyle/>
          <a:p>
            <a:fld id="{7D901B94-BF3E-4470-B1BD-983BFEE04C31}" type="datetime1">
              <a:rPr lang="en-US" altLang="zh-CN" smtClean="0"/>
              <a:t>4/4/2012</a:t>
            </a:fld>
            <a:endParaRPr lang="zh-CN" altLang="en-US" dirty="0"/>
          </a:p>
        </p:txBody>
      </p:sp>
      <p:sp>
        <p:nvSpPr>
          <p:cNvPr id="25" name="页脚占位符 24"/>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24" name="Text Box 4"/>
          <p:cNvSpPr txBox="1">
            <a:spLocks noChangeArrowheads="1"/>
          </p:cNvSpPr>
          <p:nvPr/>
        </p:nvSpPr>
        <p:spPr bwMode="auto">
          <a:xfrm>
            <a:off x="838200" y="2473861"/>
            <a:ext cx="2057400" cy="3785652"/>
          </a:xfrm>
          <a:prstGeom prst="rect">
            <a:avLst/>
          </a:prstGeom>
          <a:solidFill>
            <a:schemeClr val="bg1"/>
          </a:solidFill>
          <a:ln w="9525" algn="ctr">
            <a:noFill/>
            <a:miter lim="800000"/>
            <a:headEnd/>
            <a:tailEnd/>
          </a:ln>
        </p:spPr>
        <p:txBody>
          <a:bodyPr anchor="b">
            <a:spAutoFit/>
          </a:bodyPr>
          <a:lstStyle/>
          <a:p>
            <a:pPr>
              <a:spcBef>
                <a:spcPct val="50000"/>
              </a:spcBef>
            </a:pPr>
            <a:r>
              <a:rPr lang="en-US" altLang="zh-CN" sz="1600" dirty="0" smtClean="0">
                <a:solidFill>
                  <a:srgbClr val="000066"/>
                </a:solidFill>
                <a:latin typeface="Verdana" pitchFamily="34" charset="0"/>
                <a:ea typeface="Verdana" pitchFamily="34" charset="0"/>
                <a:cs typeface="Verdana" pitchFamily="34" charset="0"/>
              </a:rPr>
              <a:t>Isaac </a:t>
            </a:r>
            <a:r>
              <a:rPr lang="en-US" altLang="zh-CN" sz="1600" dirty="0">
                <a:solidFill>
                  <a:srgbClr val="000066"/>
                </a:solidFill>
                <a:latin typeface="Verdana" pitchFamily="34" charset="0"/>
                <a:ea typeface="Verdana" pitchFamily="34" charset="0"/>
                <a:cs typeface="Verdana" pitchFamily="34" charset="0"/>
              </a:rPr>
              <a:t>Newton Sigmund Freud English     Austrian    physicist mathematician astronomer philosopher alchemist theologian psychiatrist economist historian sociologist           ...</a:t>
            </a:r>
          </a:p>
        </p:txBody>
      </p:sp>
      <p:sp>
        <p:nvSpPr>
          <p:cNvPr id="26" name="Text Box 5"/>
          <p:cNvSpPr txBox="1">
            <a:spLocks noChangeArrowheads="1"/>
          </p:cNvSpPr>
          <p:nvPr/>
        </p:nvSpPr>
        <p:spPr bwMode="auto">
          <a:xfrm>
            <a:off x="3290916" y="2060848"/>
            <a:ext cx="5181600" cy="4078039"/>
          </a:xfrm>
          <a:prstGeom prst="rect">
            <a:avLst/>
          </a:prstGeom>
          <a:noFill/>
          <a:ln w="9525" algn="ctr">
            <a:noFill/>
            <a:miter lim="800000"/>
            <a:headEnd/>
            <a:tailEnd/>
          </a:ln>
        </p:spPr>
        <p:txBody>
          <a:bodyPr wrap="square" anchor="b">
            <a:spAutoFit/>
          </a:bodyPr>
          <a:lstStyle/>
          <a:p>
            <a:pPr>
              <a:spcBef>
                <a:spcPct val="50000"/>
              </a:spcBef>
            </a:pPr>
            <a:endParaRPr lang="en-US" altLang="zh-CN" sz="1400" i="1" dirty="0">
              <a:solidFill>
                <a:srgbClr val="CC0000"/>
              </a:solidFill>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1 Sir Isaac Newton was an English physicist, mathematician, astronomer, natural philosopher, alchemist, and theologian and one of the most influential men in human history. His </a:t>
            </a:r>
            <a:r>
              <a:rPr lang="en-US" altLang="zh-CN" sz="1400" dirty="0" err="1">
                <a:latin typeface="Verdana" pitchFamily="34" charset="0"/>
                <a:ea typeface="Verdana" pitchFamily="34" charset="0"/>
                <a:cs typeface="Verdana" pitchFamily="34" charset="0"/>
              </a:rPr>
              <a:t>Philosophiæ</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Naturalis</a:t>
            </a:r>
            <a:r>
              <a:rPr lang="en-US" altLang="zh-CN" sz="1400" dirty="0">
                <a:latin typeface="Verdana" pitchFamily="34" charset="0"/>
                <a:ea typeface="Verdana" pitchFamily="34" charset="0"/>
                <a:cs typeface="Verdana" pitchFamily="34" charset="0"/>
              </a:rPr>
              <a:t> Principia </a:t>
            </a:r>
            <a:r>
              <a:rPr lang="en-US" altLang="zh-CN" sz="1400" dirty="0" err="1">
                <a:latin typeface="Verdana" pitchFamily="34" charset="0"/>
                <a:ea typeface="Verdana" pitchFamily="34" charset="0"/>
                <a:cs typeface="Verdana" pitchFamily="34" charset="0"/>
              </a:rPr>
              <a:t>Mathematica</a:t>
            </a:r>
            <a:r>
              <a:rPr lang="en-US" altLang="zh-CN" sz="1400" dirty="0">
                <a:latin typeface="Verdana" pitchFamily="34" charset="0"/>
                <a:ea typeface="Verdana" pitchFamily="34" charset="0"/>
                <a:cs typeface="Verdana" pitchFamily="34" charset="0"/>
              </a:rPr>
              <a:t>, published in 1687, is by itself considered to be among the most influential books in the history of science, laying the groundwork for most of classical mechanics.</a:t>
            </a:r>
          </a:p>
          <a:p>
            <a:pPr algn="l">
              <a:spcBef>
                <a:spcPct val="50000"/>
              </a:spcBef>
            </a:pPr>
            <a:endParaRPr lang="en-US" altLang="zh-CN" sz="1400" dirty="0">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2 Sigmund Freud was an Austrian psychiatrist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psychoanalyst.</a:t>
            </a:r>
          </a:p>
        </p:txBody>
      </p:sp>
      <p:sp>
        <p:nvSpPr>
          <p:cNvPr id="27" name="Line 6"/>
          <p:cNvSpPr>
            <a:spLocks noChangeShapeType="1"/>
          </p:cNvSpPr>
          <p:nvPr/>
        </p:nvSpPr>
        <p:spPr bwMode="auto">
          <a:xfrm>
            <a:off x="6477000" y="2657482"/>
            <a:ext cx="914400" cy="0"/>
          </a:xfrm>
          <a:prstGeom prst="line">
            <a:avLst/>
          </a:prstGeom>
          <a:noFill/>
          <a:ln w="19050">
            <a:solidFill>
              <a:srgbClr val="FF0000"/>
            </a:solidFill>
            <a:round/>
            <a:headEnd/>
            <a:tailEnd/>
          </a:ln>
        </p:spPr>
        <p:txBody>
          <a:bodyPr anchor="b"/>
          <a:lstStyle/>
          <a:p>
            <a:endParaRPr lang="zh-CN" altLang="en-US"/>
          </a:p>
        </p:txBody>
      </p:sp>
      <p:sp>
        <p:nvSpPr>
          <p:cNvPr id="28" name="Line 9"/>
          <p:cNvSpPr>
            <a:spLocks noChangeShapeType="1"/>
          </p:cNvSpPr>
          <p:nvPr/>
        </p:nvSpPr>
        <p:spPr bwMode="auto">
          <a:xfrm>
            <a:off x="3352800" y="2886082"/>
            <a:ext cx="1295400" cy="0"/>
          </a:xfrm>
          <a:prstGeom prst="line">
            <a:avLst/>
          </a:prstGeom>
          <a:noFill/>
          <a:ln w="19050">
            <a:solidFill>
              <a:srgbClr val="FF0000"/>
            </a:solidFill>
            <a:round/>
            <a:headEnd/>
            <a:tailEnd/>
          </a:ln>
        </p:spPr>
        <p:txBody>
          <a:bodyPr anchor="b"/>
          <a:lstStyle/>
          <a:p>
            <a:endParaRPr lang="zh-CN" altLang="en-US"/>
          </a:p>
        </p:txBody>
      </p:sp>
      <p:sp>
        <p:nvSpPr>
          <p:cNvPr id="30" name="Line 10"/>
          <p:cNvSpPr>
            <a:spLocks noChangeShapeType="1"/>
          </p:cNvSpPr>
          <p:nvPr/>
        </p:nvSpPr>
        <p:spPr bwMode="auto">
          <a:xfrm>
            <a:off x="4800600" y="2886082"/>
            <a:ext cx="1066800" cy="0"/>
          </a:xfrm>
          <a:prstGeom prst="line">
            <a:avLst/>
          </a:prstGeom>
          <a:noFill/>
          <a:ln w="19050">
            <a:solidFill>
              <a:srgbClr val="FF0000"/>
            </a:solidFill>
            <a:round/>
            <a:headEnd/>
            <a:tailEnd/>
          </a:ln>
        </p:spPr>
        <p:txBody>
          <a:bodyPr anchor="b"/>
          <a:lstStyle/>
          <a:p>
            <a:endParaRPr lang="zh-CN" altLang="en-US"/>
          </a:p>
        </p:txBody>
      </p:sp>
      <p:sp>
        <p:nvSpPr>
          <p:cNvPr id="31" name="Line 11"/>
          <p:cNvSpPr>
            <a:spLocks noChangeShapeType="1"/>
          </p:cNvSpPr>
          <p:nvPr/>
        </p:nvSpPr>
        <p:spPr bwMode="auto">
          <a:xfrm>
            <a:off x="6705600" y="2886082"/>
            <a:ext cx="1066800" cy="0"/>
          </a:xfrm>
          <a:prstGeom prst="line">
            <a:avLst/>
          </a:prstGeom>
          <a:noFill/>
          <a:ln w="19050">
            <a:solidFill>
              <a:srgbClr val="FF0000"/>
            </a:solidFill>
            <a:round/>
            <a:headEnd/>
            <a:tailEnd/>
          </a:ln>
        </p:spPr>
        <p:txBody>
          <a:bodyPr anchor="b"/>
          <a:lstStyle/>
          <a:p>
            <a:endParaRPr lang="zh-CN" altLang="en-US"/>
          </a:p>
        </p:txBody>
      </p:sp>
      <p:sp>
        <p:nvSpPr>
          <p:cNvPr id="32" name="Line 12"/>
          <p:cNvSpPr>
            <a:spLocks noChangeShapeType="1"/>
          </p:cNvSpPr>
          <p:nvPr/>
        </p:nvSpPr>
        <p:spPr bwMode="auto">
          <a:xfrm>
            <a:off x="3352800" y="3114682"/>
            <a:ext cx="838200" cy="0"/>
          </a:xfrm>
          <a:prstGeom prst="line">
            <a:avLst/>
          </a:prstGeom>
          <a:noFill/>
          <a:ln w="19050">
            <a:solidFill>
              <a:srgbClr val="FF0000"/>
            </a:solidFill>
            <a:round/>
            <a:headEnd/>
            <a:tailEnd/>
          </a:ln>
        </p:spPr>
        <p:txBody>
          <a:bodyPr anchor="b"/>
          <a:lstStyle/>
          <a:p>
            <a:endParaRPr lang="zh-CN" altLang="en-US"/>
          </a:p>
        </p:txBody>
      </p:sp>
      <p:sp>
        <p:nvSpPr>
          <p:cNvPr id="33" name="Line 13"/>
          <p:cNvSpPr>
            <a:spLocks noChangeShapeType="1"/>
          </p:cNvSpPr>
          <p:nvPr/>
        </p:nvSpPr>
        <p:spPr bwMode="auto">
          <a:xfrm>
            <a:off x="4724400" y="3114682"/>
            <a:ext cx="990600" cy="0"/>
          </a:xfrm>
          <a:prstGeom prst="line">
            <a:avLst/>
          </a:prstGeom>
          <a:noFill/>
          <a:ln w="19050">
            <a:solidFill>
              <a:srgbClr val="FF0000"/>
            </a:solidFill>
            <a:round/>
            <a:headEnd/>
            <a:tailEnd/>
          </a:ln>
        </p:spPr>
        <p:txBody>
          <a:bodyPr anchor="b"/>
          <a:lstStyle/>
          <a:p>
            <a:endParaRPr lang="zh-CN" altLang="en-US"/>
          </a:p>
        </p:txBody>
      </p:sp>
      <p:sp>
        <p:nvSpPr>
          <p:cNvPr id="34" name="Line 14"/>
          <p:cNvSpPr>
            <a:spLocks noChangeShapeType="1"/>
          </p:cNvSpPr>
          <p:nvPr/>
        </p:nvSpPr>
        <p:spPr bwMode="auto">
          <a:xfrm>
            <a:off x="6477000" y="4791082"/>
            <a:ext cx="1066800" cy="0"/>
          </a:xfrm>
          <a:prstGeom prst="line">
            <a:avLst/>
          </a:prstGeom>
          <a:noFill/>
          <a:ln w="19050">
            <a:solidFill>
              <a:srgbClr val="FF0000"/>
            </a:solidFill>
            <a:round/>
            <a:headEnd/>
            <a:tailEnd/>
          </a:ln>
        </p:spPr>
        <p:txBody>
          <a:bodyPr anchor="b"/>
          <a:lstStyle/>
          <a:p>
            <a:endParaRPr lang="zh-CN" altLang="en-US"/>
          </a:p>
        </p:txBody>
      </p:sp>
      <p:sp>
        <p:nvSpPr>
          <p:cNvPr id="35" name="Line 9"/>
          <p:cNvSpPr>
            <a:spLocks noChangeShapeType="1"/>
          </p:cNvSpPr>
          <p:nvPr/>
        </p:nvSpPr>
        <p:spPr bwMode="auto">
          <a:xfrm>
            <a:off x="3810000" y="2657482"/>
            <a:ext cx="1295400" cy="0"/>
          </a:xfrm>
          <a:prstGeom prst="line">
            <a:avLst/>
          </a:prstGeom>
          <a:noFill/>
          <a:ln w="19050">
            <a:solidFill>
              <a:srgbClr val="FF0000"/>
            </a:solidFill>
            <a:round/>
            <a:headEnd/>
            <a:tailEnd/>
          </a:ln>
        </p:spPr>
        <p:txBody>
          <a:bodyPr anchor="b"/>
          <a:lstStyle/>
          <a:p>
            <a:endParaRPr lang="zh-CN" altLang="en-US"/>
          </a:p>
        </p:txBody>
      </p:sp>
      <p:sp>
        <p:nvSpPr>
          <p:cNvPr id="36" name="Line 6"/>
          <p:cNvSpPr>
            <a:spLocks noChangeShapeType="1"/>
          </p:cNvSpPr>
          <p:nvPr/>
        </p:nvSpPr>
        <p:spPr bwMode="auto">
          <a:xfrm>
            <a:off x="5867400" y="2657482"/>
            <a:ext cx="533400" cy="0"/>
          </a:xfrm>
          <a:prstGeom prst="line">
            <a:avLst/>
          </a:prstGeom>
          <a:noFill/>
          <a:ln w="19050">
            <a:solidFill>
              <a:srgbClr val="FF0000"/>
            </a:solidFill>
            <a:round/>
            <a:headEnd/>
            <a:tailEnd/>
          </a:ln>
        </p:spPr>
        <p:txBody>
          <a:bodyPr anchor="b"/>
          <a:lstStyle/>
          <a:p>
            <a:endParaRPr lang="zh-CN" altLang="en-US"/>
          </a:p>
        </p:txBody>
      </p:sp>
      <p:sp>
        <p:nvSpPr>
          <p:cNvPr id="37" name="Line 14"/>
          <p:cNvSpPr>
            <a:spLocks noChangeShapeType="1"/>
          </p:cNvSpPr>
          <p:nvPr/>
        </p:nvSpPr>
        <p:spPr bwMode="auto">
          <a:xfrm>
            <a:off x="3581400" y="4791082"/>
            <a:ext cx="1295400" cy="0"/>
          </a:xfrm>
          <a:prstGeom prst="line">
            <a:avLst/>
          </a:prstGeom>
          <a:noFill/>
          <a:ln w="19050">
            <a:solidFill>
              <a:srgbClr val="FF0000"/>
            </a:solidFill>
            <a:round/>
            <a:headEnd/>
            <a:tailEnd/>
          </a:ln>
        </p:spPr>
        <p:txBody>
          <a:bodyPr anchor="b"/>
          <a:lstStyle/>
          <a:p>
            <a:endParaRPr lang="zh-CN" altLang="en-US"/>
          </a:p>
        </p:txBody>
      </p:sp>
      <p:sp>
        <p:nvSpPr>
          <p:cNvPr id="38" name="Line 14"/>
          <p:cNvSpPr>
            <a:spLocks noChangeShapeType="1"/>
          </p:cNvSpPr>
          <p:nvPr/>
        </p:nvSpPr>
        <p:spPr bwMode="auto">
          <a:xfrm>
            <a:off x="5638800" y="4791082"/>
            <a:ext cx="685800" cy="0"/>
          </a:xfrm>
          <a:prstGeom prst="line">
            <a:avLst/>
          </a:prstGeom>
          <a:noFill/>
          <a:ln w="19050">
            <a:solidFill>
              <a:srgbClr val="FF0000"/>
            </a:solidFill>
            <a:round/>
            <a:headEnd/>
            <a:tailEnd/>
          </a:ln>
        </p:spPr>
        <p:txBody>
          <a:bodyPr anchor="b"/>
          <a:lstStyle/>
          <a:p>
            <a:endParaRPr lang="zh-CN" altLang="en-US"/>
          </a:p>
        </p:txBody>
      </p:sp>
      <p:sp>
        <p:nvSpPr>
          <p:cNvPr id="39" name="Line 14"/>
          <p:cNvSpPr>
            <a:spLocks noChangeShapeType="1"/>
          </p:cNvSpPr>
          <p:nvPr/>
        </p:nvSpPr>
        <p:spPr bwMode="auto">
          <a:xfrm>
            <a:off x="4648200" y="6086482"/>
            <a:ext cx="1295400" cy="0"/>
          </a:xfrm>
          <a:prstGeom prst="line">
            <a:avLst/>
          </a:prstGeom>
          <a:noFill/>
          <a:ln w="19050">
            <a:solidFill>
              <a:srgbClr val="FF0000"/>
            </a:solidFill>
            <a:round/>
            <a:headEnd/>
            <a:tailEnd/>
          </a:ln>
        </p:spPr>
        <p:txBody>
          <a:bodyPr anchor="b"/>
          <a:lstStyle/>
          <a:p>
            <a:endParaRPr lang="zh-CN" altLang="en-US"/>
          </a:p>
        </p:txBody>
      </p:sp>
      <p:sp>
        <p:nvSpPr>
          <p:cNvPr id="21" name="矩形 20"/>
          <p:cNvSpPr/>
          <p:nvPr/>
        </p:nvSpPr>
        <p:spPr>
          <a:xfrm>
            <a:off x="323528" y="1879074"/>
            <a:ext cx="3219151" cy="400110"/>
          </a:xfrm>
          <a:prstGeom prst="rect">
            <a:avLst/>
          </a:prstGeom>
        </p:spPr>
        <p:txBody>
          <a:bodyPr wrap="none">
            <a:spAutoFit/>
          </a:bodyPr>
          <a:lstStyle/>
          <a:p>
            <a:pPr>
              <a:spcBef>
                <a:spcPct val="50000"/>
              </a:spcBef>
            </a:pPr>
            <a:r>
              <a:rPr lang="en-US" altLang="zh-CN" sz="2000" b="1" i="1" dirty="0" smtClean="0">
                <a:solidFill>
                  <a:srgbClr val="CC0000"/>
                </a:solidFill>
                <a:latin typeface="Verdana" pitchFamily="34" charset="0"/>
                <a:ea typeface="Verdana" pitchFamily="34" charset="0"/>
                <a:cs typeface="Verdana" pitchFamily="34" charset="0"/>
              </a:rPr>
              <a:t>Dictionary of Entities</a:t>
            </a:r>
            <a:endParaRPr lang="en-US" altLang="zh-CN" sz="2000" b="1" i="1" dirty="0">
              <a:solidFill>
                <a:srgbClr val="CC0000"/>
              </a:solidFill>
              <a:latin typeface="Verdana" pitchFamily="34" charset="0"/>
              <a:ea typeface="Verdana" pitchFamily="34" charset="0"/>
              <a:cs typeface="Verdana" pitchFamily="34" charset="0"/>
            </a:endParaRPr>
          </a:p>
        </p:txBody>
      </p:sp>
      <p:sp>
        <p:nvSpPr>
          <p:cNvPr id="22" name="矩形 21"/>
          <p:cNvSpPr/>
          <p:nvPr/>
        </p:nvSpPr>
        <p:spPr>
          <a:xfrm>
            <a:off x="4572000" y="1878512"/>
            <a:ext cx="1800493" cy="400110"/>
          </a:xfrm>
          <a:prstGeom prst="rect">
            <a:avLst/>
          </a:prstGeom>
        </p:spPr>
        <p:txBody>
          <a:bodyPr wrap="none">
            <a:spAutoFit/>
          </a:bodyPr>
          <a:lstStyle/>
          <a:p>
            <a:r>
              <a:rPr lang="en-US" altLang="zh-CN" sz="2000" b="1" i="1" dirty="0" smtClean="0">
                <a:solidFill>
                  <a:srgbClr val="CC0000"/>
                </a:solidFill>
                <a:latin typeface="Verdana" pitchFamily="34" charset="0"/>
                <a:ea typeface="Verdana" pitchFamily="34" charset="0"/>
                <a:cs typeface="Verdana" pitchFamily="34" charset="0"/>
              </a:rPr>
              <a:t>Documents</a:t>
            </a:r>
            <a:endParaRPr lang="zh-CN" altLang="en-US" sz="2000" b="1" dirty="0"/>
          </a:p>
        </p:txBody>
      </p:sp>
      <p:cxnSp>
        <p:nvCxnSpPr>
          <p:cNvPr id="29" name="直接箭头连接符 19"/>
          <p:cNvCxnSpPr>
            <a:cxnSpLocks noChangeShapeType="1"/>
          </p:cNvCxnSpPr>
          <p:nvPr/>
        </p:nvCxnSpPr>
        <p:spPr bwMode="auto">
          <a:xfrm rot="16200000" flipV="1">
            <a:off x="1974866" y="3217822"/>
            <a:ext cx="1656184" cy="1358460"/>
          </a:xfrm>
          <a:prstGeom prst="straightConnector1">
            <a:avLst/>
          </a:prstGeom>
          <a:noFill/>
          <a:ln w="9525" algn="ctr">
            <a:solidFill>
              <a:schemeClr val="tx1"/>
            </a:solidFill>
            <a:round/>
            <a:headEnd/>
            <a:tailEnd type="arrow" w="med" len="med"/>
          </a:ln>
        </p:spPr>
      </p:cxnSp>
      <p:cxnSp>
        <p:nvCxnSpPr>
          <p:cNvPr id="41" name="直接箭头连接符 19"/>
          <p:cNvCxnSpPr>
            <a:cxnSpLocks noChangeShapeType="1"/>
          </p:cNvCxnSpPr>
          <p:nvPr/>
        </p:nvCxnSpPr>
        <p:spPr bwMode="auto">
          <a:xfrm rot="10800000" flipV="1">
            <a:off x="2267744" y="2564904"/>
            <a:ext cx="1574484" cy="144016"/>
          </a:xfrm>
          <a:prstGeom prst="straightConnector1">
            <a:avLst/>
          </a:prstGeom>
          <a:noFill/>
          <a:ln w="9525" algn="ctr">
            <a:solidFill>
              <a:schemeClr val="tx1"/>
            </a:solidFill>
            <a:round/>
            <a:headEnd/>
            <a:tailEnd type="arrow" w="med" len="med"/>
          </a:ln>
        </p:spPr>
      </p:cxnSp>
      <p:sp>
        <p:nvSpPr>
          <p:cNvPr id="2" name="灯片编号占位符 1"/>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Tree>
    <p:custDataLst>
      <p:tags r:id="rId1"/>
    </p:custDataLst>
  </p:cSld>
  <p:clrMapOvr>
    <a:masterClrMapping/>
  </p:clrMapOvr>
  <p:transition advTm="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3" presetClass="entr" presetSubtype="16"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plus(in)">
                                      <p:cBhvr>
                                        <p:cTn id="23" dur="500"/>
                                        <p:tgtEl>
                                          <p:spTgt spid="4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5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ppt_w*0.70"/>
                                          </p:val>
                                        </p:tav>
                                        <p:tav tm="100000">
                                          <p:val>
                                            <p:strVal val="#ppt_w"/>
                                          </p:val>
                                        </p:tav>
                                      </p:tavLst>
                                    </p:anim>
                                    <p:anim calcmode="lin" valueType="num">
                                      <p:cBhvr>
                                        <p:cTn id="36" dur="500" fill="hold"/>
                                        <p:tgtEl>
                                          <p:spTgt spid="29"/>
                                        </p:tgtEl>
                                        <p:attrNameLst>
                                          <p:attrName>ppt_h</p:attrName>
                                        </p:attrNameLst>
                                      </p:cBhvr>
                                      <p:tavLst>
                                        <p:tav tm="0">
                                          <p:val>
                                            <p:strVal val="#ppt_h"/>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2564" y="2983903"/>
            <a:ext cx="380634" cy="1864004"/>
          </a:xfrm>
          <a:prstGeom prst="rect">
            <a:avLst/>
          </a:prstGeom>
          <a:solidFill>
            <a:srgbClr val="7030A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3501404" y="745654"/>
            <a:ext cx="1790676" cy="331957"/>
          </a:xfrm>
          <a:prstGeom prst="rect">
            <a:avLst/>
          </a:prstGeom>
          <a:solidFill>
            <a:srgbClr val="7030A0">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5496" y="1136938"/>
            <a:ext cx="1450269" cy="1323439"/>
          </a:xfrm>
          <a:prstGeom prst="rect">
            <a:avLst/>
          </a:prstGeom>
          <a:noFill/>
        </p:spPr>
        <p:txBody>
          <a:bodyPr wrap="none" rtlCol="0">
            <a:spAutoFit/>
          </a:bodyPr>
          <a:lstStyle/>
          <a:p>
            <a:r>
              <a:rPr lang="en-US" altLang="zh-CN" sz="2000" dirty="0" smtClean="0"/>
              <a:t>Not Larger</a:t>
            </a:r>
          </a:p>
          <a:p>
            <a:r>
              <a:rPr lang="en-US" altLang="zh-CN" sz="2000" dirty="0"/>
              <a:t>T</a:t>
            </a:r>
            <a:r>
              <a:rPr lang="en-US" altLang="zh-CN" sz="2000" dirty="0" smtClean="0"/>
              <a:t>han Two,</a:t>
            </a:r>
          </a:p>
          <a:p>
            <a:r>
              <a:rPr lang="en-US" altLang="zh-CN" sz="2000" dirty="0" smtClean="0">
                <a:solidFill>
                  <a:srgbClr val="FF0000"/>
                </a:solidFill>
              </a:rPr>
              <a:t>Extend The</a:t>
            </a:r>
          </a:p>
          <a:p>
            <a:r>
              <a:rPr lang="en-US" altLang="zh-CN" sz="2000" dirty="0" smtClean="0">
                <a:solidFill>
                  <a:srgbClr val="FF0000"/>
                </a:solidFill>
              </a:rPr>
              <a:t>Right Part!</a:t>
            </a:r>
            <a:endParaRPr lang="zh-CN" altLang="en-US" sz="2000" dirty="0">
              <a:solidFill>
                <a:srgbClr val="FF0000"/>
              </a:solidFill>
            </a:endParaRPr>
          </a:p>
        </p:txBody>
      </p:sp>
      <p:sp>
        <p:nvSpPr>
          <p:cNvPr id="4" name="日期占位符 3"/>
          <p:cNvSpPr>
            <a:spLocks noGrp="1"/>
          </p:cNvSpPr>
          <p:nvPr>
            <p:ph type="dt" sz="half" idx="10"/>
          </p:nvPr>
        </p:nvSpPr>
        <p:spPr/>
        <p:txBody>
          <a:bodyPr/>
          <a:lstStyle/>
          <a:p>
            <a:fld id="{C084C6EE-F8A7-432A-906E-F3DA73F7BC81}"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741583728"/>
              </p:ext>
            </p:extLst>
          </p:nvPr>
        </p:nvGraphicFramePr>
        <p:xfrm>
          <a:off x="1467350" y="764704"/>
          <a:ext cx="6095988" cy="5933440"/>
        </p:xfrm>
        <a:graphic>
          <a:graphicData uri="http://schemas.openxmlformats.org/drawingml/2006/table">
            <a:tbl>
              <a:tblPr firstRow="1" bandRow="1">
                <a:tableStyleId>{616DA210-FB5B-4158-B5E0-FEB733F419BA}</a:tableStyleId>
              </a:tblPr>
              <a:tblGrid>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gridCol w="338666"/>
              </a:tblGrid>
              <a:tr h="370840">
                <a:tc>
                  <a:txBody>
                    <a:bodyPr/>
                    <a:lstStyle/>
                    <a:p>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u</a:t>
                      </a:r>
                      <a:endParaRPr lang="zh-CN" altLang="en-US" dirty="0"/>
                    </a:p>
                  </a:txBody>
                  <a:tcPr/>
                </a:tc>
                <a:tc>
                  <a:txBody>
                    <a:bodyPr/>
                    <a:lstStyle/>
                    <a:p>
                      <a:r>
                        <a:rPr lang="en-US" altLang="zh-CN" dirty="0" smtClean="0"/>
                        <a:t>s</a:t>
                      </a:r>
                      <a:endParaRPr lang="zh-CN" altLang="en-US" dirty="0"/>
                    </a:p>
                  </a:txBody>
                  <a:tcPr/>
                </a:tc>
                <a:tc>
                  <a:txBody>
                    <a:bodyPr/>
                    <a:lstStyle/>
                    <a:p>
                      <a:r>
                        <a:rPr lang="en-US" altLang="zh-CN" dirty="0" smtClean="0"/>
                        <a:t>h</a:t>
                      </a:r>
                      <a:endParaRPr lang="zh-CN" altLang="en-US" dirty="0"/>
                    </a:p>
                  </a:txBody>
                  <a:tcPr/>
                </a:tc>
                <a:tc>
                  <a:txBody>
                    <a:bodyPr/>
                    <a:lstStyle/>
                    <a:p>
                      <a:r>
                        <a:rPr lang="en-US" altLang="zh-CN" dirty="0" err="1" smtClean="0">
                          <a:solidFill>
                            <a:srgbClr val="FF0000"/>
                          </a:solidFill>
                        </a:rPr>
                        <a:t>i</a:t>
                      </a:r>
                      <a:endParaRPr lang="zh-CN" altLang="en-US" dirty="0">
                        <a:solidFill>
                          <a:srgbClr val="FF0000"/>
                        </a:solidFill>
                      </a:endParaRPr>
                    </a:p>
                  </a:txBody>
                  <a:tcPr>
                    <a:noFill/>
                  </a:tcPr>
                </a:tc>
                <a:tc>
                  <a:txBody>
                    <a:bodyPr/>
                    <a:lstStyle/>
                    <a:p>
                      <a:r>
                        <a:rPr lang="en-US" altLang="zh-CN" dirty="0" smtClean="0">
                          <a:solidFill>
                            <a:srgbClr val="FF0000"/>
                          </a:solidFill>
                        </a:rPr>
                        <a:t>t</a:t>
                      </a:r>
                      <a:endParaRPr lang="zh-CN" altLang="en-US" dirty="0">
                        <a:solidFill>
                          <a:srgbClr val="FF0000"/>
                        </a:solidFill>
                      </a:endParaRPr>
                    </a:p>
                  </a:txBody>
                  <a:tcPr>
                    <a:noFill/>
                  </a:tcPr>
                </a:tc>
                <a:tc>
                  <a:txBody>
                    <a:bodyPr/>
                    <a:lstStyle/>
                    <a:p>
                      <a:r>
                        <a:rPr lang="en-US" altLang="zh-CN" dirty="0" smtClean="0">
                          <a:solidFill>
                            <a:srgbClr val="FF0000"/>
                          </a:solidFill>
                        </a:rPr>
                        <a:t>_</a:t>
                      </a:r>
                      <a:endParaRPr lang="zh-CN" altLang="en-US" dirty="0">
                        <a:solidFill>
                          <a:srgbClr val="FF0000"/>
                        </a:solidFill>
                      </a:endParaRPr>
                    </a:p>
                  </a:txBody>
                  <a:tcPr>
                    <a:noFill/>
                  </a:tcPr>
                </a:tc>
                <a:tc>
                  <a:txBody>
                    <a:bodyPr/>
                    <a:lstStyle/>
                    <a:p>
                      <a:r>
                        <a:rPr lang="en-US" altLang="zh-CN" dirty="0" smtClean="0">
                          <a:solidFill>
                            <a:srgbClr val="FF0000"/>
                          </a:solidFill>
                        </a:rPr>
                        <a:t>c</a:t>
                      </a:r>
                      <a:endParaRPr lang="zh-CN" altLang="en-US" dirty="0">
                        <a:solidFill>
                          <a:srgbClr val="FF0000"/>
                        </a:solidFill>
                      </a:endParaRPr>
                    </a:p>
                  </a:txBody>
                  <a:tcPr>
                    <a:noFill/>
                  </a:tcPr>
                </a:tc>
                <a:tc>
                  <a:txBody>
                    <a:bodyPr/>
                    <a:lstStyle/>
                    <a:p>
                      <a:r>
                        <a:rPr lang="en-US" altLang="zh-CN" dirty="0" smtClean="0">
                          <a:solidFill>
                            <a:srgbClr val="FF0000"/>
                          </a:solidFill>
                        </a:rPr>
                        <a:t>h</a:t>
                      </a:r>
                      <a:endParaRPr lang="zh-CN" altLang="en-US" dirty="0">
                        <a:solidFill>
                          <a:srgbClr val="FF0000"/>
                        </a:solidFill>
                      </a:endParaRPr>
                    </a:p>
                  </a:txBody>
                  <a:tcPr>
                    <a:noFill/>
                  </a:tcPr>
                </a:tc>
                <a:tc>
                  <a:txBody>
                    <a:bodyPr/>
                    <a:lstStyle/>
                    <a:p>
                      <a:r>
                        <a:rPr lang="en-US" altLang="zh-CN" dirty="0" smtClean="0"/>
                        <a:t>e</a:t>
                      </a:r>
                      <a:endParaRPr lang="zh-CN" altLang="en-US" dirty="0"/>
                    </a:p>
                  </a:txBody>
                  <a:tcPr/>
                </a:tc>
                <a:tc>
                  <a:txBody>
                    <a:bodyPr/>
                    <a:lstStyle/>
                    <a:p>
                      <a:r>
                        <a:rPr lang="en-US" altLang="zh-CN" dirty="0" smtClean="0"/>
                        <a:t>k</a:t>
                      </a:r>
                      <a:endParaRPr lang="zh-CN" altLang="en-US" dirty="0"/>
                    </a:p>
                  </a:txBody>
                  <a:tcPr/>
                </a:tc>
                <a:tc>
                  <a:txBody>
                    <a:bodyPr/>
                    <a:lstStyle/>
                    <a:p>
                      <a:r>
                        <a:rPr lang="en-US" altLang="zh-CN" dirty="0" smtClean="0"/>
                        <a:t>r</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b</a:t>
                      </a:r>
                      <a:endParaRPr lang="zh-CN" altLang="en-US" dirty="0"/>
                    </a:p>
                  </a:txBody>
                  <a:tcPr/>
                </a:tc>
                <a:tc>
                  <a:txBody>
                    <a:bodyPr/>
                    <a:lstStyle/>
                    <a:p>
                      <a:r>
                        <a:rPr lang="en-US" altLang="zh-CN" dirty="0" smtClean="0"/>
                        <a:t>a</a:t>
                      </a:r>
                      <a:endParaRPr lang="zh-CN" altLang="en-US" dirty="0"/>
                    </a:p>
                  </a:txBody>
                  <a:tcPr/>
                </a:tc>
                <a:tc>
                  <a:txBody>
                    <a:bodyPr/>
                    <a:lstStyle/>
                    <a:p>
                      <a:r>
                        <a:rPr lang="en-US" altLang="zh-CN" dirty="0" smtClean="0"/>
                        <a:t>r</a:t>
                      </a:r>
                      <a:endParaRPr lang="zh-CN" altLang="en-US" dirty="0"/>
                    </a:p>
                  </a:txBody>
                  <a:tcPr/>
                </a:tc>
              </a:tr>
              <a:tr h="370840">
                <a:tc>
                  <a:txBody>
                    <a:bodyPr/>
                    <a:lstStyle/>
                    <a:p>
                      <a:r>
                        <a:rPr lang="en-US" altLang="zh-CN" dirty="0" smtClean="0"/>
                        <a:t>c</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dirty="0" smtClean="0"/>
                        <a:t>a</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u</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s</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h</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1</a:t>
                      </a:r>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err="1" smtClean="0">
                          <a:solidFill>
                            <a:srgbClr val="FF0000"/>
                          </a:solidFill>
                        </a:rPr>
                        <a:t>i</a:t>
                      </a:r>
                      <a:endParaRPr lang="zh-CN" altLang="en-US" dirty="0">
                        <a:solidFill>
                          <a:srgbClr val="FF0000"/>
                        </a:solidFill>
                      </a:endParaRPr>
                    </a:p>
                  </a:txBody>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r>
              <a:tr h="370840">
                <a:tc>
                  <a:txBody>
                    <a:bodyPr/>
                    <a:lstStyle/>
                    <a:p>
                      <a:r>
                        <a:rPr lang="en-US" altLang="zh-CN" dirty="0" smtClean="0">
                          <a:solidFill>
                            <a:srgbClr val="FF0000"/>
                          </a:solidFill>
                        </a:rPr>
                        <a:t>t</a:t>
                      </a:r>
                      <a:endParaRPr lang="zh-CN" altLang="en-US" dirty="0">
                        <a:solidFill>
                          <a:srgbClr val="FF0000"/>
                        </a:solidFill>
                      </a:endParaRPr>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_</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c</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r>
              <a:tr h="370840">
                <a:tc>
                  <a:txBody>
                    <a:bodyPr/>
                    <a:lstStyle/>
                    <a:p>
                      <a:r>
                        <a:rPr lang="en-US" altLang="zh-CN" dirty="0" smtClean="0">
                          <a:solidFill>
                            <a:srgbClr val="FF0000"/>
                          </a:solidFill>
                        </a:rPr>
                        <a:t>h</a:t>
                      </a:r>
                      <a:endParaRPr lang="zh-CN" altLang="en-US" dirty="0">
                        <a:solidFill>
                          <a:srgbClr val="FF0000"/>
                        </a:solidFill>
                      </a:endParaRPr>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r>
                        <a:rPr lang="en-US" altLang="zh-CN" dirty="0" smtClean="0"/>
                        <a:t>0</a:t>
                      </a:r>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6</a:t>
                      </a:r>
                      <a:endParaRPr lang="zh-CN" altLang="en-US" dirty="0"/>
                    </a:p>
                  </a:txBody>
                  <a:tcPr>
                    <a:solidFill>
                      <a:srgbClr val="FF0000"/>
                    </a:solidFill>
                  </a:tcPr>
                </a:tc>
                <a:tc>
                  <a:txBody>
                    <a:bodyPr/>
                    <a:lstStyle/>
                    <a:p>
                      <a:r>
                        <a:rPr lang="en-US" altLang="zh-CN" dirty="0" smtClean="0"/>
                        <a:t>7</a:t>
                      </a:r>
                      <a:endParaRPr lang="zh-CN" altLang="en-US" dirty="0"/>
                    </a:p>
                  </a:txBody>
                  <a:tcPr>
                    <a:solidFill>
                      <a:srgbClr val="FF0000"/>
                    </a:solidFill>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1</a:t>
                      </a:r>
                      <a:endParaRPr lang="zh-CN" altLang="en-US" dirty="0"/>
                    </a:p>
                  </a:txBody>
                  <a:tcPr>
                    <a:solidFill>
                      <a:srgbClr val="FF0000"/>
                    </a:solidFill>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k</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2</a:t>
                      </a:r>
                      <a:endParaRPr lang="zh-CN" altLang="en-US" dirty="0"/>
                    </a:p>
                  </a:txBody>
                  <a:tcPr>
                    <a:solidFill>
                      <a:srgbClr val="FF0000"/>
                    </a:solidFill>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r</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3</a:t>
                      </a:r>
                      <a:endParaRPr lang="zh-CN" altLang="en-US" dirty="0"/>
                    </a:p>
                  </a:txBody>
                  <a:tcPr>
                    <a:solidFill>
                      <a:srgbClr val="FF0000"/>
                    </a:solidFill>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5</a:t>
                      </a:r>
                      <a:endParaRPr lang="zh-CN" altLang="en-US" dirty="0"/>
                    </a:p>
                  </a:txBody>
                  <a:tcPr/>
                </a:tc>
              </a:tr>
              <a:tr h="370840">
                <a:tc>
                  <a:txBody>
                    <a:bodyPr/>
                    <a:lstStyle/>
                    <a:p>
                      <a:r>
                        <a:rPr lang="en-US" altLang="zh-CN" dirty="0" smtClean="0"/>
                        <a:t>a</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4</a:t>
                      </a:r>
                      <a:endParaRPr lang="zh-CN" altLang="en-US" dirty="0"/>
                    </a:p>
                  </a:txBody>
                  <a:tcPr>
                    <a:solidFill>
                      <a:srgbClr val="FF0000"/>
                    </a:solidFill>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4</a:t>
                      </a:r>
                      <a:endParaRPr lang="zh-CN" altLang="en-US" dirty="0"/>
                    </a:p>
                  </a:txBody>
                  <a:tcPr/>
                </a:tc>
              </a:tr>
              <a:tr h="370840">
                <a:tc>
                  <a:txBody>
                    <a:bodyPr/>
                    <a:lstStyle/>
                    <a:p>
                      <a:r>
                        <a:rPr lang="en-US" altLang="zh-CN" dirty="0" smtClean="0"/>
                        <a:t>b</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a:p>
                  </a:txBody>
                  <a:tcPr>
                    <a:solidFill>
                      <a:srgbClr val="FF0000"/>
                    </a:solidFill>
                  </a:tcPr>
                </a:tc>
                <a:tc>
                  <a:txBody>
                    <a:bodyPr/>
                    <a:lstStyle/>
                    <a:p>
                      <a:endParaRPr lang="zh-CN" altLang="en-US" dirty="0"/>
                    </a:p>
                  </a:txBody>
                  <a:tcPr>
                    <a:solidFill>
                      <a:srgbClr val="FF0000"/>
                    </a:solidFill>
                  </a:tcPr>
                </a:tc>
                <a:tc>
                  <a:txBody>
                    <a:bodyPr/>
                    <a:lstStyle/>
                    <a:p>
                      <a:r>
                        <a:rPr lang="en-US" altLang="zh-CN" dirty="0" smtClean="0"/>
                        <a:t>5</a:t>
                      </a:r>
                      <a:endParaRPr lang="zh-CN" altLang="en-US" dirty="0"/>
                    </a:p>
                  </a:txBody>
                  <a:tcPr>
                    <a:solidFill>
                      <a:srgbClr val="FF0000"/>
                    </a:solidFill>
                  </a:tcPr>
                </a:tc>
                <a:tc>
                  <a:txBody>
                    <a:bodyPr/>
                    <a:lstStyle/>
                    <a:p>
                      <a:r>
                        <a:rPr lang="en-US" altLang="zh-CN" dirty="0" smtClean="0"/>
                        <a:t>5</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3</a:t>
                      </a:r>
                      <a:endParaRPr lang="zh-CN" altLang="en-US" dirty="0"/>
                    </a:p>
                  </a:txBody>
                  <a:tcPr/>
                </a:tc>
              </a:tr>
            </a:tbl>
          </a:graphicData>
        </a:graphic>
      </p:graphicFrame>
      <p:sp>
        <p:nvSpPr>
          <p:cNvPr id="6" name="TextBox 5"/>
          <p:cNvSpPr txBox="1"/>
          <p:nvPr/>
        </p:nvSpPr>
        <p:spPr>
          <a:xfrm>
            <a:off x="683568" y="3019941"/>
            <a:ext cx="591829" cy="707886"/>
          </a:xfrm>
          <a:prstGeom prst="rect">
            <a:avLst/>
          </a:prstGeom>
          <a:noFill/>
        </p:spPr>
        <p:txBody>
          <a:bodyPr wrap="none" rtlCol="0">
            <a:spAutoFit/>
          </a:bodyPr>
          <a:lstStyle/>
          <a:p>
            <a:r>
              <a:rPr lang="en-US" altLang="zh-CN" sz="4000" dirty="0" smtClean="0"/>
              <a:t>e</a:t>
            </a:r>
            <a:r>
              <a:rPr lang="en-US" altLang="zh-CN" sz="4000" baseline="-25000" dirty="0"/>
              <a:t>5</a:t>
            </a:r>
            <a:endParaRPr lang="zh-CN" altLang="en-US" sz="4000" baseline="-25000" dirty="0"/>
          </a:p>
        </p:txBody>
      </p:sp>
      <p:grpSp>
        <p:nvGrpSpPr>
          <p:cNvPr id="38" name="组合 37"/>
          <p:cNvGrpSpPr/>
          <p:nvPr/>
        </p:nvGrpSpPr>
        <p:grpSpPr>
          <a:xfrm>
            <a:off x="1802915" y="2616627"/>
            <a:ext cx="2035506" cy="367276"/>
            <a:chOff x="1802915" y="2616627"/>
            <a:chExt cx="2035506" cy="367276"/>
          </a:xfrm>
        </p:grpSpPr>
        <p:sp>
          <p:nvSpPr>
            <p:cNvPr id="39" name="矩形 38"/>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804165" y="1875777"/>
            <a:ext cx="2035506" cy="367276"/>
            <a:chOff x="1802915" y="2616627"/>
            <a:chExt cx="2035506" cy="367276"/>
          </a:xfrm>
        </p:grpSpPr>
        <p:sp>
          <p:nvSpPr>
            <p:cNvPr id="42" name="矩形 41"/>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804509" y="1137443"/>
            <a:ext cx="2035506" cy="367276"/>
            <a:chOff x="1802915" y="2616627"/>
            <a:chExt cx="2035506" cy="367276"/>
          </a:xfrm>
        </p:grpSpPr>
        <p:sp>
          <p:nvSpPr>
            <p:cNvPr id="45" name="矩形 44"/>
            <p:cNvSpPr/>
            <p:nvPr/>
          </p:nvSpPr>
          <p:spPr>
            <a:xfrm>
              <a:off x="1802915" y="2616627"/>
              <a:ext cx="1699761"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01404" y="261662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803714" y="1507009"/>
            <a:ext cx="2035506" cy="367276"/>
            <a:chOff x="1649720" y="2833793"/>
            <a:chExt cx="2035506" cy="367276"/>
          </a:xfrm>
        </p:grpSpPr>
        <p:sp>
          <p:nvSpPr>
            <p:cNvPr id="48" name="矩形 47"/>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806889" y="2245122"/>
            <a:ext cx="2035506" cy="367276"/>
            <a:chOff x="1649720" y="2833793"/>
            <a:chExt cx="2035506" cy="367276"/>
          </a:xfrm>
        </p:grpSpPr>
        <p:sp>
          <p:nvSpPr>
            <p:cNvPr id="51" name="矩形 50"/>
            <p:cNvSpPr/>
            <p:nvPr/>
          </p:nvSpPr>
          <p:spPr>
            <a:xfrm>
              <a:off x="1649720" y="2833793"/>
              <a:ext cx="1699761"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348209" y="2833793"/>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1677279" y="1059721"/>
            <a:ext cx="1238537" cy="4977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4854482" y="4847952"/>
            <a:ext cx="2702870" cy="367276"/>
            <a:chOff x="4854482" y="4847952"/>
            <a:chExt cx="2702870" cy="367276"/>
          </a:xfrm>
        </p:grpSpPr>
        <p:sp>
          <p:nvSpPr>
            <p:cNvPr id="56" name="矩形 55"/>
            <p:cNvSpPr/>
            <p:nvPr/>
          </p:nvSpPr>
          <p:spPr>
            <a:xfrm rot="10800000">
              <a:off x="4854482" y="4847952"/>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0800000">
              <a:off x="5177844" y="484795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851547" y="5588802"/>
            <a:ext cx="2708819" cy="367276"/>
            <a:chOff x="4851547" y="5588802"/>
            <a:chExt cx="2708819" cy="367276"/>
          </a:xfrm>
        </p:grpSpPr>
        <p:sp>
          <p:nvSpPr>
            <p:cNvPr id="59" name="矩形 58"/>
            <p:cNvSpPr/>
            <p:nvPr/>
          </p:nvSpPr>
          <p:spPr>
            <a:xfrm rot="10800000">
              <a:off x="4851547" y="5588802"/>
              <a:ext cx="34038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0800000">
              <a:off x="5180858" y="5588802"/>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52888" y="6327136"/>
            <a:ext cx="2702233" cy="367276"/>
            <a:chOff x="4852888" y="6327136"/>
            <a:chExt cx="2702233" cy="367276"/>
          </a:xfrm>
        </p:grpSpPr>
        <p:sp>
          <p:nvSpPr>
            <p:cNvPr id="62" name="矩形 61"/>
            <p:cNvSpPr/>
            <p:nvPr/>
          </p:nvSpPr>
          <p:spPr>
            <a:xfrm rot="10800000">
              <a:off x="4852888" y="6327136"/>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0800000">
              <a:off x="5175613" y="6327136"/>
              <a:ext cx="2379508" cy="36727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4853683" y="5957570"/>
            <a:ext cx="2702551" cy="367276"/>
            <a:chOff x="4853683" y="5957570"/>
            <a:chExt cx="2702551" cy="367276"/>
          </a:xfrm>
        </p:grpSpPr>
        <p:sp>
          <p:nvSpPr>
            <p:cNvPr id="65" name="矩形 64"/>
            <p:cNvSpPr/>
            <p:nvPr/>
          </p:nvSpPr>
          <p:spPr>
            <a:xfrm rot="10800000">
              <a:off x="4853683" y="5957570"/>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0800000">
              <a:off x="5176726" y="5957570"/>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4850508" y="5219457"/>
            <a:ext cx="2701281" cy="367276"/>
            <a:chOff x="4850508" y="5219457"/>
            <a:chExt cx="2701281" cy="367276"/>
          </a:xfrm>
        </p:grpSpPr>
        <p:sp>
          <p:nvSpPr>
            <p:cNvPr id="68" name="矩形 67"/>
            <p:cNvSpPr/>
            <p:nvPr/>
          </p:nvSpPr>
          <p:spPr>
            <a:xfrm rot="10800000">
              <a:off x="5172281" y="5219457"/>
              <a:ext cx="2379508" cy="367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rot="10800000">
              <a:off x="4850508" y="5219457"/>
              <a:ext cx="337017" cy="367276"/>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flipV="1">
            <a:off x="6156177" y="6266414"/>
            <a:ext cx="1224136" cy="488711"/>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7668344" y="5395990"/>
            <a:ext cx="1495346" cy="1323439"/>
          </a:xfrm>
          <a:prstGeom prst="rect">
            <a:avLst/>
          </a:prstGeom>
          <a:noFill/>
        </p:spPr>
        <p:txBody>
          <a:bodyPr wrap="none" rtlCol="0">
            <a:spAutoFit/>
          </a:bodyPr>
          <a:lstStyle/>
          <a:p>
            <a:r>
              <a:rPr lang="en-US" altLang="zh-CN" sz="2000" dirty="0" smtClean="0"/>
              <a:t>Not Larger</a:t>
            </a:r>
          </a:p>
          <a:p>
            <a:r>
              <a:rPr lang="en-US" altLang="zh-CN" sz="2000" dirty="0"/>
              <a:t>T</a:t>
            </a:r>
            <a:r>
              <a:rPr lang="en-US" altLang="zh-CN" sz="2000" dirty="0" smtClean="0"/>
              <a:t>han Two,</a:t>
            </a:r>
          </a:p>
          <a:p>
            <a:r>
              <a:rPr lang="en-US" altLang="zh-CN" sz="2000" dirty="0" smtClean="0">
                <a:solidFill>
                  <a:srgbClr val="FF0000"/>
                </a:solidFill>
              </a:rPr>
              <a:t>Get </a:t>
            </a:r>
          </a:p>
          <a:p>
            <a:r>
              <a:rPr lang="en-US" altLang="zh-CN" sz="2000" dirty="0" smtClean="0">
                <a:solidFill>
                  <a:srgbClr val="FF0000"/>
                </a:solidFill>
              </a:rPr>
              <a:t>Candidates!</a:t>
            </a:r>
            <a:endParaRPr lang="zh-CN" altLang="en-US" sz="2000" dirty="0">
              <a:solidFill>
                <a:srgbClr val="FF0000"/>
              </a:solidFill>
            </a:endParaRPr>
          </a:p>
        </p:txBody>
      </p:sp>
      <p:sp>
        <p:nvSpPr>
          <p:cNvPr id="72" name="TextBox 71"/>
          <p:cNvSpPr txBox="1"/>
          <p:nvPr/>
        </p:nvSpPr>
        <p:spPr>
          <a:xfrm>
            <a:off x="-100107" y="1124744"/>
            <a:ext cx="1600887" cy="1015663"/>
          </a:xfrm>
          <a:prstGeom prst="rect">
            <a:avLst/>
          </a:prstGeom>
          <a:noFill/>
        </p:spPr>
        <p:txBody>
          <a:bodyPr wrap="none" rtlCol="0">
            <a:spAutoFit/>
          </a:bodyPr>
          <a:lstStyle/>
          <a:p>
            <a:r>
              <a:rPr lang="en-US" altLang="zh-CN" sz="2000" dirty="0" smtClean="0"/>
              <a:t>Same as the</a:t>
            </a:r>
          </a:p>
          <a:p>
            <a:r>
              <a:rPr lang="en-US" altLang="zh-CN" sz="2000" dirty="0"/>
              <a:t>l</a:t>
            </a:r>
            <a:r>
              <a:rPr lang="en-US" altLang="zh-CN" sz="2000" dirty="0" smtClean="0"/>
              <a:t>eft part of e</a:t>
            </a:r>
            <a:r>
              <a:rPr lang="en-US" altLang="zh-CN" sz="2000" baseline="-25000" dirty="0" smtClean="0"/>
              <a:t>4</a:t>
            </a:r>
          </a:p>
          <a:p>
            <a:r>
              <a:rPr lang="en-US" altLang="zh-CN" sz="2000" dirty="0" smtClean="0">
                <a:solidFill>
                  <a:srgbClr val="FF0000"/>
                </a:solidFill>
              </a:rPr>
              <a:t>Share Prefix!</a:t>
            </a:r>
          </a:p>
        </p:txBody>
      </p:sp>
      <p:sp>
        <p:nvSpPr>
          <p:cNvPr id="73" name="椭圆 72"/>
          <p:cNvSpPr/>
          <p:nvPr/>
        </p:nvSpPr>
        <p:spPr>
          <a:xfrm>
            <a:off x="1413758" y="1042963"/>
            <a:ext cx="393132" cy="1976978"/>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108520" y="4869160"/>
            <a:ext cx="1582934" cy="400110"/>
          </a:xfrm>
          <a:prstGeom prst="rect">
            <a:avLst/>
          </a:prstGeom>
          <a:noFill/>
        </p:spPr>
        <p:txBody>
          <a:bodyPr wrap="none" rtlCol="0">
            <a:spAutoFit/>
          </a:bodyPr>
          <a:lstStyle/>
          <a:p>
            <a:r>
              <a:rPr lang="en-US" altLang="zh-CN" sz="2000" dirty="0" smtClean="0">
                <a:solidFill>
                  <a:srgbClr val="FF0000"/>
                </a:solidFill>
              </a:rPr>
              <a:t>Share Prefix!</a:t>
            </a:r>
          </a:p>
        </p:txBody>
      </p:sp>
      <p:sp>
        <p:nvSpPr>
          <p:cNvPr id="75" name="椭圆 74"/>
          <p:cNvSpPr/>
          <p:nvPr/>
        </p:nvSpPr>
        <p:spPr>
          <a:xfrm>
            <a:off x="1442564" y="4847907"/>
            <a:ext cx="393132" cy="37155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838119" y="1096661"/>
            <a:ext cx="3716773" cy="336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776940" y="3348871"/>
            <a:ext cx="3071714" cy="3365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rot="19262141">
            <a:off x="1267540" y="3136771"/>
            <a:ext cx="6822525" cy="646331"/>
          </a:xfrm>
          <a:prstGeom prst="rect">
            <a:avLst/>
          </a:prstGeom>
          <a:solidFill>
            <a:srgbClr val="FFFF00">
              <a:alpha val="65000"/>
            </a:srgbClr>
          </a:solidFill>
          <a:ln>
            <a:solidFill>
              <a:srgbClr val="FF0000"/>
            </a:solidFill>
          </a:ln>
        </p:spPr>
        <p:txBody>
          <a:bodyPr wrap="square" rtlCol="0">
            <a:spAutoFit/>
          </a:bodyPr>
          <a:lstStyle/>
          <a:p>
            <a:r>
              <a:rPr lang="en-US" altLang="zh-CN" sz="3600" dirty="0" smtClean="0">
                <a:solidFill>
                  <a:srgbClr val="FF0000"/>
                </a:solidFill>
              </a:rPr>
              <a:t>No Need to Compute This Range</a:t>
            </a:r>
            <a:endParaRPr lang="zh-CN" altLang="en-US" sz="3600" dirty="0">
              <a:solidFill>
                <a:srgbClr val="FF000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Tree>
    <p:custDataLst>
      <p:tags r:id="rId1"/>
    </p:custDataLst>
    <p:extLst>
      <p:ext uri="{BB962C8B-B14F-4D97-AF65-F5344CB8AC3E}">
        <p14:creationId xmlns:p14="http://schemas.microsoft.com/office/powerpoint/2010/main" val="1574552539"/>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3" grpId="0" animBg="1"/>
      <p:bldP spid="70" grpId="0" animBg="1"/>
      <p:bldP spid="71" grpId="0"/>
      <p:bldP spid="72" grpId="0"/>
      <p:bldP spid="72" grpId="1"/>
      <p:bldP spid="73" grpId="0" animBg="1"/>
      <p:bldP spid="73" grpId="1" animBg="1"/>
      <p:bldP spid="74" grpId="0"/>
      <p:bldP spid="74" grpId="1"/>
      <p:bldP spid="75" grpId="0" animBg="1"/>
      <p:bldP spid="7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FDC8A13E-E236-4E93-BE74-FC78782281F9}"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0" name="矩形 9"/>
          <p:cNvSpPr/>
          <p:nvPr/>
        </p:nvSpPr>
        <p:spPr>
          <a:xfrm>
            <a:off x="-1044624" y="3143289"/>
            <a:ext cx="4579216" cy="1754326"/>
          </a:xfrm>
          <a:prstGeom prst="rect">
            <a:avLst/>
          </a:prstGeom>
        </p:spPr>
        <p:txBody>
          <a:bodyPr wrap="square">
            <a:spAutoFit/>
          </a:bodyPr>
          <a:lstStyle/>
          <a:p>
            <a:r>
              <a:rPr lang="en-US" altLang="zh-CN" sz="3600" dirty="0" smtClean="0"/>
              <a:t>                             </a:t>
            </a:r>
            <a:r>
              <a:rPr lang="en-US" altLang="zh-CN" sz="3600" dirty="0" err="1" smtClean="0"/>
              <a:t>ush</a:t>
            </a:r>
            <a:r>
              <a:rPr lang="en-US" altLang="zh-CN" sz="3600" dirty="0" smtClean="0"/>
              <a:t> </a:t>
            </a:r>
            <a:r>
              <a:rPr lang="en-US" altLang="zh-CN" sz="3600" dirty="0" smtClean="0">
                <a:solidFill>
                  <a:srgbClr val="C00000"/>
                </a:solidFill>
              </a:rPr>
              <a:t>2</a:t>
            </a:r>
          </a:p>
          <a:p>
            <a:r>
              <a:rPr lang="en-US" altLang="zh-CN" sz="3600" dirty="0" smtClean="0"/>
              <a:t>                           </a:t>
            </a:r>
            <a:r>
              <a:rPr lang="en-US" altLang="zh-CN" sz="3600" dirty="0" err="1" smtClean="0"/>
              <a:t>aush</a:t>
            </a:r>
            <a:r>
              <a:rPr lang="en-US" altLang="zh-CN" sz="3600" dirty="0" smtClean="0"/>
              <a:t> </a:t>
            </a:r>
            <a:r>
              <a:rPr lang="en-US" altLang="zh-CN" sz="3600" dirty="0" smtClean="0">
                <a:solidFill>
                  <a:srgbClr val="C00000"/>
                </a:solidFill>
              </a:rPr>
              <a:t>1</a:t>
            </a:r>
          </a:p>
          <a:p>
            <a:r>
              <a:rPr lang="en-US" altLang="zh-CN" sz="3600" dirty="0" smtClean="0"/>
              <a:t>                         </a:t>
            </a:r>
            <a:r>
              <a:rPr lang="en-US" altLang="zh-CN" sz="3600" dirty="0" err="1" smtClean="0"/>
              <a:t>kaush</a:t>
            </a:r>
            <a:r>
              <a:rPr lang="en-US" altLang="zh-CN" sz="3600" dirty="0" smtClean="0"/>
              <a:t> </a:t>
            </a:r>
            <a:r>
              <a:rPr lang="en-US" altLang="zh-CN" sz="3600" dirty="0" smtClean="0">
                <a:solidFill>
                  <a:srgbClr val="C00000"/>
                </a:solidFill>
              </a:rPr>
              <a:t>1</a:t>
            </a:r>
          </a:p>
        </p:txBody>
      </p:sp>
      <p:sp>
        <p:nvSpPr>
          <p:cNvPr id="11" name="矩形 10"/>
          <p:cNvSpPr/>
          <p:nvPr/>
        </p:nvSpPr>
        <p:spPr>
          <a:xfrm>
            <a:off x="5376788" y="3160132"/>
            <a:ext cx="2003524" cy="1754326"/>
          </a:xfrm>
          <a:prstGeom prst="rect">
            <a:avLst/>
          </a:prstGeom>
        </p:spPr>
        <p:txBody>
          <a:bodyPr wrap="square">
            <a:spAutoFit/>
          </a:bodyPr>
          <a:lstStyle/>
          <a:p>
            <a:r>
              <a:rPr lang="en-US" altLang="zh-CN" sz="3600" dirty="0" smtClean="0">
                <a:solidFill>
                  <a:srgbClr val="C00000"/>
                </a:solidFill>
              </a:rPr>
              <a:t>2</a:t>
            </a:r>
            <a:r>
              <a:rPr lang="en-US" altLang="zh-CN" sz="3600" dirty="0" smtClean="0"/>
              <a:t> </a:t>
            </a:r>
            <a:r>
              <a:rPr lang="en-US" altLang="zh-CN" sz="3600" dirty="0" err="1" smtClean="0"/>
              <a:t>ekra</a:t>
            </a:r>
            <a:endParaRPr lang="en-US" altLang="zh-CN" sz="3600" dirty="0" smtClean="0"/>
          </a:p>
          <a:p>
            <a:r>
              <a:rPr lang="en-US" altLang="zh-CN" sz="3600" dirty="0" smtClean="0">
                <a:solidFill>
                  <a:srgbClr val="C00000"/>
                </a:solidFill>
              </a:rPr>
              <a:t>1 </a:t>
            </a:r>
            <a:r>
              <a:rPr lang="en-US" altLang="zh-CN" sz="3600" dirty="0" smtClean="0"/>
              <a:t> </a:t>
            </a:r>
            <a:r>
              <a:rPr lang="en-US" altLang="zh-CN" sz="3600" dirty="0" err="1" smtClean="0"/>
              <a:t>ekrab</a:t>
            </a:r>
            <a:endParaRPr lang="en-US" altLang="zh-CN" sz="3600" dirty="0" smtClean="0"/>
          </a:p>
          <a:p>
            <a:r>
              <a:rPr lang="en-US" altLang="zh-CN" sz="3600" dirty="0" smtClean="0">
                <a:solidFill>
                  <a:srgbClr val="C00000"/>
                </a:solidFill>
              </a:rPr>
              <a:t>2</a:t>
            </a:r>
            <a:r>
              <a:rPr lang="en-US" altLang="zh-CN" sz="3600" dirty="0" smtClean="0"/>
              <a:t> </a:t>
            </a:r>
            <a:r>
              <a:rPr lang="en-US" altLang="zh-CN" sz="3600" dirty="0" err="1" smtClean="0"/>
              <a:t>ekraba</a:t>
            </a:r>
            <a:endParaRPr lang="zh-CN" altLang="en-US" sz="3600" dirty="0"/>
          </a:p>
        </p:txBody>
      </p:sp>
      <p:sp>
        <p:nvSpPr>
          <p:cNvPr id="13" name="矩形 12"/>
          <p:cNvSpPr/>
          <p:nvPr/>
        </p:nvSpPr>
        <p:spPr>
          <a:xfrm>
            <a:off x="3707903" y="2492896"/>
            <a:ext cx="1669603" cy="646331"/>
          </a:xfrm>
          <a:prstGeom prst="rect">
            <a:avLst/>
          </a:prstGeom>
        </p:spPr>
        <p:txBody>
          <a:bodyPr wrap="square">
            <a:spAutoFit/>
          </a:bodyPr>
          <a:lstStyle/>
          <a:p>
            <a:r>
              <a:rPr lang="en-US" altLang="zh-CN" sz="3600" dirty="0" err="1">
                <a:solidFill>
                  <a:srgbClr val="FF0000"/>
                </a:solidFill>
              </a:rPr>
              <a:t>i</a:t>
            </a:r>
            <a:r>
              <a:rPr lang="en-US" altLang="zh-CN" sz="3600" dirty="0" err="1" smtClean="0">
                <a:solidFill>
                  <a:srgbClr val="FF0000"/>
                </a:solidFill>
              </a:rPr>
              <a:t>t_ch</a:t>
            </a:r>
            <a:endParaRPr lang="zh-CN" altLang="en-US" sz="3600" dirty="0">
              <a:solidFill>
                <a:srgbClr val="FF0000"/>
              </a:solidFill>
            </a:endParaRPr>
          </a:p>
        </p:txBody>
      </p:sp>
      <p:cxnSp>
        <p:nvCxnSpPr>
          <p:cNvPr id="8" name="直接箭头连接符 7"/>
          <p:cNvCxnSpPr>
            <a:stCxn id="10" idx="3"/>
            <a:endCxn id="11" idx="1"/>
          </p:cNvCxnSpPr>
          <p:nvPr/>
        </p:nvCxnSpPr>
        <p:spPr>
          <a:xfrm>
            <a:off x="3534592" y="4020452"/>
            <a:ext cx="1842196" cy="16843"/>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534592" y="4189695"/>
            <a:ext cx="1842196" cy="482606"/>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spTree>
    <p:custDataLst>
      <p:tags r:id="rId1"/>
    </p:custDataLst>
    <p:extLst>
      <p:ext uri="{BB962C8B-B14F-4D97-AF65-F5344CB8AC3E}">
        <p14:creationId xmlns:p14="http://schemas.microsoft.com/office/powerpoint/2010/main" val="658755773"/>
      </p:ext>
    </p:extLst>
  </p:cSld>
  <p:clrMapOvr>
    <a:masterClrMapping/>
  </p:clrMapOvr>
  <p:transition advTm="1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a:t>3.2 </a:t>
            </a:r>
            <a:r>
              <a:rPr lang="en-US" altLang="zh-CN" dirty="0" smtClean="0"/>
              <a:t>Extend </a:t>
            </a:r>
            <a:r>
              <a:rPr lang="en-US" altLang="zh-CN" dirty="0"/>
              <a:t>the matched segments to find similar pairs.</a:t>
            </a:r>
            <a:endParaRPr lang="zh-CN" altLang="en-US" dirty="0"/>
          </a:p>
        </p:txBody>
      </p:sp>
      <p:sp>
        <p:nvSpPr>
          <p:cNvPr id="4" name="日期占位符 3"/>
          <p:cNvSpPr>
            <a:spLocks noGrp="1"/>
          </p:cNvSpPr>
          <p:nvPr>
            <p:ph type="dt" sz="half" idx="10"/>
          </p:nvPr>
        </p:nvSpPr>
        <p:spPr/>
        <p:txBody>
          <a:bodyPr/>
          <a:lstStyle/>
          <a:p>
            <a:fld id="{D934EF8A-4995-4C48-BB72-283798435B8F}"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sp>
        <p:nvSpPr>
          <p:cNvPr id="10" name="矩形 9"/>
          <p:cNvSpPr/>
          <p:nvPr/>
        </p:nvSpPr>
        <p:spPr>
          <a:xfrm>
            <a:off x="827584" y="2636912"/>
            <a:ext cx="7416824" cy="2308324"/>
          </a:xfrm>
          <a:prstGeom prst="rect">
            <a:avLst/>
          </a:prstGeom>
        </p:spPr>
        <p:txBody>
          <a:bodyPr wrap="square">
            <a:spAutoFit/>
          </a:bodyPr>
          <a:lstStyle/>
          <a:p>
            <a:r>
              <a:rPr lang="en-US" altLang="zh-CN" sz="3600" dirty="0" smtClean="0"/>
              <a:t>We get two results pairs:</a:t>
            </a:r>
          </a:p>
          <a:p>
            <a:endParaRPr lang="en-US" altLang="zh-CN" sz="3600" dirty="0" smtClean="0"/>
          </a:p>
          <a:p>
            <a:r>
              <a:rPr lang="en-US" altLang="zh-CN" sz="3600" dirty="0" smtClean="0"/>
              <a:t>&lt;</a:t>
            </a:r>
            <a:r>
              <a:rPr lang="en-US" altLang="zh-CN" sz="3600" dirty="0" err="1" smtClean="0"/>
              <a:t>caushit</a:t>
            </a:r>
            <a:r>
              <a:rPr lang="en-US" altLang="zh-CN" sz="3600" dirty="0" smtClean="0"/>
              <a:t> </a:t>
            </a:r>
            <a:r>
              <a:rPr lang="en-US" altLang="zh-CN" sz="3600" dirty="0" err="1" smtClean="0"/>
              <a:t>chakrab</a:t>
            </a:r>
            <a:r>
              <a:rPr lang="en-US" altLang="zh-CN" sz="3600" dirty="0" smtClean="0"/>
              <a:t>,</a:t>
            </a:r>
            <a:r>
              <a:rPr lang="en-US" altLang="zh-CN" sz="3600" i="1" dirty="0" smtClean="0"/>
              <a:t> </a:t>
            </a:r>
            <a:r>
              <a:rPr lang="en-US" altLang="zh-CN" sz="3600" dirty="0" err="1" smtClean="0"/>
              <a:t>aushit_chekrab</a:t>
            </a:r>
            <a:r>
              <a:rPr lang="en-US" altLang="zh-CN" sz="3600" dirty="0" smtClean="0"/>
              <a:t>&gt; &lt;</a:t>
            </a:r>
            <a:r>
              <a:rPr lang="en-US" altLang="zh-CN" sz="3600" dirty="0" err="1" smtClean="0"/>
              <a:t>caushit</a:t>
            </a:r>
            <a:r>
              <a:rPr lang="en-US" altLang="zh-CN" sz="3600" dirty="0" smtClean="0"/>
              <a:t> </a:t>
            </a:r>
            <a:r>
              <a:rPr lang="en-US" altLang="zh-CN" sz="3600" dirty="0" err="1" smtClean="0"/>
              <a:t>chakrab</a:t>
            </a:r>
            <a:r>
              <a:rPr lang="en-US" altLang="zh-CN" sz="3600" i="1" dirty="0" smtClean="0"/>
              <a:t>, </a:t>
            </a:r>
            <a:r>
              <a:rPr lang="en-US" altLang="zh-CN" sz="3600" dirty="0" err="1" smtClean="0"/>
              <a:t>kaushit_chekrab</a:t>
            </a:r>
            <a:r>
              <a:rPr lang="en-US" altLang="zh-CN" sz="3600" dirty="0" smtClean="0"/>
              <a:t>&gt;</a:t>
            </a:r>
            <a:endParaRPr lang="en-US" altLang="zh-CN" sz="3600" dirty="0" smtClean="0">
              <a:solidFill>
                <a:srgbClr val="C00000"/>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spTree>
    <p:custDataLst>
      <p:tags r:id="rId1"/>
    </p:custDataLst>
    <p:extLst>
      <p:ext uri="{BB962C8B-B14F-4D97-AF65-F5344CB8AC3E}">
        <p14:creationId xmlns:p14="http://schemas.microsoft.com/office/powerpoint/2010/main" val="4209713981"/>
      </p:ext>
    </p:extLst>
  </p:cSld>
  <p:clrMapOvr>
    <a:masterClrMapping/>
  </p:clrMapOvr>
  <p:transition advTm="138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err="1" smtClean="0"/>
              <a:t>Trie</a:t>
            </a:r>
            <a:r>
              <a:rPr lang="en-US" altLang="zh-CN" sz="4800" dirty="0" smtClean="0"/>
              <a:t>-based Algorithm</a:t>
            </a:r>
            <a:endParaRPr lang="zh-CN" altLang="en-US" dirty="0"/>
          </a:p>
        </p:txBody>
      </p:sp>
      <p:sp>
        <p:nvSpPr>
          <p:cNvPr id="3" name="内容占位符 2"/>
          <p:cNvSpPr>
            <a:spLocks noGrp="1"/>
          </p:cNvSpPr>
          <p:nvPr>
            <p:ph idx="1"/>
          </p:nvPr>
        </p:nvSpPr>
        <p:spPr>
          <a:xfrm>
            <a:off x="251520" y="1340768"/>
            <a:ext cx="9227368" cy="4389120"/>
          </a:xfrm>
        </p:spPr>
        <p:txBody>
          <a:bodyPr>
            <a:normAutofit/>
          </a:bodyPr>
          <a:lstStyle/>
          <a:p>
            <a:pPr>
              <a:defRPr/>
            </a:pPr>
            <a:r>
              <a:rPr lang="en-US" altLang="zh-CN" dirty="0" smtClean="0"/>
              <a:t>Two-level </a:t>
            </a:r>
            <a:r>
              <a:rPr lang="en-US" altLang="zh-CN" dirty="0" err="1" smtClean="0"/>
              <a:t>Trie</a:t>
            </a:r>
            <a:endParaRPr lang="zh-CN" altLang="en-US" dirty="0"/>
          </a:p>
        </p:txBody>
      </p:sp>
      <p:sp>
        <p:nvSpPr>
          <p:cNvPr id="4" name="日期占位符 3"/>
          <p:cNvSpPr>
            <a:spLocks noGrp="1"/>
          </p:cNvSpPr>
          <p:nvPr>
            <p:ph type="dt" sz="half" idx="10"/>
          </p:nvPr>
        </p:nvSpPr>
        <p:spPr/>
        <p:txBody>
          <a:bodyPr/>
          <a:lstStyle/>
          <a:p>
            <a:fld id="{1AA15DB1-654F-45C5-AF1A-58E9E9DB39A9}" type="datetime1">
              <a:rPr lang="en-US" altLang="zh-CN" smtClean="0"/>
              <a:t>4/4/2012</a:t>
            </a:fld>
            <a:endParaRPr lang="zh-CN" altLang="en-US"/>
          </a:p>
        </p:txBody>
      </p:sp>
      <p:sp>
        <p:nvSpPr>
          <p:cNvPr id="12" name="页脚占位符 11"/>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矩形 4"/>
          <p:cNvSpPr/>
          <p:nvPr/>
        </p:nvSpPr>
        <p:spPr>
          <a:xfrm>
            <a:off x="251520" y="1916832"/>
            <a:ext cx="9001000" cy="523220"/>
          </a:xfrm>
          <a:prstGeom prst="rect">
            <a:avLst/>
          </a:prstGeom>
        </p:spPr>
        <p:txBody>
          <a:bodyPr wrap="square">
            <a:spAutoFit/>
          </a:bodyPr>
          <a:lstStyle/>
          <a:p>
            <a:endParaRPr lang="en-US" altLang="zh-CN"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531" y="1819125"/>
            <a:ext cx="5042701" cy="474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p:cNvSpPr>
            <a:spLocks noGrp="1"/>
          </p:cNvSpPr>
          <p:nvPr>
            <p:ph type="sldNum" sz="quarter" idx="12"/>
          </p:nvPr>
        </p:nvSpPr>
        <p:spPr/>
        <p:txBody>
          <a:bodyPr/>
          <a:lstStyle/>
          <a:p>
            <a:fld id="{0C913308-F349-4B6D-A68A-DD1791B4A57B}" type="slidenum">
              <a:rPr lang="zh-CN" altLang="en-US" smtClean="0"/>
              <a:pPr/>
              <a:t>33</a:t>
            </a:fld>
            <a:endParaRPr lang="zh-CN" altLang="en-US" dirty="0"/>
          </a:p>
        </p:txBody>
      </p:sp>
    </p:spTree>
    <p:custDataLst>
      <p:tags r:id="rId1"/>
    </p:custDataLst>
    <p:extLst>
      <p:ext uri="{BB962C8B-B14F-4D97-AF65-F5344CB8AC3E}">
        <p14:creationId xmlns:p14="http://schemas.microsoft.com/office/powerpoint/2010/main" val="375341595"/>
      </p:ext>
    </p:extLst>
  </p:cSld>
  <p:clrMapOvr>
    <a:masterClrMapping/>
  </p:clrMapOvr>
  <p:transition advTm="138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solidFill>
                  <a:srgbClr val="FF0000"/>
                </a:solidFill>
              </a:rPr>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A482C46C-3626-45F6-A6AE-A0F7A9F248E4}"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A0EECE2D-99DF-406E-A951-E715127B2632}"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smtClean="0"/>
              <a:t>van</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smtClean="0"/>
              <a:t>she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smtClean="0"/>
              <a:t>ate</a:t>
            </a:r>
            <a:endParaRPr lang="zh-CN" altLang="en-US" sz="3200"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spTree>
    <p:custDataLst>
      <p:tags r:id="rId1"/>
    </p:custDataLst>
    <p:extLst>
      <p:ext uri="{BB962C8B-B14F-4D97-AF65-F5344CB8AC3E}">
        <p14:creationId xmlns:p14="http://schemas.microsoft.com/office/powerpoint/2010/main" val="3582281852"/>
      </p:ext>
    </p:extLst>
  </p:cSld>
  <p:clrMapOvr>
    <a:masterClrMapping/>
  </p:clrMapOvr>
  <p:transition advTm="59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AE55B510-D1AB-49FC-9142-A3C364F9C28F}"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563887" y="2069559"/>
            <a:ext cx="576065"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19" idx="0"/>
          </p:cNvCxnSpPr>
          <p:nvPr/>
        </p:nvCxnSpPr>
        <p:spPr>
          <a:xfrm>
            <a:off x="4788024" y="2069559"/>
            <a:ext cx="138410"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5" y="3127016"/>
            <a:ext cx="1012203" cy="584775"/>
          </a:xfrm>
          <a:prstGeom prst="rect">
            <a:avLst/>
          </a:prstGeom>
          <a:noFill/>
        </p:spPr>
        <p:txBody>
          <a:bodyPr wrap="square" rtlCol="0">
            <a:spAutoFit/>
          </a:bodyPr>
          <a:lstStyle/>
          <a:p>
            <a:r>
              <a:rPr lang="en-US" altLang="zh-CN" sz="3200" b="1" dirty="0" smtClean="0">
                <a:solidFill>
                  <a:srgbClr val="FF0000"/>
                </a:solidFill>
              </a:rPr>
              <a:t>van</a:t>
            </a:r>
            <a:endParaRPr lang="zh-CN" altLang="en-US" sz="3200" b="1" dirty="0">
              <a:solidFill>
                <a:srgbClr val="FF0000"/>
              </a:solidFill>
            </a:endParaRPr>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smtClean="0">
                <a:solidFill>
                  <a:srgbClr val="7030A0"/>
                </a:solidFill>
              </a:rPr>
              <a:t>she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smtClean="0">
                <a:solidFill>
                  <a:srgbClr val="00B0F0"/>
                </a:solidFill>
              </a:rPr>
              <a:t>ate</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t>
            </a:r>
            <a:r>
              <a:rPr lang="en-US" altLang="zh-CN" sz="3200" i="1" dirty="0" smtClean="0"/>
              <a:t>approxim</a:t>
            </a:r>
            <a:r>
              <a:rPr lang="en-US" altLang="zh-CN" sz="3200" i="1" dirty="0" smtClean="0">
                <a:solidFill>
                  <a:srgbClr val="00B0F0"/>
                </a:solidFill>
              </a:rPr>
              <a:t>ate</a:t>
            </a:r>
            <a:r>
              <a:rPr lang="en-US" altLang="zh-CN" sz="3200" i="1" dirty="0" smtClean="0"/>
              <a:t> </a:t>
            </a:r>
            <a:r>
              <a:rPr lang="en-US" altLang="zh-CN" sz="3200" i="1" dirty="0" err="1" smtClean="0"/>
              <a:t>member</a:t>
            </a:r>
            <a:r>
              <a:rPr lang="en-US" altLang="zh-CN" sz="3200" i="1" dirty="0" err="1" smtClean="0">
                <a:solidFill>
                  <a:srgbClr val="7030A0"/>
                </a:solidFill>
              </a:rPr>
              <a:t>she</a:t>
            </a:r>
            <a:r>
              <a:rPr lang="en-US" altLang="zh-CN" sz="3200" i="1" dirty="0" err="1" smtClean="0"/>
              <a:t>p</a:t>
            </a:r>
            <a:r>
              <a:rPr lang="en-US" altLang="zh-CN" sz="3200" i="1" dirty="0" smtClean="0"/>
              <a:t> </a:t>
            </a:r>
          </a:p>
          <a:p>
            <a:r>
              <a:rPr lang="en-US" altLang="zh-CN" sz="3200" i="1" dirty="0" smtClean="0"/>
              <a:t>checking</a:t>
            </a:r>
            <a:r>
              <a:rPr lang="en-US" altLang="zh-CN" sz="3200" i="1" dirty="0"/>
              <a:t>. </a:t>
            </a:r>
            <a:r>
              <a:rPr lang="en-US" altLang="zh-CN" sz="3200" i="1" dirty="0" err="1" smtClean="0"/>
              <a:t>kaushit</a:t>
            </a:r>
            <a:r>
              <a:rPr lang="en-US" altLang="zh-CN" sz="3200" i="1" dirty="0" smtClean="0"/>
              <a:t> </a:t>
            </a:r>
            <a:r>
              <a:rPr lang="en-US" altLang="zh-CN" sz="3200" i="1" dirty="0" err="1" smtClean="0"/>
              <a:t>chekrabarti</a:t>
            </a:r>
            <a:r>
              <a:rPr lang="en-US" altLang="zh-CN" sz="3200" i="1" dirty="0"/>
              <a:t>, </a:t>
            </a:r>
            <a:r>
              <a:rPr lang="en-US" altLang="zh-CN" sz="3200" i="1" dirty="0" err="1"/>
              <a:t>surajit</a:t>
            </a:r>
            <a:r>
              <a:rPr lang="en-US" altLang="zh-CN" sz="3200" i="1" dirty="0"/>
              <a:t> </a:t>
            </a:r>
            <a:r>
              <a:rPr lang="en-US" altLang="zh-CN" sz="3200" i="1" dirty="0" err="1" smtClean="0"/>
              <a:t>chaudhuri</a:t>
            </a:r>
            <a:r>
              <a:rPr lang="en-US" altLang="zh-CN" sz="3200" i="1" dirty="0" smtClean="0"/>
              <a:t>, </a:t>
            </a:r>
            <a:r>
              <a:rPr lang="en-US" altLang="zh-CN" sz="3200" i="1" dirty="0" err="1" smtClean="0">
                <a:solidFill>
                  <a:srgbClr val="FF0000"/>
                </a:solidFill>
              </a:rPr>
              <a:t>van</a:t>
            </a:r>
            <a:r>
              <a:rPr lang="en-US" altLang="zh-CN" sz="3200" i="1" dirty="0" err="1" smtClean="0"/>
              <a:t>k</a:t>
            </a:r>
            <a:r>
              <a:rPr lang="en-US" altLang="zh-CN" sz="3200" i="1" dirty="0" err="1" smtClean="0">
                <a:solidFill>
                  <a:srgbClr val="00B0F0"/>
                </a:solidFill>
              </a:rPr>
              <a:t>ate</a:t>
            </a:r>
            <a:r>
              <a:rPr lang="en-US" altLang="zh-CN" sz="3200" i="1" dirty="0" err="1" smtClean="0"/>
              <a:t>sh</a:t>
            </a:r>
            <a:r>
              <a:rPr lang="en-US" altLang="zh-CN" sz="3200" i="1" dirty="0" smtClean="0"/>
              <a:t> </a:t>
            </a:r>
            <a:r>
              <a:rPr lang="en-US" altLang="zh-CN" sz="3200" i="1" dirty="0" err="1" smtClean="0"/>
              <a:t>ganti</a:t>
            </a:r>
            <a:r>
              <a:rPr lang="en-US" altLang="zh-CN" sz="3200" i="1" dirty="0" smtClean="0"/>
              <a:t>, dong </a:t>
            </a:r>
            <a:r>
              <a:rPr lang="en-US" altLang="zh-CN" sz="3200" i="1" dirty="0" err="1" smtClean="0"/>
              <a:t>xin</a:t>
            </a:r>
            <a:r>
              <a:rPr lang="en-US" altLang="zh-CN" sz="3200" i="1" dirty="0" smtClean="0"/>
              <a:t>. </a:t>
            </a:r>
            <a:r>
              <a:rPr lang="en-US" altLang="zh-CN" sz="3200" i="1" dirty="0" err="1" smtClean="0">
                <a:solidFill>
                  <a:srgbClr val="FF0000"/>
                </a:solidFill>
              </a:rPr>
              <a:t>van</a:t>
            </a:r>
            <a:r>
              <a:rPr lang="en-US" altLang="zh-CN" sz="3200" i="1" dirty="0" err="1" smtClean="0"/>
              <a:t>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smtClean="0">
                <a:latin typeface="Times New Roman" pitchFamily="18" charset="0"/>
                <a:cs typeface="Times New Roman" pitchFamily="18" charset="0"/>
              </a:rPr>
              <a:t>Extend 5 times.</a:t>
            </a:r>
          </a:p>
          <a:p>
            <a:r>
              <a:rPr lang="en-US" altLang="zh-CN" sz="3200" dirty="0" smtClean="0">
                <a:latin typeface="Times New Roman" pitchFamily="18" charset="0"/>
                <a:cs typeface="Times New Roman" pitchFamily="18" charset="0"/>
              </a:rPr>
              <a:t>        C=5</a:t>
            </a:r>
            <a:endParaRPr lang="zh-CN" altLang="en-US" sz="3200" dirty="0">
              <a:latin typeface="Times New Roman" pitchFamily="18" charset="0"/>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Tree>
    <p:custDataLst>
      <p:tags r:id="rId1"/>
    </p:custDataLst>
    <p:extLst>
      <p:ext uri="{BB962C8B-B14F-4D97-AF65-F5344CB8AC3E}">
        <p14:creationId xmlns:p14="http://schemas.microsoft.com/office/powerpoint/2010/main" val="25649330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Uneven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350D3BD0-1ECD-4658-9592-F84CB3942167}"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smtClean="0"/>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t> </a:t>
            </a:r>
            <a:r>
              <a:rPr lang="en-US" altLang="zh-CN" sz="3200" b="1" dirty="0" smtClean="0"/>
              <a:t>he</a:t>
            </a:r>
            <a:endParaRPr lang="zh-CN" altLang="en-US" sz="3200" b="1" dirty="0"/>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smtClean="0"/>
              <a:t>tes</a:t>
            </a:r>
            <a:endParaRPr lang="zh-CN" altLang="en-US" sz="3200" b="1"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Tree>
    <p:custDataLst>
      <p:tags r:id="rId1"/>
    </p:custDataLst>
    <p:extLst>
      <p:ext uri="{BB962C8B-B14F-4D97-AF65-F5344CB8AC3E}">
        <p14:creationId xmlns:p14="http://schemas.microsoft.com/office/powerpoint/2010/main" val="2835313725"/>
      </p:ext>
    </p:extLst>
  </p:cSld>
  <p:clrMapOvr>
    <a:masterClrMapping/>
  </p:clrMapOvr>
  <p:transition advTm="59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Observation</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Uneven Partition:</a:t>
            </a:r>
          </a:p>
          <a:p>
            <a:pPr marL="0" indent="0">
              <a:buNone/>
            </a:pPr>
            <a:endParaRPr lang="en-US" altLang="zh-CN" dirty="0" smtClean="0"/>
          </a:p>
        </p:txBody>
      </p:sp>
      <p:sp>
        <p:nvSpPr>
          <p:cNvPr id="4" name="日期占位符 3"/>
          <p:cNvSpPr>
            <a:spLocks noGrp="1"/>
          </p:cNvSpPr>
          <p:nvPr>
            <p:ph type="dt" sz="half" idx="10"/>
          </p:nvPr>
        </p:nvSpPr>
        <p:spPr/>
        <p:txBody>
          <a:bodyPr/>
          <a:lstStyle/>
          <a:p>
            <a:fld id="{F8C6F015-A2B9-46F3-B0E6-C07390D49763}"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TextBox 4"/>
          <p:cNvSpPr txBox="1"/>
          <p:nvPr/>
        </p:nvSpPr>
        <p:spPr>
          <a:xfrm>
            <a:off x="3707904" y="1484784"/>
            <a:ext cx="2403198" cy="584775"/>
          </a:xfrm>
          <a:prstGeom prst="rect">
            <a:avLst/>
          </a:prstGeom>
          <a:noFill/>
        </p:spPr>
        <p:txBody>
          <a:bodyPr wrap="square" rtlCol="0">
            <a:spAutoFit/>
          </a:bodyPr>
          <a:lstStyle/>
          <a:p>
            <a:r>
              <a:rPr lang="en-US" altLang="zh-CN" sz="3200" b="1" dirty="0" err="1" smtClean="0"/>
              <a:t>vanateshe</a:t>
            </a:r>
            <a:endParaRPr lang="zh-CN" altLang="en-US" sz="3200" b="1" dirty="0"/>
          </a:p>
        </p:txBody>
      </p:sp>
      <p:cxnSp>
        <p:nvCxnSpPr>
          <p:cNvPr id="9" name="直接箭头连接符 8"/>
          <p:cNvCxnSpPr>
            <a:endCxn id="17" idx="0"/>
          </p:cNvCxnSpPr>
          <p:nvPr/>
        </p:nvCxnSpPr>
        <p:spPr>
          <a:xfrm flipH="1">
            <a:off x="3670876" y="2069559"/>
            <a:ext cx="469078"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19" idx="0"/>
          </p:cNvCxnSpPr>
          <p:nvPr/>
        </p:nvCxnSpPr>
        <p:spPr>
          <a:xfrm>
            <a:off x="4909503" y="2069559"/>
            <a:ext cx="16931"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8" idx="0"/>
          </p:cNvCxnSpPr>
          <p:nvPr/>
        </p:nvCxnSpPr>
        <p:spPr>
          <a:xfrm>
            <a:off x="5425042" y="2069559"/>
            <a:ext cx="746224" cy="1057457"/>
          </a:xfrm>
          <a:prstGeom prst="straightConnector1">
            <a:avLst/>
          </a:prstGeom>
          <a:ln w="412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7784" y="3127016"/>
            <a:ext cx="1226183" cy="584775"/>
          </a:xfrm>
          <a:prstGeom prst="rect">
            <a:avLst/>
          </a:prstGeom>
          <a:noFill/>
        </p:spPr>
        <p:txBody>
          <a:bodyPr wrap="square" rtlCol="0">
            <a:spAutoFit/>
          </a:bodyPr>
          <a:lstStyle/>
          <a:p>
            <a:r>
              <a:rPr lang="en-US" altLang="zh-CN" sz="3200" b="1" dirty="0" err="1" smtClean="0"/>
              <a:t>vana</a:t>
            </a:r>
            <a:endParaRPr lang="zh-CN" altLang="en-US" sz="3200" b="1" dirty="0"/>
          </a:p>
        </p:txBody>
      </p:sp>
      <p:sp>
        <p:nvSpPr>
          <p:cNvPr id="18" name="TextBox 17"/>
          <p:cNvSpPr txBox="1"/>
          <p:nvPr/>
        </p:nvSpPr>
        <p:spPr>
          <a:xfrm>
            <a:off x="5732980" y="3127016"/>
            <a:ext cx="876571" cy="584775"/>
          </a:xfrm>
          <a:prstGeom prst="rect">
            <a:avLst/>
          </a:prstGeom>
          <a:noFill/>
        </p:spPr>
        <p:txBody>
          <a:bodyPr wrap="square" rtlCol="0">
            <a:spAutoFit/>
          </a:bodyPr>
          <a:lstStyle/>
          <a:p>
            <a:r>
              <a:rPr lang="en-US" altLang="zh-CN" sz="3200" b="1" dirty="0">
                <a:solidFill>
                  <a:srgbClr val="7030A0"/>
                </a:solidFill>
              </a:rPr>
              <a:t> </a:t>
            </a:r>
            <a:r>
              <a:rPr lang="en-US" altLang="zh-CN" sz="3200" b="1" dirty="0" smtClean="0">
                <a:solidFill>
                  <a:srgbClr val="7030A0"/>
                </a:solidFill>
              </a:rPr>
              <a:t>he</a:t>
            </a:r>
            <a:endParaRPr lang="zh-CN" altLang="en-US" sz="3200" b="1" dirty="0">
              <a:solidFill>
                <a:srgbClr val="7030A0"/>
              </a:solidFill>
            </a:endParaRPr>
          </a:p>
        </p:txBody>
      </p:sp>
      <p:sp>
        <p:nvSpPr>
          <p:cNvPr id="19" name="TextBox 18"/>
          <p:cNvSpPr txBox="1"/>
          <p:nvPr/>
        </p:nvSpPr>
        <p:spPr>
          <a:xfrm>
            <a:off x="4531544" y="3127016"/>
            <a:ext cx="789779" cy="584775"/>
          </a:xfrm>
          <a:prstGeom prst="rect">
            <a:avLst/>
          </a:prstGeom>
          <a:noFill/>
        </p:spPr>
        <p:txBody>
          <a:bodyPr wrap="square" rtlCol="0">
            <a:spAutoFit/>
          </a:bodyPr>
          <a:lstStyle/>
          <a:p>
            <a:r>
              <a:rPr lang="en-US" altLang="zh-CN" sz="3200" b="1" dirty="0" err="1" smtClean="0">
                <a:solidFill>
                  <a:srgbClr val="00B0F0"/>
                </a:solidFill>
              </a:rPr>
              <a:t>tes</a:t>
            </a:r>
            <a:endParaRPr lang="zh-CN" altLang="en-US" sz="3200" b="1" dirty="0">
              <a:solidFill>
                <a:srgbClr val="00B0F0"/>
              </a:solidFill>
            </a:endParaRPr>
          </a:p>
        </p:txBody>
      </p:sp>
      <p:sp>
        <p:nvSpPr>
          <p:cNvPr id="33" name="TextBox 32"/>
          <p:cNvSpPr txBox="1"/>
          <p:nvPr/>
        </p:nvSpPr>
        <p:spPr>
          <a:xfrm>
            <a:off x="323528" y="3861048"/>
            <a:ext cx="8532440" cy="2062103"/>
          </a:xfrm>
          <a:prstGeom prst="rect">
            <a:avLst/>
          </a:prstGeom>
          <a:noFill/>
        </p:spPr>
        <p:txBody>
          <a:bodyPr wrap="square" rtlCol="0">
            <a:spAutoFit/>
          </a:bodyPr>
          <a:lstStyle/>
          <a:p>
            <a:r>
              <a:rPr lang="en-US" altLang="zh-CN" sz="3200" i="1" dirty="0"/>
              <a:t>an efficient filter for </a:t>
            </a:r>
            <a:r>
              <a:rPr lang="en-US" altLang="zh-CN" sz="3200" i="1" dirty="0" smtClean="0"/>
              <a:t>approximate </a:t>
            </a:r>
            <a:r>
              <a:rPr lang="en-US" altLang="zh-CN" sz="3200" i="1" dirty="0" err="1" smtClean="0"/>
              <a:t>members</a:t>
            </a:r>
            <a:r>
              <a:rPr lang="en-US" altLang="zh-CN" sz="3200" i="1" dirty="0" err="1" smtClean="0">
                <a:solidFill>
                  <a:srgbClr val="7030A0"/>
                </a:solidFill>
              </a:rPr>
              <a:t>he</a:t>
            </a:r>
            <a:r>
              <a:rPr lang="en-US" altLang="zh-CN" sz="3200" i="1" dirty="0" err="1" smtClean="0"/>
              <a:t>p</a:t>
            </a:r>
            <a:r>
              <a:rPr lang="en-US" altLang="zh-CN" sz="3200" i="1" dirty="0" smtClean="0"/>
              <a:t> </a:t>
            </a:r>
          </a:p>
          <a:p>
            <a:r>
              <a:rPr lang="en-US" altLang="zh-CN" sz="3200" i="1" dirty="0" smtClean="0"/>
              <a:t>checking</a:t>
            </a:r>
            <a:r>
              <a:rPr lang="en-US" altLang="zh-CN" sz="3200" i="1" dirty="0"/>
              <a:t>. </a:t>
            </a:r>
            <a:r>
              <a:rPr lang="en-US" altLang="zh-CN" sz="3200" i="1" dirty="0" err="1" smtClean="0"/>
              <a:t>kaushit</a:t>
            </a:r>
            <a:r>
              <a:rPr lang="en-US" altLang="zh-CN" sz="3200" i="1" dirty="0" smtClean="0"/>
              <a:t> </a:t>
            </a:r>
            <a:r>
              <a:rPr lang="en-US" altLang="zh-CN" sz="3200" i="1" dirty="0" err="1" smtClean="0"/>
              <a:t>chekrabarti</a:t>
            </a:r>
            <a:r>
              <a:rPr lang="en-US" altLang="zh-CN" sz="3200" i="1" dirty="0"/>
              <a:t>, </a:t>
            </a:r>
            <a:r>
              <a:rPr lang="en-US" altLang="zh-CN" sz="3200" i="1" dirty="0" err="1"/>
              <a:t>surajit</a:t>
            </a:r>
            <a:r>
              <a:rPr lang="en-US" altLang="zh-CN" sz="3200" i="1" dirty="0"/>
              <a:t> </a:t>
            </a:r>
            <a:r>
              <a:rPr lang="en-US" altLang="zh-CN" sz="3200" i="1" dirty="0" err="1" smtClean="0"/>
              <a:t>chaudhuri</a:t>
            </a:r>
            <a:r>
              <a:rPr lang="en-US" altLang="zh-CN" sz="3200" i="1" dirty="0" smtClean="0"/>
              <a:t>, </a:t>
            </a:r>
            <a:r>
              <a:rPr lang="en-US" altLang="zh-CN" sz="3200" i="1" dirty="0" err="1" smtClean="0"/>
              <a:t>vanka</a:t>
            </a:r>
            <a:r>
              <a:rPr lang="en-US" altLang="zh-CN" sz="3200" i="1" dirty="0" err="1" smtClean="0">
                <a:solidFill>
                  <a:srgbClr val="00B0F0"/>
                </a:solidFill>
              </a:rPr>
              <a:t>te</a:t>
            </a:r>
            <a:r>
              <a:rPr lang="en-US" altLang="zh-CN" sz="3200" i="1" dirty="0" err="1">
                <a:solidFill>
                  <a:srgbClr val="00B0F0"/>
                </a:solidFill>
              </a:rPr>
              <a:t>s</a:t>
            </a:r>
            <a:r>
              <a:rPr lang="en-US" altLang="zh-CN" sz="3200" i="1" dirty="0" err="1" smtClean="0"/>
              <a:t>h</a:t>
            </a:r>
            <a:r>
              <a:rPr lang="en-US" altLang="zh-CN" sz="3200" i="1" dirty="0" smtClean="0"/>
              <a:t> </a:t>
            </a:r>
            <a:r>
              <a:rPr lang="en-US" altLang="zh-CN" sz="3200" i="1" dirty="0" err="1" smtClean="0"/>
              <a:t>ganti</a:t>
            </a:r>
            <a:r>
              <a:rPr lang="en-US" altLang="zh-CN" sz="3200" i="1" dirty="0" smtClean="0"/>
              <a:t>, dong </a:t>
            </a:r>
            <a:r>
              <a:rPr lang="en-US" altLang="zh-CN" sz="3200" i="1" dirty="0" err="1" smtClean="0"/>
              <a:t>xin</a:t>
            </a:r>
            <a:r>
              <a:rPr lang="en-US" altLang="zh-CN" sz="3200" i="1" dirty="0" smtClean="0"/>
              <a:t>. </a:t>
            </a:r>
            <a:r>
              <a:rPr lang="en-US" altLang="zh-CN" sz="3200" i="1" dirty="0" err="1" smtClean="0"/>
              <a:t>vancouver</a:t>
            </a:r>
            <a:r>
              <a:rPr lang="en-US" altLang="zh-CN" sz="3200" i="1" dirty="0"/>
              <a:t>, </a:t>
            </a:r>
            <a:r>
              <a:rPr lang="en-US" altLang="zh-CN" sz="3200" i="1" dirty="0" err="1"/>
              <a:t>canada</a:t>
            </a:r>
            <a:r>
              <a:rPr lang="en-US" altLang="zh-CN" sz="3200" i="1" dirty="0"/>
              <a:t>. </a:t>
            </a:r>
            <a:r>
              <a:rPr lang="en-US" altLang="zh-CN" sz="3200" i="1" dirty="0" err="1"/>
              <a:t>sigmod</a:t>
            </a:r>
            <a:r>
              <a:rPr lang="en-US" altLang="zh-CN" sz="3200" i="1" dirty="0"/>
              <a:t> 2008.</a:t>
            </a:r>
            <a:endParaRPr lang="zh-CN" altLang="en-US" sz="3200" b="1" dirty="0"/>
          </a:p>
        </p:txBody>
      </p:sp>
      <p:sp>
        <p:nvSpPr>
          <p:cNvPr id="34" name="TextBox 33"/>
          <p:cNvSpPr txBox="1"/>
          <p:nvPr/>
        </p:nvSpPr>
        <p:spPr>
          <a:xfrm>
            <a:off x="179512" y="2336201"/>
            <a:ext cx="2749471" cy="1077218"/>
          </a:xfrm>
          <a:prstGeom prst="rect">
            <a:avLst/>
          </a:prstGeom>
          <a:noFill/>
        </p:spPr>
        <p:txBody>
          <a:bodyPr wrap="none" rtlCol="0">
            <a:spAutoFit/>
          </a:bodyPr>
          <a:lstStyle/>
          <a:p>
            <a:r>
              <a:rPr lang="en-US" altLang="zh-CN" sz="3200" dirty="0" smtClean="0">
                <a:latin typeface="Times New Roman" pitchFamily="18" charset="0"/>
                <a:cs typeface="Times New Roman" pitchFamily="18" charset="0"/>
              </a:rPr>
              <a:t>Extend 2 times.</a:t>
            </a:r>
          </a:p>
          <a:p>
            <a:r>
              <a:rPr lang="en-US" altLang="zh-CN" sz="3200" dirty="0" smtClean="0">
                <a:latin typeface="Times New Roman" pitchFamily="18" charset="0"/>
                <a:cs typeface="Times New Roman" pitchFamily="18" charset="0"/>
              </a:rPr>
              <a:t>        C=2</a:t>
            </a:r>
            <a:endParaRPr lang="zh-CN" altLang="en-US" sz="3200" dirty="0">
              <a:latin typeface="Times New Roman" pitchFamily="18" charset="0"/>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spTree>
    <p:custDataLst>
      <p:tags r:id="rId1"/>
    </p:custDataLst>
    <p:extLst>
      <p:ext uri="{BB962C8B-B14F-4D97-AF65-F5344CB8AC3E}">
        <p14:creationId xmlns:p14="http://schemas.microsoft.com/office/powerpoint/2010/main" val="2641255649"/>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Optimization Objectiveness</a:t>
            </a:r>
            <a:endParaRPr lang="zh-CN" altLang="en-US" i="1" dirty="0"/>
          </a:p>
        </p:txBody>
      </p:sp>
      <p:sp>
        <p:nvSpPr>
          <p:cNvPr id="4" name="日期占位符 3"/>
          <p:cNvSpPr>
            <a:spLocks noGrp="1"/>
          </p:cNvSpPr>
          <p:nvPr>
            <p:ph type="dt" sz="half" idx="10"/>
          </p:nvPr>
        </p:nvSpPr>
        <p:spPr/>
        <p:txBody>
          <a:bodyPr/>
          <a:lstStyle/>
          <a:p>
            <a:fld id="{B659FEA0-1E0C-4542-8A5A-406419599CA1}"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cxnSp>
        <p:nvCxnSpPr>
          <p:cNvPr id="5" name="直接连接符 4"/>
          <p:cNvCxnSpPr/>
          <p:nvPr/>
        </p:nvCxnSpPr>
        <p:spPr>
          <a:xfrm>
            <a:off x="3091980" y="191683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43086" y="1268760"/>
            <a:ext cx="5693931" cy="461665"/>
          </a:xfrm>
          <a:prstGeom prst="rect">
            <a:avLst/>
          </a:prstGeom>
          <a:noFill/>
        </p:spPr>
        <p:txBody>
          <a:bodyPr wrap="none" rtlCol="0">
            <a:spAutoFit/>
          </a:bodyPr>
          <a:lstStyle/>
          <a:p>
            <a:r>
              <a:rPr lang="en-US" altLang="zh-CN" sz="2400" dirty="0" smtClean="0"/>
              <a:t>Entity:    </a:t>
            </a:r>
            <a:r>
              <a:rPr lang="en-US" altLang="zh-CN" sz="2400" i="1" dirty="0" smtClean="0"/>
              <a:t>c</a:t>
            </a:r>
            <a:r>
              <a:rPr lang="en-US" altLang="zh-CN" sz="2400" baseline="-25000" dirty="0" smtClean="0"/>
              <a:t>1</a:t>
            </a:r>
            <a:r>
              <a:rPr lang="en-US" altLang="zh-CN" sz="2400" i="1" dirty="0" smtClean="0"/>
              <a:t>   c</a:t>
            </a:r>
            <a:r>
              <a:rPr lang="en-US" altLang="zh-CN" sz="2400" baseline="-25000" dirty="0" smtClean="0"/>
              <a:t>2    </a:t>
            </a:r>
            <a:r>
              <a:rPr lang="en-US" altLang="zh-CN" sz="2400" i="1" dirty="0" smtClean="0"/>
              <a:t>c</a:t>
            </a:r>
            <a:r>
              <a:rPr lang="en-US" altLang="zh-CN" sz="2400" baseline="-25000" dirty="0" smtClean="0"/>
              <a:t>3</a:t>
            </a:r>
            <a:r>
              <a:rPr lang="en-US" altLang="zh-CN" sz="2400" dirty="0" smtClean="0"/>
              <a:t>   c</a:t>
            </a:r>
            <a:r>
              <a:rPr lang="en-US" altLang="zh-CN" sz="2400" baseline="-25000" dirty="0" smtClean="0"/>
              <a:t>4</a:t>
            </a:r>
            <a:r>
              <a:rPr lang="en-US" altLang="zh-CN" sz="2400" dirty="0" smtClean="0"/>
              <a:t>   … …  c</a:t>
            </a:r>
            <a:r>
              <a:rPr lang="en-US" altLang="zh-CN" sz="2400" baseline="-25000" dirty="0" smtClean="0"/>
              <a:t>m-2</a:t>
            </a:r>
            <a:r>
              <a:rPr lang="en-US" altLang="zh-CN" sz="2400" dirty="0"/>
              <a:t> </a:t>
            </a:r>
            <a:r>
              <a:rPr lang="en-US" altLang="zh-CN" sz="2400" dirty="0" smtClean="0"/>
              <a:t>  c</a:t>
            </a:r>
            <a:r>
              <a:rPr lang="en-US" altLang="zh-CN" sz="2400" baseline="-25000" dirty="0" smtClean="0"/>
              <a:t>m-1    </a:t>
            </a:r>
            <a:r>
              <a:rPr lang="en-US" altLang="zh-CN" sz="2400" dirty="0" smtClean="0"/>
              <a:t>c</a:t>
            </a:r>
            <a:r>
              <a:rPr lang="en-US" altLang="zh-CN" sz="2400" baseline="-25000" dirty="0" smtClean="0"/>
              <a:t>m</a:t>
            </a:r>
            <a:endParaRPr lang="zh-CN" altLang="en-US" sz="2400" baseline="-25000" dirty="0"/>
          </a:p>
        </p:txBody>
      </p:sp>
      <p:cxnSp>
        <p:nvCxnSpPr>
          <p:cNvPr id="12" name="直接连接符 11"/>
          <p:cNvCxnSpPr/>
          <p:nvPr/>
        </p:nvCxnSpPr>
        <p:spPr>
          <a:xfrm>
            <a:off x="2371900" y="2420888"/>
            <a:ext cx="76412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84390" y="2434536"/>
            <a:ext cx="840538"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66999" y="2420888"/>
            <a:ext cx="135369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5211" y="2434536"/>
            <a:ext cx="694659"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2753962" y="1916832"/>
            <a:ext cx="659332"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034412" y="1916832"/>
            <a:ext cx="293794"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945001" y="1922442"/>
            <a:ext cx="0" cy="454894"/>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096630" y="1916832"/>
            <a:ext cx="247800" cy="504056"/>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824928" y="1922442"/>
            <a:ext cx="1218918" cy="4670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32062" y="3645024"/>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046576" y="3861048"/>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075042" y="4077072"/>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075042" y="4293096"/>
            <a:ext cx="4248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53962" y="3325928"/>
            <a:ext cx="4857836"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rot="5400000">
            <a:off x="1819389" y="3724047"/>
            <a:ext cx="1247457" cy="369332"/>
          </a:xfrm>
          <a:prstGeom prst="rect">
            <a:avLst/>
          </a:prstGeom>
          <a:noFill/>
        </p:spPr>
        <p:txBody>
          <a:bodyPr wrap="none" rtlCol="0">
            <a:spAutoFit/>
          </a:bodyPr>
          <a:lstStyle/>
          <a:p>
            <a:r>
              <a:rPr lang="en-US" altLang="zh-CN" dirty="0" smtClean="0"/>
              <a:t>Document</a:t>
            </a:r>
            <a:endParaRPr lang="zh-CN" altLang="en-US" dirty="0"/>
          </a:p>
        </p:txBody>
      </p:sp>
      <p:sp>
        <p:nvSpPr>
          <p:cNvPr id="43" name="TextBox 42"/>
          <p:cNvSpPr txBox="1"/>
          <p:nvPr/>
        </p:nvSpPr>
        <p:spPr>
          <a:xfrm>
            <a:off x="2051720" y="2132856"/>
            <a:ext cx="404278" cy="461665"/>
          </a:xfrm>
          <a:prstGeom prst="rect">
            <a:avLst/>
          </a:prstGeom>
          <a:noFill/>
        </p:spPr>
        <p:txBody>
          <a:bodyPr wrap="none" rtlCol="0">
            <a:spAutoFit/>
          </a:bodyPr>
          <a:lstStyle/>
          <a:p>
            <a:r>
              <a:rPr lang="en-US" altLang="zh-CN" sz="2400" i="1" dirty="0" smtClean="0"/>
              <a:t>g</a:t>
            </a:r>
            <a:r>
              <a:rPr lang="en-US" altLang="zh-CN" sz="2400" i="1" baseline="-25000" dirty="0" smtClean="0"/>
              <a:t>1</a:t>
            </a:r>
            <a:endParaRPr lang="zh-CN" altLang="en-US" sz="2400" i="1" baseline="-25000" dirty="0"/>
          </a:p>
        </p:txBody>
      </p:sp>
      <p:sp>
        <p:nvSpPr>
          <p:cNvPr id="44" name="TextBox 43"/>
          <p:cNvSpPr txBox="1"/>
          <p:nvPr/>
        </p:nvSpPr>
        <p:spPr>
          <a:xfrm>
            <a:off x="3320094" y="2132856"/>
            <a:ext cx="436338" cy="461665"/>
          </a:xfrm>
          <a:prstGeom prst="rect">
            <a:avLst/>
          </a:prstGeom>
          <a:noFill/>
        </p:spPr>
        <p:txBody>
          <a:bodyPr wrap="none" rtlCol="0">
            <a:spAutoFit/>
          </a:bodyPr>
          <a:lstStyle/>
          <a:p>
            <a:r>
              <a:rPr lang="en-US" altLang="zh-CN" sz="2400" i="1" dirty="0" smtClean="0"/>
              <a:t>g</a:t>
            </a:r>
            <a:r>
              <a:rPr lang="en-US" altLang="zh-CN" sz="2400" i="1" baseline="-25000" dirty="0" smtClean="0"/>
              <a:t>2</a:t>
            </a:r>
            <a:endParaRPr lang="zh-CN" altLang="en-US" sz="2400" i="1" baseline="-25000" dirty="0"/>
          </a:p>
        </p:txBody>
      </p:sp>
      <p:sp>
        <p:nvSpPr>
          <p:cNvPr id="45" name="TextBox 44"/>
          <p:cNvSpPr txBox="1"/>
          <p:nvPr/>
        </p:nvSpPr>
        <p:spPr>
          <a:xfrm>
            <a:off x="4622407" y="2113692"/>
            <a:ext cx="857927" cy="523220"/>
          </a:xfrm>
          <a:prstGeom prst="rect">
            <a:avLst/>
          </a:prstGeom>
          <a:noFill/>
        </p:spPr>
        <p:txBody>
          <a:bodyPr wrap="none" rtlCol="0">
            <a:spAutoFit/>
          </a:bodyPr>
          <a:lstStyle/>
          <a:p>
            <a:r>
              <a:rPr lang="en-US" altLang="zh-CN" sz="2800" i="1" dirty="0" smtClean="0"/>
              <a:t>…  …</a:t>
            </a:r>
            <a:endParaRPr lang="zh-CN" altLang="en-US" sz="2800" i="1" baseline="-25000" dirty="0"/>
          </a:p>
        </p:txBody>
      </p:sp>
      <p:sp>
        <p:nvSpPr>
          <p:cNvPr id="46" name="TextBox 45"/>
          <p:cNvSpPr txBox="1"/>
          <p:nvPr/>
        </p:nvSpPr>
        <p:spPr>
          <a:xfrm>
            <a:off x="5552342" y="2132856"/>
            <a:ext cx="428322" cy="461665"/>
          </a:xfrm>
          <a:prstGeom prst="rect">
            <a:avLst/>
          </a:prstGeom>
          <a:noFill/>
        </p:spPr>
        <p:txBody>
          <a:bodyPr wrap="none" rtlCol="0">
            <a:spAutoFit/>
          </a:bodyPr>
          <a:lstStyle/>
          <a:p>
            <a:r>
              <a:rPr lang="en-US" altLang="zh-CN" sz="2400" i="1" dirty="0" err="1" smtClean="0"/>
              <a:t>g</a:t>
            </a:r>
            <a:r>
              <a:rPr lang="en-US" altLang="zh-CN" sz="2400" i="1" baseline="-25000" dirty="0" err="1"/>
              <a:t>τ</a:t>
            </a:r>
            <a:endParaRPr lang="zh-CN" altLang="en-US" sz="2400" i="1" baseline="-25000" dirty="0"/>
          </a:p>
        </p:txBody>
      </p:sp>
      <p:sp>
        <p:nvSpPr>
          <p:cNvPr id="47" name="TextBox 46"/>
          <p:cNvSpPr txBox="1"/>
          <p:nvPr/>
        </p:nvSpPr>
        <p:spPr>
          <a:xfrm>
            <a:off x="6946497" y="2146504"/>
            <a:ext cx="604653" cy="461665"/>
          </a:xfrm>
          <a:prstGeom prst="rect">
            <a:avLst/>
          </a:prstGeom>
          <a:noFill/>
        </p:spPr>
        <p:txBody>
          <a:bodyPr wrap="none" rtlCol="0">
            <a:spAutoFit/>
          </a:bodyPr>
          <a:lstStyle/>
          <a:p>
            <a:r>
              <a:rPr lang="en-US" altLang="zh-CN" sz="2400" i="1" dirty="0"/>
              <a:t>g</a:t>
            </a:r>
            <a:r>
              <a:rPr lang="el-GR" altLang="zh-CN" sz="2400" i="1" baseline="-25000" dirty="0" smtClean="0"/>
              <a:t>τ</a:t>
            </a:r>
            <a:r>
              <a:rPr lang="en-US" altLang="zh-CN" sz="2400" i="1" baseline="-25000" dirty="0" smtClean="0"/>
              <a:t>+1</a:t>
            </a:r>
            <a:endParaRPr lang="zh-CN" altLang="en-US" sz="2400" i="1" baseline="-25000" dirty="0"/>
          </a:p>
        </p:txBody>
      </p:sp>
      <p:cxnSp>
        <p:nvCxnSpPr>
          <p:cNvPr id="53" name="直接箭头连接符 52"/>
          <p:cNvCxnSpPr/>
          <p:nvPr/>
        </p:nvCxnSpPr>
        <p:spPr>
          <a:xfrm flipH="1">
            <a:off x="7341282" y="2451735"/>
            <a:ext cx="65933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976278" y="2618975"/>
            <a:ext cx="0" cy="66600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4040174" y="2475480"/>
            <a:ext cx="247800"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5989171" y="2492896"/>
            <a:ext cx="338342" cy="811788"/>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2816038" y="2457507"/>
            <a:ext cx="756852" cy="82747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55998" y="2636912"/>
            <a:ext cx="713657" cy="461665"/>
          </a:xfrm>
          <a:prstGeom prst="rect">
            <a:avLst/>
          </a:prstGeom>
          <a:noFill/>
        </p:spPr>
        <p:txBody>
          <a:bodyPr wrap="none" rtlCol="0">
            <a:spAutoFit/>
          </a:bodyPr>
          <a:lstStyle/>
          <a:p>
            <a:r>
              <a:rPr lang="en-US" altLang="zh-CN" sz="2400" i="1" dirty="0" smtClean="0"/>
              <a:t>Wg</a:t>
            </a:r>
            <a:r>
              <a:rPr lang="en-US" altLang="zh-CN" sz="2400" i="1" baseline="-25000" dirty="0" smtClean="0"/>
              <a:t>1</a:t>
            </a:r>
            <a:endParaRPr lang="zh-CN" altLang="en-US" sz="2400" i="1" baseline="-25000" dirty="0"/>
          </a:p>
        </p:txBody>
      </p:sp>
      <p:sp>
        <p:nvSpPr>
          <p:cNvPr id="59" name="TextBox 58"/>
          <p:cNvSpPr txBox="1"/>
          <p:nvPr/>
        </p:nvSpPr>
        <p:spPr>
          <a:xfrm>
            <a:off x="3470533" y="2636912"/>
            <a:ext cx="745717" cy="461665"/>
          </a:xfrm>
          <a:prstGeom prst="rect">
            <a:avLst/>
          </a:prstGeom>
          <a:noFill/>
        </p:spPr>
        <p:txBody>
          <a:bodyPr wrap="none" rtlCol="0">
            <a:spAutoFit/>
          </a:bodyPr>
          <a:lstStyle/>
          <a:p>
            <a:r>
              <a:rPr lang="en-US" altLang="zh-CN" sz="2400" i="1" dirty="0" smtClean="0"/>
              <a:t>Wg</a:t>
            </a:r>
            <a:r>
              <a:rPr lang="en-US" altLang="zh-CN" sz="2400" i="1" baseline="-25000" dirty="0" smtClean="0"/>
              <a:t>2</a:t>
            </a:r>
            <a:endParaRPr lang="zh-CN" altLang="en-US" sz="2400" i="1" baseline="-25000" dirty="0"/>
          </a:p>
        </p:txBody>
      </p:sp>
      <p:sp>
        <p:nvSpPr>
          <p:cNvPr id="60" name="TextBox 59"/>
          <p:cNvSpPr txBox="1"/>
          <p:nvPr/>
        </p:nvSpPr>
        <p:spPr>
          <a:xfrm>
            <a:off x="5382689" y="2636912"/>
            <a:ext cx="745717" cy="461665"/>
          </a:xfrm>
          <a:prstGeom prst="rect">
            <a:avLst/>
          </a:prstGeom>
          <a:noFill/>
        </p:spPr>
        <p:txBody>
          <a:bodyPr wrap="none" rtlCol="0">
            <a:spAutoFit/>
          </a:bodyPr>
          <a:lstStyle/>
          <a:p>
            <a:r>
              <a:rPr lang="en-US" altLang="zh-CN" sz="2400" i="1" dirty="0" err="1" smtClean="0"/>
              <a:t>Wg</a:t>
            </a:r>
            <a:r>
              <a:rPr lang="el-GR" altLang="zh-CN" sz="2400" i="1" baseline="-25000" dirty="0" smtClean="0"/>
              <a:t>τ</a:t>
            </a:r>
            <a:endParaRPr lang="zh-CN" altLang="en-US" sz="2400" i="1" baseline="-25000" dirty="0"/>
          </a:p>
        </p:txBody>
      </p:sp>
      <p:sp>
        <p:nvSpPr>
          <p:cNvPr id="61" name="TextBox 60"/>
          <p:cNvSpPr txBox="1"/>
          <p:nvPr/>
        </p:nvSpPr>
        <p:spPr>
          <a:xfrm>
            <a:off x="6704470" y="2636912"/>
            <a:ext cx="914033" cy="461665"/>
          </a:xfrm>
          <a:prstGeom prst="rect">
            <a:avLst/>
          </a:prstGeom>
          <a:noFill/>
        </p:spPr>
        <p:txBody>
          <a:bodyPr wrap="none" rtlCol="0">
            <a:spAutoFit/>
          </a:bodyPr>
          <a:lstStyle/>
          <a:p>
            <a:r>
              <a:rPr lang="en-US" altLang="zh-CN" sz="2400" i="1" dirty="0" err="1" smtClean="0"/>
              <a:t>Wg</a:t>
            </a:r>
            <a:r>
              <a:rPr lang="el-GR" altLang="zh-CN" sz="2400" i="1" baseline="-25000" dirty="0" smtClean="0"/>
              <a:t>τ</a:t>
            </a:r>
            <a:r>
              <a:rPr lang="en-US" altLang="zh-CN" sz="2400" i="1" baseline="-25000" dirty="0" smtClean="0"/>
              <a:t>+1</a:t>
            </a:r>
            <a:endParaRPr lang="zh-CN" altLang="en-US" sz="2400" i="1" baseline="-25000" dirty="0"/>
          </a:p>
        </p:txBody>
      </p:sp>
      <p:sp>
        <p:nvSpPr>
          <p:cNvPr id="62" name="TextBox 61"/>
          <p:cNvSpPr txBox="1"/>
          <p:nvPr/>
        </p:nvSpPr>
        <p:spPr>
          <a:xfrm>
            <a:off x="375560" y="2636912"/>
            <a:ext cx="2050241" cy="461665"/>
          </a:xfrm>
          <a:prstGeom prst="rect">
            <a:avLst/>
          </a:prstGeom>
          <a:noFill/>
        </p:spPr>
        <p:txBody>
          <a:bodyPr wrap="none" rtlCol="0">
            <a:spAutoFit/>
          </a:bodyPr>
          <a:lstStyle/>
          <a:p>
            <a:r>
              <a:rPr lang="en-US" altLang="zh-CN" sz="2400" dirty="0" smtClean="0"/>
              <a:t>Appear Time: </a:t>
            </a:r>
            <a:endParaRPr lang="zh-CN" altLang="en-US" sz="2400" dirty="0"/>
          </a:p>
        </p:txBody>
      </p:sp>
      <p:sp>
        <p:nvSpPr>
          <p:cNvPr id="63" name="TextBox 62"/>
          <p:cNvSpPr txBox="1"/>
          <p:nvPr/>
        </p:nvSpPr>
        <p:spPr>
          <a:xfrm>
            <a:off x="683568" y="1844824"/>
            <a:ext cx="1552028" cy="461665"/>
          </a:xfrm>
          <a:prstGeom prst="rect">
            <a:avLst/>
          </a:prstGeom>
          <a:noFill/>
        </p:spPr>
        <p:txBody>
          <a:bodyPr wrap="none" rtlCol="0">
            <a:spAutoFit/>
          </a:bodyPr>
          <a:lstStyle/>
          <a:p>
            <a:r>
              <a:rPr lang="en-US" altLang="zh-CN" sz="2400" dirty="0" smtClean="0"/>
              <a:t>Segments:</a:t>
            </a:r>
            <a:endParaRPr lang="zh-CN" altLang="en-US" sz="2400" dirty="0"/>
          </a:p>
        </p:txBody>
      </p:sp>
      <p:sp>
        <p:nvSpPr>
          <p:cNvPr id="64" name="TextBox 63"/>
          <p:cNvSpPr txBox="1"/>
          <p:nvPr/>
        </p:nvSpPr>
        <p:spPr>
          <a:xfrm>
            <a:off x="199496" y="4725144"/>
            <a:ext cx="8764992" cy="1631216"/>
          </a:xfrm>
          <a:prstGeom prst="rect">
            <a:avLst/>
          </a:prstGeom>
          <a:noFill/>
        </p:spPr>
        <p:txBody>
          <a:bodyPr wrap="square" rtlCol="0">
            <a:spAutoFit/>
          </a:bodyPr>
          <a:lstStyle/>
          <a:p>
            <a:r>
              <a:rPr lang="en-US" altLang="zh-CN" sz="2800" dirty="0" smtClean="0"/>
              <a:t>Optimization Objectiveness: C=M[</a:t>
            </a:r>
            <a:r>
              <a:rPr lang="el-GR" altLang="zh-CN" sz="2800" dirty="0" smtClean="0"/>
              <a:t>τ</a:t>
            </a:r>
            <a:r>
              <a:rPr lang="en-US" altLang="zh-CN" sz="2800" dirty="0" smtClean="0"/>
              <a:t>+1][m].</a:t>
            </a:r>
          </a:p>
          <a:p>
            <a:endParaRPr lang="en-US" altLang="zh-CN" sz="2400" dirty="0" smtClean="0"/>
          </a:p>
          <a:p>
            <a:r>
              <a:rPr lang="en-US" altLang="zh-CN" sz="2400" dirty="0" smtClean="0"/>
              <a:t>M[</a:t>
            </a:r>
            <a:r>
              <a:rPr lang="en-US" altLang="zh-CN" sz="2400" dirty="0" err="1" smtClean="0"/>
              <a:t>i</a:t>
            </a:r>
            <a:r>
              <a:rPr lang="en-US" altLang="zh-CN" sz="2400" dirty="0" smtClean="0"/>
              <a:t>][j]: the minimum total appear times of the </a:t>
            </a:r>
            <a:r>
              <a:rPr lang="en-US" altLang="zh-CN" sz="2400" i="1" dirty="0" err="1" smtClean="0"/>
              <a:t>i</a:t>
            </a:r>
            <a:r>
              <a:rPr lang="en-US" altLang="zh-CN" sz="2400" dirty="0" smtClean="0"/>
              <a:t> segments generated by c</a:t>
            </a:r>
            <a:r>
              <a:rPr lang="en-US" altLang="zh-CN" sz="2400" baseline="-25000" dirty="0" smtClean="0"/>
              <a:t>1</a:t>
            </a:r>
            <a:r>
              <a:rPr lang="en-US" altLang="zh-CN" sz="2400" dirty="0" smtClean="0"/>
              <a:t>c</a:t>
            </a:r>
            <a:r>
              <a:rPr lang="en-US" altLang="zh-CN" sz="2400" baseline="-25000" dirty="0" smtClean="0"/>
              <a:t>2</a:t>
            </a:r>
            <a:r>
              <a:rPr lang="en-US" altLang="zh-CN" sz="2400" dirty="0" smtClean="0"/>
              <a:t> </a:t>
            </a:r>
            <a:r>
              <a:rPr lang="en-US" altLang="zh-CN" sz="2400" dirty="0"/>
              <a:t>… </a:t>
            </a:r>
            <a:r>
              <a:rPr lang="en-US" altLang="zh-CN" sz="2400" dirty="0" smtClean="0"/>
              <a:t>c</a:t>
            </a:r>
            <a:r>
              <a:rPr lang="en-US" altLang="zh-CN" sz="2400" baseline="-25000" dirty="0" smtClean="0"/>
              <a:t>j-1</a:t>
            </a:r>
            <a:r>
              <a:rPr lang="en-US" altLang="zh-CN" sz="2400" dirty="0" smtClean="0"/>
              <a:t>c</a:t>
            </a:r>
            <a:r>
              <a:rPr lang="en-US" altLang="zh-CN" sz="2400" baseline="-25000" dirty="0" smtClean="0"/>
              <a:t>j</a:t>
            </a:r>
            <a:r>
              <a:rPr lang="en-US" altLang="zh-CN" sz="2400" dirty="0" smtClean="0"/>
              <a:t>.</a:t>
            </a:r>
            <a:endParaRPr lang="en-US" altLang="zh-CN" sz="2400" baseline="-25000" dirty="0" smtClean="0"/>
          </a:p>
        </p:txBody>
      </p:sp>
      <mc:AlternateContent xmlns:mc="http://schemas.openxmlformats.org/markup-compatibility/2006" xmlns:a14="http://schemas.microsoft.com/office/drawing/2010/main">
        <mc:Choice Requires="a14">
          <p:sp>
            <p:nvSpPr>
              <p:cNvPr id="65" name="TextBox 64"/>
              <p:cNvSpPr txBox="1"/>
              <p:nvPr/>
            </p:nvSpPr>
            <p:spPr>
              <a:xfrm>
                <a:off x="35496" y="3429000"/>
                <a:ext cx="2229585" cy="978794"/>
              </a:xfrm>
              <a:prstGeom prst="rect">
                <a:avLst/>
              </a:prstGeom>
              <a:noFill/>
            </p:spPr>
            <p:txBody>
              <a:bodyPr wrap="none" rtlCol="0">
                <a:spAutoFit/>
              </a:bodyPr>
              <a:lstStyle/>
              <a:p>
                <a:r>
                  <a:rPr lang="en-US" altLang="zh-CN" sz="2800" dirty="0" smtClean="0"/>
                  <a:t>Extension:</a:t>
                </a:r>
              </a:p>
              <a:p>
                <a:r>
                  <a:rPr lang="en-US" altLang="zh-CN" sz="2800" dirty="0" smtClean="0"/>
                  <a:t>C</a:t>
                </a:r>
                <a:r>
                  <a:rPr lang="en-US" altLang="zh-CN" sz="2800" dirty="0"/>
                  <a:t>= </a:t>
                </a:r>
                <a14:m>
                  <m:oMath xmlns:m="http://schemas.openxmlformats.org/officeDocument/2006/math">
                    <m:nary>
                      <m:naryPr>
                        <m:chr m:val="∑"/>
                        <m:limLoc m:val="subSup"/>
                        <m:ctrlPr>
                          <a:rPr lang="zh-CN" altLang="en-US" sz="2800" i="1">
                            <a:latin typeface="Cambria Math"/>
                          </a:rPr>
                        </m:ctrlPr>
                      </m:naryPr>
                      <m:sub>
                        <m:r>
                          <m:rPr>
                            <m:brk m:alnAt="25"/>
                          </m:rPr>
                          <a:rPr lang="en-US" altLang="zh-CN" sz="2800" i="1">
                            <a:latin typeface="Cambria Math"/>
                          </a:rPr>
                          <m:t>𝑖</m:t>
                        </m:r>
                        <m:r>
                          <a:rPr lang="en-US" altLang="zh-CN" sz="2800" i="1">
                            <a:latin typeface="Cambria Math"/>
                          </a:rPr>
                          <m:t>=1</m:t>
                        </m:r>
                      </m:sub>
                      <m:sup>
                        <m:r>
                          <a:rPr lang="zh-CN" altLang="en-US" sz="2800" i="1">
                            <a:latin typeface="Cambria Math"/>
                          </a:rPr>
                          <m:t>𝜏</m:t>
                        </m:r>
                        <m:r>
                          <a:rPr lang="en-US" altLang="zh-CN" sz="2800" i="1">
                            <a:latin typeface="Cambria Math"/>
                          </a:rPr>
                          <m:t>+1</m:t>
                        </m:r>
                      </m:sup>
                      <m:e>
                        <m:r>
                          <a:rPr lang="en-US" altLang="zh-CN" sz="2800" i="1">
                            <a:latin typeface="Cambria Math"/>
                          </a:rPr>
                          <m:t>𝑊𝑔</m:t>
                        </m:r>
                        <m:r>
                          <a:rPr lang="en-US" altLang="zh-CN" sz="2800" i="1" baseline="-25000">
                            <a:latin typeface="Cambria Math"/>
                          </a:rPr>
                          <m:t>𝑖</m:t>
                        </m:r>
                      </m:e>
                    </m:nary>
                    <m:r>
                      <a:rPr lang="en-US" altLang="zh-CN" sz="2800">
                        <a:latin typeface="Cambria Math"/>
                      </a:rPr>
                      <m:t> </m:t>
                    </m:r>
                  </m:oMath>
                </a14:m>
                <a:endParaRPr lang="zh-CN" alt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5496" y="3429000"/>
                <a:ext cx="2229585" cy="978794"/>
              </a:xfrm>
              <a:prstGeom prst="rect">
                <a:avLst/>
              </a:prstGeom>
              <a:blipFill rotWithShape="1">
                <a:blip r:embed="rId4"/>
                <a:stretch>
                  <a:fillRect l="-5738" t="-5625" b="-16875"/>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spTree>
    <p:custDataLst>
      <p:tags r:id="rId1"/>
    </p:custDataLst>
    <p:extLst>
      <p:ext uri="{BB962C8B-B14F-4D97-AF65-F5344CB8AC3E}">
        <p14:creationId xmlns:p14="http://schemas.microsoft.com/office/powerpoint/2010/main" val="2580365133"/>
      </p:ext>
    </p:extLst>
  </p:cSld>
  <p:clrMapOvr>
    <a:masterClrMapping/>
  </p:clrMapOvr>
  <p:transition advTm="59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124744"/>
            <a:ext cx="8535322" cy="5657880"/>
          </a:xfrm>
        </p:spPr>
        <p:txBody>
          <a:bodyPr>
            <a:normAutofit/>
          </a:bodyPr>
          <a:lstStyle/>
          <a:p>
            <a:r>
              <a:rPr lang="en-US" altLang="zh-CN" sz="2800" dirty="0" smtClean="0"/>
              <a:t>Wikipedia</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pPr>
              <a:buNone/>
            </a:pPr>
            <a:r>
              <a:rPr lang="en-US" altLang="zh-CN" dirty="0" smtClean="0">
                <a:solidFill>
                  <a:srgbClr val="FF0000"/>
                </a:solidFill>
              </a:rPr>
              <a:t>http://en.wikipedia.org/wiki/Levenshtein_distance</a:t>
            </a:r>
          </a:p>
        </p:txBody>
      </p:sp>
      <p:sp>
        <p:nvSpPr>
          <p:cNvPr id="15" name="标题 1"/>
          <p:cNvSpPr>
            <a:spLocks noGrp="1"/>
          </p:cNvSpPr>
          <p:nvPr>
            <p:ph type="title"/>
          </p:nvPr>
        </p:nvSpPr>
        <p:spPr>
          <a:xfrm>
            <a:off x="457200" y="-99392"/>
            <a:ext cx="8229600" cy="1143000"/>
          </a:xfrm>
        </p:spPr>
        <p:txBody>
          <a:bodyPr>
            <a:normAutofit/>
          </a:bodyPr>
          <a:lstStyle/>
          <a:p>
            <a:r>
              <a:rPr lang="en-US" altLang="zh-CN" dirty="0" smtClean="0"/>
              <a:t>Automatically add the links</a:t>
            </a:r>
            <a:endParaRPr lang="zh-CN" altLang="en-US" dirty="0"/>
          </a:p>
        </p:txBody>
      </p:sp>
      <p:sp>
        <p:nvSpPr>
          <p:cNvPr id="18" name="日期占位符 17"/>
          <p:cNvSpPr>
            <a:spLocks noGrp="1"/>
          </p:cNvSpPr>
          <p:nvPr>
            <p:ph type="dt" sz="half" idx="10"/>
          </p:nvPr>
        </p:nvSpPr>
        <p:spPr/>
        <p:txBody>
          <a:bodyPr/>
          <a:lstStyle/>
          <a:p>
            <a:fld id="{2ABDE5A7-0B75-4253-A7DA-811F28D30832}" type="datetime1">
              <a:rPr lang="en-US" altLang="zh-CN" smtClean="0"/>
              <a:t>4/4/2012</a:t>
            </a:fld>
            <a:endParaRPr lang="zh-CN" altLang="en-US" dirty="0"/>
          </a:p>
        </p:txBody>
      </p:sp>
      <p:sp>
        <p:nvSpPr>
          <p:cNvPr id="25" name="页脚占位符 24"/>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29" name="图片 28" descr="捕获.JPG"/>
          <p:cNvPicPr>
            <a:picLocks noChangeAspect="1"/>
          </p:cNvPicPr>
          <p:nvPr/>
        </p:nvPicPr>
        <p:blipFill>
          <a:blip r:embed="rId4" cstate="print"/>
          <a:stretch>
            <a:fillRect/>
          </a:stretch>
        </p:blipFill>
        <p:spPr>
          <a:xfrm>
            <a:off x="369644" y="1628800"/>
            <a:ext cx="8306812" cy="4071966"/>
          </a:xfrm>
          <a:prstGeom prst="rect">
            <a:avLst/>
          </a:prstGeom>
        </p:spPr>
      </p:pic>
      <p:sp>
        <p:nvSpPr>
          <p:cNvPr id="40" name="椭圆 39"/>
          <p:cNvSpPr/>
          <p:nvPr/>
        </p:nvSpPr>
        <p:spPr>
          <a:xfrm>
            <a:off x="1714480"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571736"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71802" y="3143248"/>
            <a:ext cx="50006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14480" y="3857628"/>
            <a:ext cx="121444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28860" y="4143380"/>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00562" y="2786058"/>
            <a:ext cx="42862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500166" y="4857760"/>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995601" y="5038733"/>
            <a:ext cx="85725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57884" y="4143380"/>
            <a:ext cx="92869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43834" y="4000504"/>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2000" y="5014925"/>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spTree>
    <p:custDataLst>
      <p:tags r:id="rId1"/>
    </p:custDataLst>
  </p:cSld>
  <p:clrMapOvr>
    <a:masterClrMapping/>
  </p:clrMapOvr>
  <p:transition advTm="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Dynamic </a:t>
            </a:r>
            <a:r>
              <a:rPr lang="en-US" altLang="zh-CN" dirty="0" smtClean="0"/>
              <a:t>Programming</a:t>
            </a:r>
            <a:endParaRPr lang="zh-CN" altLang="en-US" dirty="0"/>
          </a:p>
        </p:txBody>
      </p:sp>
      <p:sp>
        <p:nvSpPr>
          <p:cNvPr id="4" name="日期占位符 3"/>
          <p:cNvSpPr>
            <a:spLocks noGrp="1"/>
          </p:cNvSpPr>
          <p:nvPr>
            <p:ph type="dt" sz="half" idx="10"/>
          </p:nvPr>
        </p:nvSpPr>
        <p:spPr/>
        <p:txBody>
          <a:bodyPr/>
          <a:lstStyle/>
          <a:p>
            <a:fld id="{0B8B7B22-0A4C-487F-BFA3-CA8282D07CF9}"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48" name="TextBox 47"/>
          <p:cNvSpPr txBox="1"/>
          <p:nvPr/>
        </p:nvSpPr>
        <p:spPr>
          <a:xfrm>
            <a:off x="179512" y="1340768"/>
            <a:ext cx="6307496" cy="954107"/>
          </a:xfrm>
          <a:prstGeom prst="rect">
            <a:avLst/>
          </a:prstGeom>
          <a:noFill/>
        </p:spPr>
        <p:txBody>
          <a:bodyPr wrap="none" rtlCol="0">
            <a:spAutoFit/>
          </a:bodyPr>
          <a:lstStyle/>
          <a:p>
            <a:r>
              <a:rPr lang="en-US" altLang="zh-CN" sz="2800" dirty="0" smtClean="0"/>
              <a:t>If the start position of last partition is </a:t>
            </a:r>
            <a:r>
              <a:rPr lang="en-US" altLang="zh-CN" sz="2800" i="1" dirty="0" smtClean="0"/>
              <a:t>p,</a:t>
            </a:r>
            <a:endParaRPr lang="en-US" altLang="zh-CN" sz="2800" dirty="0" smtClean="0"/>
          </a:p>
          <a:p>
            <a:r>
              <a:rPr lang="en-US" altLang="zh-CN" sz="2800" dirty="0" smtClean="0"/>
              <a:t>Then:</a:t>
            </a:r>
            <a:endParaRPr lang="zh-CN" altLang="en-US" sz="2000" i="1" baseline="-25000" dirty="0"/>
          </a:p>
        </p:txBody>
      </p:sp>
      <mc:AlternateContent xmlns:mc="http://schemas.openxmlformats.org/markup-compatibility/2006" xmlns:a14="http://schemas.microsoft.com/office/drawing/2010/main">
        <mc:Choice Requires="a14">
          <p:sp>
            <p:nvSpPr>
              <p:cNvPr id="3" name="TextBox 2"/>
              <p:cNvSpPr txBox="1"/>
              <p:nvPr/>
            </p:nvSpPr>
            <p:spPr>
              <a:xfrm>
                <a:off x="611560" y="2636912"/>
                <a:ext cx="7128792" cy="689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3600" dirty="0" smtClean="0"/>
                        <m:t>C</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+1][</m:t>
                      </m:r>
                      <m:r>
                        <m:rPr>
                          <m:nor/>
                        </m:rPr>
                        <a:rPr lang="en-US" altLang="zh-CN" sz="3600" dirty="0" smtClean="0"/>
                        <m:t>m</m:t>
                      </m:r>
                      <m:r>
                        <m:rPr>
                          <m:nor/>
                        </m:rPr>
                        <a:rPr lang="en-US" altLang="zh-CN" sz="3600" dirty="0" smtClean="0"/>
                        <m:t>]=</m:t>
                      </m:r>
                      <m:r>
                        <m:rPr>
                          <m:nor/>
                        </m:rPr>
                        <a:rPr lang="en-US" altLang="zh-CN" sz="3600" dirty="0" smtClean="0"/>
                        <m:t>M</m:t>
                      </m:r>
                      <m:r>
                        <m:rPr>
                          <m:nor/>
                        </m:rPr>
                        <a:rPr lang="en-US" altLang="zh-CN" sz="3600" dirty="0" smtClean="0"/>
                        <m:t>[</m:t>
                      </m:r>
                      <m:r>
                        <m:rPr>
                          <m:nor/>
                        </m:rPr>
                        <a:rPr lang="el-GR" altLang="zh-CN" sz="3600" dirty="0" smtClean="0"/>
                        <m:t>τ</m:t>
                      </m:r>
                      <m:r>
                        <m:rPr>
                          <m:nor/>
                        </m:rPr>
                        <a:rPr lang="en-US" altLang="zh-CN" sz="3600" dirty="0" smtClean="0"/>
                        <m:t>][</m:t>
                      </m:r>
                      <m:r>
                        <m:rPr>
                          <m:nor/>
                        </m:rPr>
                        <a:rPr lang="en-US" altLang="zh-CN" sz="3600" i="1" dirty="0" smtClean="0"/>
                        <m:t>p</m:t>
                      </m:r>
                      <m:r>
                        <m:rPr>
                          <m:nor/>
                        </m:rPr>
                        <a:rPr lang="en-US" altLang="zh-CN" sz="3600" dirty="0" smtClean="0"/>
                        <m:t>−1]+</m:t>
                      </m:r>
                      <m:r>
                        <m:rPr>
                          <m:nor/>
                        </m:rPr>
                        <a:rPr lang="en-US" altLang="zh-CN" sz="3600" i="1" dirty="0" smtClean="0"/>
                        <m:t>W</m:t>
                      </m:r>
                      <m:sSub>
                        <m:sSubPr>
                          <m:ctrlPr>
                            <a:rPr lang="en-US" altLang="zh-CN" sz="3600" i="1" dirty="0" smtClean="0">
                              <a:latin typeface="Cambria Math"/>
                            </a:rPr>
                          </m:ctrlPr>
                        </m:sSubPr>
                        <m:e>
                          <m:r>
                            <a:rPr lang="en-US" altLang="zh-CN" sz="3600" i="1" dirty="0">
                              <a:latin typeface="Cambria Math"/>
                            </a:rPr>
                            <m:t>𝑐</m:t>
                          </m:r>
                        </m:e>
                        <m:sub>
                          <m:r>
                            <a:rPr lang="en-US" altLang="zh-CN" sz="3600" i="1" dirty="0">
                              <a:latin typeface="Cambria Math"/>
                            </a:rPr>
                            <m:t>𝑝</m:t>
                          </m:r>
                        </m:sub>
                      </m:sSub>
                      <m:r>
                        <a:rPr lang="en-US" altLang="zh-CN" sz="3600" i="1" dirty="0">
                          <a:latin typeface="Cambria Math"/>
                        </a:rPr>
                        <m:t>…</m:t>
                      </m:r>
                      <m:sSub>
                        <m:sSubPr>
                          <m:ctrlPr>
                            <a:rPr lang="en-US" altLang="zh-CN" sz="3600" i="1" dirty="0">
                              <a:latin typeface="Cambria Math"/>
                            </a:rPr>
                          </m:ctrlPr>
                        </m:sSubPr>
                        <m:e>
                          <m:r>
                            <a:rPr lang="en-US" altLang="zh-CN" sz="3600" i="1" dirty="0">
                              <a:latin typeface="Cambria Math"/>
                            </a:rPr>
                            <m:t>𝑐</m:t>
                          </m:r>
                        </m:e>
                        <m:sub>
                          <m:r>
                            <a:rPr lang="en-US" altLang="zh-CN" sz="3600" i="1" dirty="0">
                              <a:latin typeface="Cambria Math"/>
                            </a:rPr>
                            <m:t>𝑚</m:t>
                          </m:r>
                        </m:sub>
                      </m:sSub>
                    </m:oMath>
                  </m:oMathPara>
                </a14:m>
                <a:endParaRPr lang="zh-CN" alt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611560" y="2636912"/>
                <a:ext cx="7128792" cy="689099"/>
              </a:xfrm>
              <a:prstGeom prst="rect">
                <a:avLst/>
              </a:prstGeom>
              <a:blipFill rotWithShape="1">
                <a:blip r:embed="rId4"/>
                <a:stretch>
                  <a:fillRect/>
                </a:stretch>
              </a:blipFill>
            </p:spPr>
            <p:txBody>
              <a:bodyPr/>
              <a:lstStyle/>
              <a:p>
                <a:r>
                  <a:rPr lang="zh-CN" altLang="en-US">
                    <a:noFill/>
                  </a:rPr>
                  <a:t> </a:t>
                </a:r>
              </a:p>
            </p:txBody>
          </p:sp>
        </mc:Fallback>
      </mc:AlternateContent>
      <p:sp>
        <p:nvSpPr>
          <p:cNvPr id="49" name="TextBox 48"/>
          <p:cNvSpPr txBox="1"/>
          <p:nvPr/>
        </p:nvSpPr>
        <p:spPr>
          <a:xfrm>
            <a:off x="251520" y="3699029"/>
            <a:ext cx="2742802" cy="523220"/>
          </a:xfrm>
          <a:prstGeom prst="rect">
            <a:avLst/>
          </a:prstGeom>
          <a:noFill/>
        </p:spPr>
        <p:txBody>
          <a:bodyPr wrap="none" rtlCol="0">
            <a:spAutoFit/>
          </a:bodyPr>
          <a:lstStyle/>
          <a:p>
            <a:r>
              <a:rPr lang="en-US" altLang="zh-CN" sz="2800" dirty="0" smtClean="0"/>
              <a:t>Iterative we have</a:t>
            </a:r>
            <a:endParaRPr lang="zh-CN" altLang="en-US" sz="2000" i="1" baseline="-25000" dirty="0"/>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221088"/>
            <a:ext cx="6723542" cy="1795044"/>
          </a:xfrm>
          <a:prstGeom prst="rect">
            <a:avLst/>
          </a:prstGeom>
        </p:spPr>
      </p:pic>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Tree>
    <p:custDataLst>
      <p:tags r:id="rId1"/>
    </p:custDataLst>
    <p:extLst>
      <p:ext uri="{BB962C8B-B14F-4D97-AF65-F5344CB8AC3E}">
        <p14:creationId xmlns:p14="http://schemas.microsoft.com/office/powerpoint/2010/main" val="1749682543"/>
      </p:ext>
    </p:extLst>
  </p:cSld>
  <p:clrMapOvr>
    <a:masterClrMapping/>
  </p:clrMapOvr>
  <p:transition advTm="59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Determining </a:t>
            </a:r>
            <a:r>
              <a:rPr lang="en-US" altLang="zh-CN" i="1" dirty="0" err="1" smtClean="0"/>
              <a:t>W</a:t>
            </a:r>
            <a:r>
              <a:rPr lang="en-US" altLang="zh-CN" sz="3600" i="1" dirty="0" err="1" smtClean="0"/>
              <a:t>g</a:t>
            </a:r>
            <a:endParaRPr lang="zh-CN" altLang="en-US" sz="3600" i="1" dirty="0"/>
          </a:p>
        </p:txBody>
      </p:sp>
      <p:sp>
        <p:nvSpPr>
          <p:cNvPr id="3" name="内容占位符 2"/>
          <p:cNvSpPr>
            <a:spLocks noGrp="1"/>
          </p:cNvSpPr>
          <p:nvPr>
            <p:ph idx="1"/>
          </p:nvPr>
        </p:nvSpPr>
        <p:spPr/>
        <p:txBody>
          <a:bodyPr/>
          <a:lstStyle/>
          <a:p>
            <a:r>
              <a:rPr lang="en-US" altLang="zh-CN" dirty="0" smtClean="0"/>
              <a:t>Build A Suffix Trie.</a:t>
            </a:r>
          </a:p>
          <a:p>
            <a:endParaRPr lang="en-US" altLang="zh-CN" dirty="0" smtClean="0"/>
          </a:p>
          <a:p>
            <a:endParaRPr lang="en-US" altLang="zh-CN" dirty="0"/>
          </a:p>
        </p:txBody>
      </p:sp>
      <p:sp>
        <p:nvSpPr>
          <p:cNvPr id="4" name="日期占位符 3"/>
          <p:cNvSpPr>
            <a:spLocks noGrp="1"/>
          </p:cNvSpPr>
          <p:nvPr>
            <p:ph type="dt" sz="half" idx="10"/>
          </p:nvPr>
        </p:nvSpPr>
        <p:spPr/>
        <p:txBody>
          <a:bodyPr/>
          <a:lstStyle/>
          <a:p>
            <a:fld id="{EA8C1F79-0D89-4FDC-81D0-EEF4C6C479EB}" type="datetime1">
              <a:rPr lang="en-US" altLang="zh-CN" smtClean="0"/>
              <a:t>4/4/2012</a:t>
            </a:fld>
            <a:endParaRPr lang="zh-CN" altLang="en-US"/>
          </a:p>
        </p:txBody>
      </p:sp>
      <p:sp>
        <p:nvSpPr>
          <p:cNvPr id="5" name="页脚占位符 4"/>
          <p:cNvSpPr>
            <a:spLocks noGrp="1"/>
          </p:cNvSpPr>
          <p:nvPr>
            <p:ph type="ftr" sz="quarter" idx="11"/>
          </p:nvPr>
        </p:nvSpPr>
        <p:spPr/>
        <p:txBody>
          <a:bodyPr/>
          <a:lstStyle/>
          <a:p>
            <a:r>
              <a:rPr lang="en-US" altLang="zh-CN" smtClean="0"/>
              <a:t>Taste @ ICDE2012</a:t>
            </a:r>
            <a:endParaRPr lang="zh-CN" altLang="en-US" dirty="0"/>
          </a:p>
        </p:txBody>
      </p:sp>
      <p:sp>
        <p:nvSpPr>
          <p:cNvPr id="7" name="等腰三角形 6"/>
          <p:cNvSpPr/>
          <p:nvPr/>
        </p:nvSpPr>
        <p:spPr>
          <a:xfrm>
            <a:off x="2627784" y="2708920"/>
            <a:ext cx="3096344" cy="2448272"/>
          </a:xfrm>
          <a:prstGeom prst="triangle">
            <a:avLst>
              <a:gd name="adj" fmla="val 4867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曲线连接符 22"/>
          <p:cNvCxnSpPr>
            <a:stCxn id="7" idx="0"/>
          </p:cNvCxnSpPr>
          <p:nvPr/>
        </p:nvCxnSpPr>
        <p:spPr>
          <a:xfrm rot="16200000" flipH="1" flipV="1">
            <a:off x="3129375" y="3215441"/>
            <a:ext cx="1512168" cy="499126"/>
          </a:xfrm>
          <a:prstGeom prst="curvedConnector3">
            <a:avLst>
              <a:gd name="adj1" fmla="val 63403"/>
            </a:avLst>
          </a:prstGeom>
          <a:ln w="31750"/>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a:off x="3095836" y="4118016"/>
            <a:ext cx="1116124" cy="10297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flipH="1">
            <a:off x="4048435" y="3116975"/>
            <a:ext cx="1595898" cy="327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80112" y="2761764"/>
            <a:ext cx="2430794" cy="523220"/>
          </a:xfrm>
          <a:prstGeom prst="rect">
            <a:avLst/>
          </a:prstGeom>
          <a:noFill/>
        </p:spPr>
        <p:txBody>
          <a:bodyPr wrap="none" rtlCol="0">
            <a:spAutoFit/>
          </a:bodyPr>
          <a:lstStyle/>
          <a:p>
            <a:r>
              <a:rPr lang="en-US" altLang="zh-CN" sz="2800" dirty="0" smtClean="0"/>
              <a:t>The segment </a:t>
            </a:r>
            <a:r>
              <a:rPr lang="en-US" altLang="zh-CN" sz="2800" i="1" dirty="0" smtClean="0"/>
              <a:t>g</a:t>
            </a:r>
            <a:endParaRPr lang="zh-CN" altLang="en-US" sz="2800" i="1" dirty="0"/>
          </a:p>
        </p:txBody>
      </p:sp>
      <p:sp>
        <p:nvSpPr>
          <p:cNvPr id="12" name="TextBox 11"/>
          <p:cNvSpPr txBox="1"/>
          <p:nvPr/>
        </p:nvSpPr>
        <p:spPr>
          <a:xfrm>
            <a:off x="1340897" y="5355213"/>
            <a:ext cx="6591869" cy="954107"/>
          </a:xfrm>
          <a:prstGeom prst="rect">
            <a:avLst/>
          </a:prstGeom>
          <a:noFill/>
        </p:spPr>
        <p:txBody>
          <a:bodyPr wrap="none" rtlCol="0">
            <a:spAutoFit/>
          </a:bodyPr>
          <a:lstStyle/>
          <a:p>
            <a:r>
              <a:rPr lang="en-US" altLang="zh-CN" sz="2800" dirty="0" smtClean="0"/>
              <a:t>   The number of </a:t>
            </a:r>
            <a:r>
              <a:rPr lang="en-US" altLang="zh-CN" sz="2800" dirty="0" err="1" smtClean="0"/>
              <a:t>subtrie</a:t>
            </a:r>
            <a:r>
              <a:rPr lang="en-US" altLang="zh-CN" sz="2800" dirty="0" smtClean="0"/>
              <a:t> leaf nodes</a:t>
            </a:r>
          </a:p>
          <a:p>
            <a:r>
              <a:rPr lang="en-US" altLang="zh-CN" sz="2800" dirty="0" smtClean="0"/>
              <a:t>=</a:t>
            </a:r>
            <a:r>
              <a:rPr lang="zh-CN" altLang="en-US" sz="2800" dirty="0"/>
              <a:t> </a:t>
            </a:r>
            <a:r>
              <a:rPr lang="en-US" altLang="zh-CN" sz="2800" dirty="0" smtClean="0"/>
              <a:t>The occurrence time in document = </a:t>
            </a:r>
            <a:r>
              <a:rPr lang="en-US" altLang="zh-CN" sz="2800" i="1" dirty="0" err="1" smtClean="0"/>
              <a:t>Wg</a:t>
            </a:r>
            <a:endParaRPr lang="en-US" altLang="zh-CN" sz="2800" i="1" dirty="0" smtClean="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41</a:t>
            </a:fld>
            <a:endParaRPr lang="zh-CN" altLang="en-US" dirty="0"/>
          </a:p>
        </p:txBody>
      </p:sp>
    </p:spTree>
    <p:extLst>
      <p:ext uri="{BB962C8B-B14F-4D97-AF65-F5344CB8AC3E}">
        <p14:creationId xmlns:p14="http://schemas.microsoft.com/office/powerpoint/2010/main" val="715397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27384"/>
            <a:ext cx="8229600" cy="1143000"/>
          </a:xfrm>
        </p:spPr>
        <p:txBody>
          <a:bodyPr/>
          <a:lstStyle/>
          <a:p>
            <a:r>
              <a:rPr lang="en-US" altLang="zh-CN" dirty="0" smtClean="0"/>
              <a:t>Pruning</a:t>
            </a:r>
            <a:endParaRPr lang="zh-CN" altLang="en-US" dirty="0"/>
          </a:p>
        </p:txBody>
      </p:sp>
      <p:sp>
        <p:nvSpPr>
          <p:cNvPr id="3" name="内容占位符 2"/>
          <p:cNvSpPr>
            <a:spLocks noGrp="1"/>
          </p:cNvSpPr>
          <p:nvPr>
            <p:ph idx="1"/>
          </p:nvPr>
        </p:nvSpPr>
        <p:spPr/>
        <p:txBody>
          <a:bodyPr/>
          <a:lstStyle/>
          <a:p>
            <a:r>
              <a:rPr lang="en-US" altLang="zh-CN" dirty="0" smtClean="0"/>
              <a:t>Even VS. </a:t>
            </a:r>
            <a:r>
              <a:rPr lang="en-US" altLang="zh-CN" dirty="0" err="1" smtClean="0"/>
              <a:t>Dict+Doc</a:t>
            </a:r>
            <a:r>
              <a:rPr lang="en-US" altLang="zh-CN" dirty="0" smtClean="0"/>
              <a:t> Method</a:t>
            </a:r>
          </a:p>
          <a:p>
            <a:pPr lvl="1"/>
            <a:r>
              <a:rPr lang="en-US" altLang="zh-CN" dirty="0" smtClean="0"/>
              <a:t>Even involves larger candidate set</a:t>
            </a:r>
          </a:p>
          <a:p>
            <a:pPr lvl="1"/>
            <a:r>
              <a:rPr lang="en-US" altLang="zh-CN" dirty="0" err="1" smtClean="0"/>
              <a:t>Dict+Doc</a:t>
            </a:r>
            <a:r>
              <a:rPr lang="en-US" altLang="zh-CN" dirty="0" smtClean="0"/>
              <a:t> counts the indexing time</a:t>
            </a:r>
          </a:p>
          <a:p>
            <a:endParaRPr lang="en-US" altLang="zh-CN" dirty="0" smtClean="0"/>
          </a:p>
          <a:p>
            <a:r>
              <a:rPr lang="en-US" altLang="zh-CN" dirty="0" smtClean="0"/>
              <a:t>Make indexing more efficient</a:t>
            </a:r>
          </a:p>
          <a:p>
            <a:pPr lvl="1"/>
            <a:r>
              <a:rPr lang="en-US" altLang="zh-CN" dirty="0" smtClean="0"/>
              <a:t>Using </a:t>
            </a:r>
            <a:r>
              <a:rPr lang="en-US" altLang="zh-CN" dirty="0"/>
              <a:t>Segment Length to Do Pruning</a:t>
            </a:r>
            <a:r>
              <a:rPr lang="en-US" altLang="zh-CN" dirty="0" smtClean="0"/>
              <a:t>.</a:t>
            </a:r>
          </a:p>
          <a:p>
            <a:pPr lvl="1"/>
            <a:r>
              <a:rPr lang="en-US" altLang="zh-CN" dirty="0" smtClean="0"/>
              <a:t>Using </a:t>
            </a:r>
            <a:r>
              <a:rPr lang="en-US" altLang="zh-CN" dirty="0"/>
              <a:t>Even-Partition Weight as An Upper </a:t>
            </a:r>
            <a:r>
              <a:rPr lang="en-US" altLang="zh-CN" dirty="0" smtClean="0"/>
              <a:t>Bound.</a:t>
            </a:r>
          </a:p>
          <a:p>
            <a:pPr lvl="1"/>
            <a:r>
              <a:rPr lang="en-US" altLang="zh-CN" dirty="0" smtClean="0"/>
              <a:t>Adding Extra Pointers On Suffix </a:t>
            </a:r>
            <a:r>
              <a:rPr lang="en-US" altLang="zh-CN" dirty="0" err="1" smtClean="0"/>
              <a:t>Trie</a:t>
            </a:r>
            <a:r>
              <a:rPr lang="en-US" altLang="zh-CN" dirty="0"/>
              <a:t>.</a:t>
            </a:r>
            <a:r>
              <a:rPr lang="en-US" altLang="zh-CN" dirty="0" smtClean="0"/>
              <a:t> </a:t>
            </a:r>
            <a:endParaRPr lang="zh-CN" altLang="en-US" dirty="0"/>
          </a:p>
        </p:txBody>
      </p:sp>
      <p:sp>
        <p:nvSpPr>
          <p:cNvPr id="4" name="日期占位符 3"/>
          <p:cNvSpPr>
            <a:spLocks noGrp="1"/>
          </p:cNvSpPr>
          <p:nvPr>
            <p:ph type="dt" sz="half" idx="10"/>
          </p:nvPr>
        </p:nvSpPr>
        <p:spPr/>
        <p:txBody>
          <a:bodyPr/>
          <a:lstStyle/>
          <a:p>
            <a:fld id="{8D98A76D-E9EF-4CD5-81CD-ED03F41C3FCF}" type="datetime1">
              <a:rPr lang="en-US" altLang="zh-CN" smtClean="0"/>
              <a:t>4/4/2012</a:t>
            </a:fld>
            <a:endParaRPr lang="zh-CN" altLang="en-US"/>
          </a:p>
        </p:txBody>
      </p:sp>
      <p:sp>
        <p:nvSpPr>
          <p:cNvPr id="5" name="页脚占位符 4"/>
          <p:cNvSpPr>
            <a:spLocks noGrp="1"/>
          </p:cNvSpPr>
          <p:nvPr>
            <p:ph type="ftr" sz="quarter" idx="11"/>
          </p:nvPr>
        </p:nvSpPr>
        <p:spPr/>
        <p:txBody>
          <a:bodyPr/>
          <a:lstStyle/>
          <a:p>
            <a:r>
              <a:rPr lang="en-US" altLang="zh-CN" smtClean="0"/>
              <a:t>Taste @ ICDE2012</a:t>
            </a:r>
            <a:endParaRPr lang="zh-CN" altLang="en-US"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Tree>
    <p:extLst>
      <p:ext uri="{BB962C8B-B14F-4D97-AF65-F5344CB8AC3E}">
        <p14:creationId xmlns:p14="http://schemas.microsoft.com/office/powerpoint/2010/main" val="216392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solidFill>
                  <a:srgbClr val="FF0000"/>
                </a:solidFill>
              </a:rPr>
              <a:t>Experiment</a:t>
            </a:r>
          </a:p>
          <a:p>
            <a:r>
              <a:rPr lang="en-US" altLang="zh-CN" dirty="0" smtClean="0"/>
              <a:t>Conclusion</a:t>
            </a:r>
          </a:p>
        </p:txBody>
      </p:sp>
      <p:sp>
        <p:nvSpPr>
          <p:cNvPr id="4" name="日期占位符 3"/>
          <p:cNvSpPr>
            <a:spLocks noGrp="1"/>
          </p:cNvSpPr>
          <p:nvPr>
            <p:ph type="dt" sz="half" idx="10"/>
          </p:nvPr>
        </p:nvSpPr>
        <p:spPr/>
        <p:txBody>
          <a:bodyPr/>
          <a:lstStyle/>
          <a:p>
            <a:fld id="{45A50BEC-DB9F-444A-A0BA-8709C72535BD}"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a:bodyPr>
          <a:lstStyle/>
          <a:p>
            <a:r>
              <a:rPr lang="en-US" altLang="zh-CN" dirty="0" smtClean="0"/>
              <a:t>Three real Data sets</a:t>
            </a:r>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2200" dirty="0" smtClean="0"/>
          </a:p>
          <a:p>
            <a:r>
              <a:rPr lang="en-US" altLang="zh-CN" dirty="0" smtClean="0"/>
              <a:t>Existing algorithms</a:t>
            </a:r>
          </a:p>
          <a:p>
            <a:pPr lvl="2"/>
            <a:r>
              <a:rPr lang="en-US" altLang="zh-CN" sz="1900" dirty="0" smtClean="0"/>
              <a:t>NGPP (downloaded from its </a:t>
            </a:r>
            <a:r>
              <a:rPr lang="en-US" altLang="zh-CN" sz="1900" dirty="0" err="1" smtClean="0"/>
              <a:t>hompage</a:t>
            </a:r>
            <a:r>
              <a:rPr lang="en-US" altLang="zh-CN" sz="1900" dirty="0" smtClean="0"/>
              <a:t>)</a:t>
            </a:r>
          </a:p>
          <a:p>
            <a:pPr lvl="2"/>
            <a:r>
              <a:rPr lang="en-US" altLang="zh-CN" sz="1900" dirty="0" smtClean="0"/>
              <a:t>Faerie (we implemented)</a:t>
            </a:r>
          </a:p>
        </p:txBody>
      </p:sp>
      <p:sp>
        <p:nvSpPr>
          <p:cNvPr id="4" name="日期占位符 3"/>
          <p:cNvSpPr>
            <a:spLocks noGrp="1"/>
          </p:cNvSpPr>
          <p:nvPr>
            <p:ph type="dt" sz="half" idx="10"/>
          </p:nvPr>
        </p:nvSpPr>
        <p:spPr/>
        <p:txBody>
          <a:bodyPr/>
          <a:lstStyle/>
          <a:p>
            <a:fld id="{EC8F4BD8-0FE1-402F-A1AB-DE0248A6900F}" type="datetime1">
              <a:rPr lang="en-US" altLang="zh-CN" smtClean="0"/>
              <a:t>4/4/2012</a:t>
            </a:fld>
            <a:endParaRPr lang="zh-CN" altLang="en-US"/>
          </a:p>
        </p:txBody>
      </p:sp>
      <p:sp>
        <p:nvSpPr>
          <p:cNvPr id="9" name="页脚占位符 8"/>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50" y="1700808"/>
            <a:ext cx="72580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spTree>
    <p:extLst>
      <p:ext uri="{BB962C8B-B14F-4D97-AF65-F5344CB8AC3E}">
        <p14:creationId xmlns:p14="http://schemas.microsoft.com/office/powerpoint/2010/main" val="2743268718"/>
      </p:ext>
    </p:extLst>
  </p:cSld>
  <p:clrMapOvr>
    <a:masterClrMapping/>
  </p:clrMapOvr>
  <p:transition advTm="20904"/>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800" b="1" dirty="0" smtClean="0"/>
              <a:t>Search-Extension VS Sort-Extension</a:t>
            </a:r>
            <a:endParaRPr lang="zh-CN" altLang="en-US" sz="4500" dirty="0"/>
          </a:p>
        </p:txBody>
      </p:sp>
      <p:sp>
        <p:nvSpPr>
          <p:cNvPr id="11" name="日期占位符 10"/>
          <p:cNvSpPr>
            <a:spLocks noGrp="1"/>
          </p:cNvSpPr>
          <p:nvPr>
            <p:ph type="dt" sz="half" idx="10"/>
          </p:nvPr>
        </p:nvSpPr>
        <p:spPr/>
        <p:txBody>
          <a:bodyPr/>
          <a:lstStyle/>
          <a:p>
            <a:fld id="{A58801E6-D264-47EC-8BF2-9E6F86C044F4}" type="datetime1">
              <a:rPr lang="en-US" altLang="zh-CN" smtClean="0"/>
              <a:t>4/4/2012</a:t>
            </a:fld>
            <a:endParaRPr lang="zh-CN" altLang="en-US"/>
          </a:p>
        </p:txBody>
      </p:sp>
      <p:sp>
        <p:nvSpPr>
          <p:cNvPr id="14" name="页脚占位符 13"/>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316847"/>
            <a:ext cx="5398849" cy="4513533"/>
          </a:xfrm>
          <a:prstGeom prst="rect">
            <a:avLst/>
          </a:prstGeom>
        </p:spPr>
      </p:pic>
      <p:sp>
        <p:nvSpPr>
          <p:cNvPr id="4" name="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Tree>
    <p:extLst>
      <p:ext uri="{BB962C8B-B14F-4D97-AF65-F5344CB8AC3E}">
        <p14:creationId xmlns:p14="http://schemas.microsoft.com/office/powerpoint/2010/main" val="3783083554"/>
      </p:ext>
    </p:extLst>
  </p:cSld>
  <p:clrMapOvr>
    <a:masterClrMapping/>
  </p:clrMapOvr>
  <p:transition advTm="1730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507288" cy="1152128"/>
          </a:xfrm>
        </p:spPr>
        <p:txBody>
          <a:bodyPr>
            <a:noAutofit/>
          </a:bodyPr>
          <a:lstStyle/>
          <a:p>
            <a:r>
              <a:rPr lang="en-US" altLang="zh-CN" sz="4800" b="1" dirty="0" smtClean="0"/>
              <a:t>Partition : Even </a:t>
            </a:r>
            <a:r>
              <a:rPr lang="en-US" altLang="zh-CN" sz="4800" b="1" dirty="0" err="1" smtClean="0"/>
              <a:t>vs</a:t>
            </a:r>
            <a:r>
              <a:rPr lang="en-US" altLang="zh-CN" sz="4800" b="1" dirty="0" smtClean="0"/>
              <a:t> </a:t>
            </a:r>
            <a:r>
              <a:rPr lang="en-US" altLang="zh-CN" sz="4800" b="1" dirty="0" err="1" smtClean="0"/>
              <a:t>Dict+Doc</a:t>
            </a:r>
            <a:endParaRPr lang="zh-CN" altLang="en-US" sz="4500" dirty="0"/>
          </a:p>
        </p:txBody>
      </p:sp>
      <p:sp>
        <p:nvSpPr>
          <p:cNvPr id="11" name="日期占位符 10"/>
          <p:cNvSpPr>
            <a:spLocks noGrp="1"/>
          </p:cNvSpPr>
          <p:nvPr>
            <p:ph type="dt" sz="half" idx="10"/>
          </p:nvPr>
        </p:nvSpPr>
        <p:spPr/>
        <p:txBody>
          <a:bodyPr/>
          <a:lstStyle/>
          <a:p>
            <a:fld id="{84BE48A5-FA66-4DDB-AA4E-B09699C7E9C4}" type="datetime1">
              <a:rPr lang="en-US" altLang="zh-CN" smtClean="0"/>
              <a:t>4/4/2012</a:t>
            </a:fld>
            <a:endParaRPr lang="zh-CN" altLang="en-US"/>
          </a:p>
        </p:txBody>
      </p:sp>
      <p:sp>
        <p:nvSpPr>
          <p:cNvPr id="14" name="页脚占位符 13"/>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68"/>
            <a:ext cx="6120680" cy="495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spTree>
    <p:extLst>
      <p:ext uri="{BB962C8B-B14F-4D97-AF65-F5344CB8AC3E}">
        <p14:creationId xmlns:p14="http://schemas.microsoft.com/office/powerpoint/2010/main" val="1938705876"/>
      </p:ext>
    </p:extLst>
  </p:cSld>
  <p:clrMapOvr>
    <a:masterClrMapping/>
  </p:clrMapOvr>
  <p:transition advTm="17301"/>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smtClean="0"/>
              <a:t>Comparison with State-of-the-art Methods</a:t>
            </a:r>
            <a:endParaRPr lang="zh-CN" altLang="en-US" sz="3600" dirty="0"/>
          </a:p>
        </p:txBody>
      </p:sp>
      <p:sp>
        <p:nvSpPr>
          <p:cNvPr id="8" name="日期占位符 7"/>
          <p:cNvSpPr>
            <a:spLocks noGrp="1"/>
          </p:cNvSpPr>
          <p:nvPr>
            <p:ph type="dt" sz="half" idx="10"/>
          </p:nvPr>
        </p:nvSpPr>
        <p:spPr/>
        <p:txBody>
          <a:bodyPr/>
          <a:lstStyle/>
          <a:p>
            <a:fld id="{B194B77B-81E4-424B-A923-AC9694C68A7F}" type="datetime1">
              <a:rPr lang="en-US" altLang="zh-CN" smtClean="0"/>
              <a:t>4/4/2012</a:t>
            </a:fld>
            <a:endParaRPr lang="zh-CN" altLang="en-US"/>
          </a:p>
        </p:txBody>
      </p:sp>
      <p:sp>
        <p:nvSpPr>
          <p:cNvPr id="10" name="页脚占位符 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3" name="矩形 12"/>
          <p:cNvSpPr/>
          <p:nvPr/>
        </p:nvSpPr>
        <p:spPr>
          <a:xfrm>
            <a:off x="3203848" y="5661248"/>
            <a:ext cx="3440365" cy="646331"/>
          </a:xfrm>
          <a:prstGeom prst="rect">
            <a:avLst/>
          </a:prstGeom>
        </p:spPr>
        <p:txBody>
          <a:bodyPr wrap="none">
            <a:spAutoFit/>
          </a:bodyPr>
          <a:lstStyle/>
          <a:p>
            <a:r>
              <a:rPr lang="en-US" altLang="zh-CN" sz="3600" dirty="0" smtClean="0"/>
              <a:t>Faerie VS NGPP </a:t>
            </a:r>
            <a:endParaRPr lang="zh-CN" altLang="en-US" sz="36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068" y="1212235"/>
            <a:ext cx="6354129" cy="51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pPr/>
              <a:t>47</a:t>
            </a:fld>
            <a:endParaRPr lang="zh-CN" altLang="en-US" dirty="0"/>
          </a:p>
        </p:txBody>
      </p:sp>
    </p:spTree>
    <p:extLst>
      <p:ext uri="{BB962C8B-B14F-4D97-AF65-F5344CB8AC3E}">
        <p14:creationId xmlns:p14="http://schemas.microsoft.com/office/powerpoint/2010/main" val="1764037159"/>
      </p:ext>
    </p:extLst>
  </p:cSld>
  <p:clrMapOvr>
    <a:masterClrMapping/>
  </p:clrMapOvr>
  <p:transition advTm="2336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b="1" dirty="0" smtClean="0"/>
              <a:t>Scalability with Dictionary Sizes</a:t>
            </a:r>
            <a:endParaRPr lang="zh-CN" altLang="en-US" sz="4000" dirty="0"/>
          </a:p>
        </p:txBody>
      </p:sp>
      <p:sp>
        <p:nvSpPr>
          <p:cNvPr id="4" name="日期占位符 3"/>
          <p:cNvSpPr>
            <a:spLocks noGrp="1"/>
          </p:cNvSpPr>
          <p:nvPr>
            <p:ph type="dt" sz="half" idx="10"/>
          </p:nvPr>
        </p:nvSpPr>
        <p:spPr/>
        <p:txBody>
          <a:bodyPr/>
          <a:lstStyle/>
          <a:p>
            <a:fld id="{9A913E2E-2560-4836-8727-69D9317EAAA3}"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50476"/>
          <a:stretch/>
        </p:blipFill>
        <p:spPr>
          <a:xfrm>
            <a:off x="1691680" y="1412776"/>
            <a:ext cx="5832648" cy="4648634"/>
          </a:xfrm>
          <a:prstGeom prst="rect">
            <a:avLst/>
          </a:prstGeom>
        </p:spPr>
      </p:pic>
      <p:sp>
        <p:nvSpPr>
          <p:cNvPr id="3" name="灯片编号占位符 2"/>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spTree>
    <p:extLst>
      <p:ext uri="{BB962C8B-B14F-4D97-AF65-F5344CB8AC3E}">
        <p14:creationId xmlns:p14="http://schemas.microsoft.com/office/powerpoint/2010/main" val="1280628664"/>
      </p:ext>
    </p:extLst>
  </p:cSld>
  <p:clrMapOvr>
    <a:masterClrMapping/>
  </p:clrMapOvr>
  <p:transition advTm="1237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solidFill>
                  <a:srgbClr val="FF0000"/>
                </a:solidFill>
              </a:rPr>
              <a:t>Conclusion</a:t>
            </a:r>
          </a:p>
        </p:txBody>
      </p:sp>
      <p:sp>
        <p:nvSpPr>
          <p:cNvPr id="4" name="日期占位符 3"/>
          <p:cNvSpPr>
            <a:spLocks noGrp="1"/>
          </p:cNvSpPr>
          <p:nvPr>
            <p:ph type="dt" sz="half" idx="10"/>
          </p:nvPr>
        </p:nvSpPr>
        <p:spPr/>
        <p:txBody>
          <a:bodyPr/>
          <a:lstStyle/>
          <a:p>
            <a:fld id="{E2A1DB0A-23F7-4243-8394-39CCC5BCF8FD}"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49</a:t>
            </a:fld>
            <a:endParaRPr lang="zh-CN" altLang="en-US" dirty="0"/>
          </a:p>
        </p:txBody>
      </p:sp>
    </p:spTree>
    <p:custDataLst>
      <p:tags r:id="rId1"/>
    </p:custDataLst>
    <p:extLst>
      <p:ext uri="{BB962C8B-B14F-4D97-AF65-F5344CB8AC3E}">
        <p14:creationId xmlns:p14="http://schemas.microsoft.com/office/powerpoint/2010/main" val="1951516329"/>
      </p:ext>
    </p:extLst>
  </p:cSld>
  <p:clrMapOvr>
    <a:masterClrMapping/>
  </p:clrMapOvr>
  <p:transition advTm="59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smtClean="0"/>
              <a:t>Typo in “author”</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Typo in “title”</a:t>
            </a:r>
            <a:endParaRPr lang="zh-CN" altLang="en-US" dirty="0" smtClean="0"/>
          </a:p>
          <a:p>
            <a:endParaRPr lang="zh-CN" altLang="en-US" dirty="0" smtClean="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x</a:t>
            </a:r>
            <a:r>
              <a:rPr lang="en-US" altLang="zh-CN" dirty="0" smtClean="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t</a:t>
            </a:r>
            <a:r>
              <a:rPr lang="en-US" altLang="zh-CN" dirty="0" smtClean="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a:t>
            </a:r>
            <a:r>
              <a:rPr lang="en-US" altLang="zh-CN" dirty="0" err="1" smtClean="0">
                <a:solidFill>
                  <a:srgbClr val="FF0000"/>
                </a:solidFill>
              </a:rPr>
              <a:t>o</a:t>
            </a:r>
            <a:r>
              <a:rPr lang="en-US" altLang="zh-CN" dirty="0" err="1" smtClean="0"/>
              <a:t>s</a:t>
            </a:r>
            <a:r>
              <a:rPr lang="en-US" altLang="zh-CN" dirty="0" smtClean="0"/>
              <a:t> </a:t>
            </a:r>
            <a:r>
              <a:rPr lang="en-US" altLang="zh-CN" dirty="0" err="1" smtClean="0"/>
              <a:t>Zymnis</a:t>
            </a:r>
            <a:r>
              <a:rPr lang="en-US" altLang="zh-CN" dirty="0" smtClean="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Argyris</a:t>
            </a:r>
            <a:r>
              <a:rPr lang="en-US" altLang="zh-CN" dirty="0" smtClean="0"/>
              <a:t> </a:t>
            </a:r>
            <a:r>
              <a:rPr lang="en-US" altLang="zh-CN" dirty="0" err="1" smtClean="0"/>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smtClean="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EF80E79B-3639-4726-ACC3-8103230D11EB}" type="datetime1">
              <a:rPr lang="en-US" altLang="zh-CN" smtClean="0"/>
              <a:t>4/4/2012</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smtClean="0"/>
              <a:t>Real-world Data is Rather Dirty</a:t>
            </a:r>
            <a:r>
              <a:rPr lang="zh-CN" altLang="en-US" dirty="0" smtClean="0"/>
              <a:t>！</a:t>
            </a:r>
            <a:r>
              <a:rPr lang="en-US" altLang="zh-CN" dirty="0" smtClean="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Tree>
  </p:cSld>
  <p:clrMapOvr>
    <a:masterClrMapping/>
  </p:clrMapOvr>
  <p:transition advTm="187"/>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457200" y="1484784"/>
            <a:ext cx="8229600" cy="4389120"/>
          </a:xfrm>
        </p:spPr>
        <p:txBody>
          <a:bodyPr/>
          <a:lstStyle/>
          <a:p>
            <a:pPr>
              <a:defRPr/>
            </a:pPr>
            <a:r>
              <a:rPr lang="en-US" altLang="zh-CN" sz="3200" dirty="0"/>
              <a:t>Approximate entity extraction</a:t>
            </a:r>
          </a:p>
          <a:p>
            <a:pPr lvl="1">
              <a:defRPr/>
            </a:pPr>
            <a:r>
              <a:rPr lang="en-US" altLang="zh-CN" sz="2800" dirty="0"/>
              <a:t>A </a:t>
            </a:r>
            <a:r>
              <a:rPr lang="en-US" altLang="zh-CN" sz="2800" dirty="0" err="1"/>
              <a:t>trie</a:t>
            </a:r>
            <a:r>
              <a:rPr lang="en-US" altLang="zh-CN" sz="2800" dirty="0"/>
              <a:t>-based framework</a:t>
            </a:r>
          </a:p>
          <a:p>
            <a:pPr lvl="1">
              <a:defRPr/>
            </a:pPr>
            <a:r>
              <a:rPr lang="en-US" altLang="zh-CN" sz="2800" dirty="0" smtClean="0"/>
              <a:t>A </a:t>
            </a:r>
            <a:r>
              <a:rPr lang="en-US" altLang="zh-CN" sz="2800" dirty="0" err="1" smtClean="0"/>
              <a:t>trie</a:t>
            </a:r>
            <a:r>
              <a:rPr lang="en-US" altLang="zh-CN" sz="2800" dirty="0" smtClean="0"/>
              <a:t>-based algorithm </a:t>
            </a:r>
            <a:r>
              <a:rPr lang="en-US" altLang="zh-CN" sz="2800" dirty="0"/>
              <a:t>method</a:t>
            </a:r>
          </a:p>
          <a:p>
            <a:pPr lvl="1">
              <a:defRPr/>
            </a:pPr>
            <a:r>
              <a:rPr lang="en-US" altLang="zh-CN" sz="2800" dirty="0"/>
              <a:t>Selecting high-quality partition scheme</a:t>
            </a:r>
          </a:p>
        </p:txBody>
      </p:sp>
      <p:sp>
        <p:nvSpPr>
          <p:cNvPr id="4" name="日期占位符 3"/>
          <p:cNvSpPr>
            <a:spLocks noGrp="1"/>
          </p:cNvSpPr>
          <p:nvPr>
            <p:ph type="dt" sz="half" idx="10"/>
          </p:nvPr>
        </p:nvSpPr>
        <p:spPr/>
        <p:txBody>
          <a:bodyPr/>
          <a:lstStyle/>
          <a:p>
            <a:fld id="{23F33481-B186-4B21-9940-DF8B8B33D8F7}"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50</a:t>
            </a:fld>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2" end="2"/>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Thanks!</a:t>
            </a:r>
          </a:p>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endParaRPr>
          </a:p>
        </p:txBody>
      </p:sp>
      <p:sp>
        <p:nvSpPr>
          <p:cNvPr id="10" name="TextBox 9"/>
          <p:cNvSpPr txBox="1"/>
          <p:nvPr/>
        </p:nvSpPr>
        <p:spPr>
          <a:xfrm>
            <a:off x="611560" y="4910488"/>
            <a:ext cx="8532440" cy="578882"/>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smtClean="0">
                <a:solidFill>
                  <a:srgbClr val="FF0000"/>
                </a:solidFill>
              </a:rPr>
              <a:t>http</a:t>
            </a:r>
            <a:r>
              <a:rPr lang="en-US" altLang="zh-CN" sz="2800" dirty="0">
                <a:solidFill>
                  <a:srgbClr val="FF0000"/>
                </a:solidFill>
              </a:rPr>
              <a:t>://dbgroup.cs.tsinghua.edu.cn/dd/projects/taste</a:t>
            </a:r>
            <a:r>
              <a:rPr lang="en-US" altLang="zh-CN" sz="2800" dirty="0" smtClean="0">
                <a:solidFill>
                  <a:srgbClr val="FF0000"/>
                </a:solidFill>
              </a:rPr>
              <a:t>/</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0" y="1571625"/>
            <a:ext cx="9001156" cy="4857750"/>
          </a:xfrm>
        </p:spPr>
        <p:txBody>
          <a:bodyPr>
            <a:normAutofit/>
          </a:bodyPr>
          <a:lstStyle/>
          <a:p>
            <a:r>
              <a:rPr lang="en-US" altLang="zh-CN" sz="2400" i="1" u="sng" dirty="0" smtClean="0">
                <a:solidFill>
                  <a:srgbClr val="FF0000"/>
                </a:solidFill>
                <a:latin typeface="+mj-lt"/>
              </a:rPr>
              <a:t>Approximate dictionary-based entity extraction</a:t>
            </a:r>
            <a:r>
              <a:rPr lang="en-US" altLang="zh-CN" sz="2400" i="1" dirty="0" smtClean="0">
                <a:latin typeface="+mj-lt"/>
              </a:rPr>
              <a:t> finds all substrings from the document that approximately match the predefined entities.</a:t>
            </a:r>
          </a:p>
          <a:p>
            <a:endParaRPr lang="en-US" altLang="zh-CN" sz="2800" dirty="0" smtClean="0"/>
          </a:p>
          <a:p>
            <a:r>
              <a:rPr lang="en-US" altLang="zh-CN" sz="2800" dirty="0" smtClean="0"/>
              <a:t>For example:</a:t>
            </a:r>
          </a:p>
          <a:p>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p:txBody>
      </p:sp>
      <p:sp>
        <p:nvSpPr>
          <p:cNvPr id="2" name="标题 1"/>
          <p:cNvSpPr>
            <a:spLocks noGrp="1"/>
          </p:cNvSpPr>
          <p:nvPr>
            <p:ph type="title"/>
          </p:nvPr>
        </p:nvSpPr>
        <p:spPr>
          <a:xfrm>
            <a:off x="457200" y="-99392"/>
            <a:ext cx="8229600" cy="1143000"/>
          </a:xfrm>
        </p:spPr>
        <p:txBody>
          <a:bodyPr/>
          <a:lstStyle/>
          <a:p>
            <a:r>
              <a:rPr lang="en-US" altLang="zh-CN" dirty="0" smtClean="0"/>
              <a:t>Approximate Entity Extraction</a:t>
            </a:r>
            <a:endParaRPr lang="zh-CN" altLang="en-US" dirty="0"/>
          </a:p>
        </p:txBody>
      </p:sp>
      <p:sp>
        <p:nvSpPr>
          <p:cNvPr id="12" name="日期占位符 11"/>
          <p:cNvSpPr>
            <a:spLocks noGrp="1"/>
          </p:cNvSpPr>
          <p:nvPr>
            <p:ph type="dt" sz="half" idx="10"/>
          </p:nvPr>
        </p:nvSpPr>
        <p:spPr/>
        <p:txBody>
          <a:bodyPr/>
          <a:lstStyle/>
          <a:p>
            <a:fld id="{145E9279-E84E-4CE8-A4C8-C5557B58D865}" type="datetime1">
              <a:rPr lang="en-US" altLang="zh-CN" smtClean="0"/>
              <a:t>4/4/2012</a:t>
            </a:fld>
            <a:endParaRPr lang="zh-CN" altLang="en-US"/>
          </a:p>
        </p:txBody>
      </p:sp>
      <p:sp>
        <p:nvSpPr>
          <p:cNvPr id="16" name="页脚占位符 15"/>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8" name="Text Box 4"/>
          <p:cNvSpPr txBox="1">
            <a:spLocks noChangeArrowheads="1"/>
          </p:cNvSpPr>
          <p:nvPr/>
        </p:nvSpPr>
        <p:spPr bwMode="auto">
          <a:xfrm>
            <a:off x="714348" y="3944638"/>
            <a:ext cx="2643206" cy="2087751"/>
          </a:xfrm>
          <a:prstGeom prst="rect">
            <a:avLst/>
          </a:prstGeom>
          <a:solidFill>
            <a:schemeClr val="bg1"/>
          </a:solidFill>
          <a:ln w="9525" algn="ctr">
            <a:noFill/>
            <a:miter lim="800000"/>
            <a:headEnd/>
            <a:tailEnd/>
          </a:ln>
        </p:spPr>
        <p:txBody>
          <a:bodyPr wrap="square" anchor="b">
            <a:spAutoFit/>
          </a:bodyPr>
          <a:lstStyle/>
          <a:p>
            <a:pPr>
              <a:lnSpc>
                <a:spcPts val="1000"/>
              </a:lnSpc>
              <a:spcBef>
                <a:spcPct val="50000"/>
              </a:spcBef>
            </a:pPr>
            <a:r>
              <a:rPr lang="en-US" altLang="zh-CN" dirty="0" smtClean="0">
                <a:solidFill>
                  <a:srgbClr val="000066"/>
                </a:solidFill>
              </a:rPr>
              <a:t>Isaac </a:t>
            </a:r>
            <a:r>
              <a:rPr lang="en-US" altLang="zh-CN" dirty="0">
                <a:solidFill>
                  <a:srgbClr val="000066"/>
                </a:solidFill>
              </a:rPr>
              <a:t>Newton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Sigmund </a:t>
            </a:r>
            <a:r>
              <a:rPr lang="en-US" altLang="zh-CN" dirty="0">
                <a:solidFill>
                  <a:srgbClr val="000066"/>
                </a:solidFill>
              </a:rPr>
              <a:t>Freud </a:t>
            </a:r>
            <a:endParaRPr lang="en-US" altLang="zh-CN" dirty="0" smtClean="0">
              <a:solidFill>
                <a:srgbClr val="000066"/>
              </a:solidFill>
            </a:endParaRPr>
          </a:p>
          <a:p>
            <a:pPr>
              <a:lnSpc>
                <a:spcPts val="1000"/>
              </a:lnSpc>
              <a:spcBef>
                <a:spcPct val="50000"/>
              </a:spcBef>
            </a:pPr>
            <a:r>
              <a:rPr lang="en-US" altLang="zh-CN" dirty="0" smtClean="0">
                <a:solidFill>
                  <a:srgbClr val="000066"/>
                </a:solidFill>
              </a:rPr>
              <a:t>physicist </a:t>
            </a:r>
          </a:p>
          <a:p>
            <a:pPr>
              <a:lnSpc>
                <a:spcPts val="1000"/>
              </a:lnSpc>
              <a:spcBef>
                <a:spcPct val="50000"/>
              </a:spcBef>
            </a:pPr>
            <a:r>
              <a:rPr lang="en-US" altLang="zh-CN" dirty="0" smtClean="0">
                <a:solidFill>
                  <a:srgbClr val="000066"/>
                </a:solidFill>
              </a:rPr>
              <a:t>astronomer </a:t>
            </a:r>
          </a:p>
          <a:p>
            <a:pPr>
              <a:lnSpc>
                <a:spcPts val="1000"/>
              </a:lnSpc>
              <a:spcBef>
                <a:spcPct val="50000"/>
              </a:spcBef>
            </a:pPr>
            <a:r>
              <a:rPr lang="en-US" altLang="zh-CN" dirty="0" smtClean="0">
                <a:solidFill>
                  <a:srgbClr val="000066"/>
                </a:solidFill>
              </a:rPr>
              <a:t>alchemist </a:t>
            </a:r>
          </a:p>
          <a:p>
            <a:pPr>
              <a:lnSpc>
                <a:spcPts val="1000"/>
              </a:lnSpc>
              <a:spcBef>
                <a:spcPct val="50000"/>
              </a:spcBef>
            </a:pPr>
            <a:r>
              <a:rPr lang="en-US" altLang="zh-CN" dirty="0" smtClean="0">
                <a:solidFill>
                  <a:srgbClr val="000066"/>
                </a:solidFill>
              </a:rPr>
              <a:t>theologian </a:t>
            </a:r>
          </a:p>
          <a:p>
            <a:pPr>
              <a:lnSpc>
                <a:spcPts val="1000"/>
              </a:lnSpc>
              <a:spcBef>
                <a:spcPct val="50000"/>
              </a:spcBef>
            </a:pPr>
            <a:r>
              <a:rPr lang="en-US" altLang="zh-CN" dirty="0" smtClean="0">
                <a:solidFill>
                  <a:srgbClr val="000066"/>
                </a:solidFill>
              </a:rPr>
              <a:t>economist </a:t>
            </a:r>
          </a:p>
          <a:p>
            <a:pPr>
              <a:lnSpc>
                <a:spcPts val="1000"/>
              </a:lnSpc>
              <a:spcBef>
                <a:spcPct val="50000"/>
              </a:spcBef>
            </a:pPr>
            <a:r>
              <a:rPr lang="en-US" altLang="zh-CN" dirty="0" smtClean="0">
                <a:solidFill>
                  <a:srgbClr val="000066"/>
                </a:solidFill>
              </a:rPr>
              <a:t>sociologist           </a:t>
            </a:r>
            <a:r>
              <a:rPr lang="en-US" altLang="zh-CN" dirty="0">
                <a:solidFill>
                  <a:srgbClr val="000066"/>
                </a:solidFill>
              </a:rPr>
              <a:t>...</a:t>
            </a:r>
          </a:p>
        </p:txBody>
      </p:sp>
      <p:sp>
        <p:nvSpPr>
          <p:cNvPr id="19" name="Text Box 5"/>
          <p:cNvSpPr txBox="1">
            <a:spLocks noChangeArrowheads="1"/>
          </p:cNvSpPr>
          <p:nvPr/>
        </p:nvSpPr>
        <p:spPr bwMode="auto">
          <a:xfrm>
            <a:off x="3571868" y="3356992"/>
            <a:ext cx="5181600" cy="2816156"/>
          </a:xfrm>
          <a:prstGeom prst="rect">
            <a:avLst/>
          </a:prstGeom>
          <a:noFill/>
          <a:ln w="9525" algn="ctr">
            <a:noFill/>
            <a:miter lim="800000"/>
            <a:headEnd/>
            <a:tailEnd/>
          </a:ln>
        </p:spPr>
        <p:txBody>
          <a:bodyPr anchor="b">
            <a:spAutoFit/>
          </a:bodyPr>
          <a:lstStyle/>
          <a:p>
            <a:pPr>
              <a:lnSpc>
                <a:spcPts val="2400"/>
              </a:lnSpc>
              <a:spcBef>
                <a:spcPct val="50000"/>
              </a:spcBef>
            </a:pPr>
            <a:endParaRPr lang="en-US" altLang="zh-CN" sz="2400" i="1" dirty="0">
              <a:solidFill>
                <a:srgbClr val="CC0000"/>
              </a:solidFill>
            </a:endParaRPr>
          </a:p>
          <a:p>
            <a:pPr>
              <a:spcBef>
                <a:spcPct val="50000"/>
              </a:spcBef>
            </a:pPr>
            <a:r>
              <a:rPr lang="en-US" altLang="zh-CN" dirty="0" smtClean="0"/>
              <a:t>Sigmund </a:t>
            </a:r>
            <a:r>
              <a:rPr lang="en-US" altLang="zh-CN" dirty="0"/>
              <a:t>Freund was an Austrian </a:t>
            </a:r>
            <a:r>
              <a:rPr lang="en-US" altLang="zh-CN" dirty="0" err="1"/>
              <a:t>psychiatrest</a:t>
            </a:r>
            <a:r>
              <a:rPr lang="en-US" altLang="zh-CN"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lang="en-US" altLang="zh-CN" dirty="0" err="1"/>
              <a:t>psychoanalayst</a:t>
            </a:r>
            <a:r>
              <a:rPr lang="en-US" altLang="zh-CN" dirty="0"/>
              <a:t>.</a:t>
            </a:r>
          </a:p>
        </p:txBody>
      </p:sp>
      <p:sp>
        <p:nvSpPr>
          <p:cNvPr id="20" name="椭圆 21"/>
          <p:cNvSpPr>
            <a:spLocks noChangeArrowheads="1"/>
          </p:cNvSpPr>
          <p:nvPr/>
        </p:nvSpPr>
        <p:spPr bwMode="auto">
          <a:xfrm>
            <a:off x="714348" y="4142810"/>
            <a:ext cx="1800225" cy="288925"/>
          </a:xfrm>
          <a:prstGeom prst="ellipse">
            <a:avLst/>
          </a:prstGeom>
          <a:solidFill>
            <a:schemeClr val="accent1">
              <a:alpha val="41960"/>
            </a:schemeClr>
          </a:solidFill>
          <a:ln w="9525" algn="ctr">
            <a:solidFill>
              <a:schemeClr val="tx1"/>
            </a:solidFill>
            <a:round/>
            <a:headEnd/>
            <a:tailEnd/>
          </a:ln>
        </p:spPr>
        <p:txBody>
          <a:bodyPr wrap="none"/>
          <a:lstStyle/>
          <a:p>
            <a:endParaRPr lang="zh-CN" altLang="en-US"/>
          </a:p>
        </p:txBody>
      </p:sp>
      <p:sp>
        <p:nvSpPr>
          <p:cNvPr id="21" name="Line 14"/>
          <p:cNvSpPr>
            <a:spLocks noChangeShapeType="1"/>
          </p:cNvSpPr>
          <p:nvPr/>
        </p:nvSpPr>
        <p:spPr bwMode="auto">
          <a:xfrm>
            <a:off x="3643306" y="4214248"/>
            <a:ext cx="1785950" cy="0"/>
          </a:xfrm>
          <a:prstGeom prst="line">
            <a:avLst/>
          </a:prstGeom>
          <a:noFill/>
          <a:ln w="19050">
            <a:solidFill>
              <a:srgbClr val="FF0000"/>
            </a:solidFill>
            <a:round/>
            <a:headEnd/>
            <a:tailEnd/>
          </a:ln>
        </p:spPr>
        <p:txBody>
          <a:bodyPr anchor="b"/>
          <a:lstStyle/>
          <a:p>
            <a:endParaRPr lang="zh-CN" altLang="en-US"/>
          </a:p>
        </p:txBody>
      </p:sp>
      <p:cxnSp>
        <p:nvCxnSpPr>
          <p:cNvPr id="24" name="直接箭头连接符 19"/>
          <p:cNvCxnSpPr>
            <a:cxnSpLocks noChangeShapeType="1"/>
          </p:cNvCxnSpPr>
          <p:nvPr/>
        </p:nvCxnSpPr>
        <p:spPr bwMode="auto">
          <a:xfrm rot="10800000" flipV="1">
            <a:off x="2500300" y="4142810"/>
            <a:ext cx="1214444" cy="142876"/>
          </a:xfrm>
          <a:prstGeom prst="straightConnector1">
            <a:avLst/>
          </a:prstGeom>
          <a:noFill/>
          <a:ln w="9525" algn="ctr">
            <a:solidFill>
              <a:schemeClr val="tx1"/>
            </a:solidFill>
            <a:round/>
            <a:headEnd/>
            <a:tailEnd type="arrow" w="med" len="med"/>
          </a:ln>
        </p:spPr>
      </p:cxnSp>
      <p:sp>
        <p:nvSpPr>
          <p:cNvPr id="15" name="矩形 14"/>
          <p:cNvSpPr/>
          <p:nvPr/>
        </p:nvSpPr>
        <p:spPr>
          <a:xfrm>
            <a:off x="395536" y="3574726"/>
            <a:ext cx="3318281" cy="269754"/>
          </a:xfrm>
          <a:prstGeom prst="rect">
            <a:avLst/>
          </a:prstGeom>
        </p:spPr>
        <p:txBody>
          <a:bodyPr wrap="none">
            <a:spAutoFit/>
          </a:bodyPr>
          <a:lstStyle/>
          <a:p>
            <a:pPr>
              <a:lnSpc>
                <a:spcPts val="1000"/>
              </a:lnSpc>
              <a:spcBef>
                <a:spcPct val="50000"/>
              </a:spcBef>
            </a:pPr>
            <a:r>
              <a:rPr lang="en-US" altLang="zh-CN" sz="2400" b="1" i="1" dirty="0" smtClean="0">
                <a:solidFill>
                  <a:srgbClr val="CC0000"/>
                </a:solidFill>
              </a:rPr>
              <a:t>Dictionary of Entities</a:t>
            </a:r>
            <a:endParaRPr lang="en-US" altLang="zh-CN" sz="2400" b="1" i="1" dirty="0">
              <a:solidFill>
                <a:srgbClr val="CC0000"/>
              </a:solidFill>
            </a:endParaRPr>
          </a:p>
        </p:txBody>
      </p:sp>
      <p:sp>
        <p:nvSpPr>
          <p:cNvPr id="17" name="矩形 16"/>
          <p:cNvSpPr/>
          <p:nvPr/>
        </p:nvSpPr>
        <p:spPr>
          <a:xfrm>
            <a:off x="5580112" y="3401093"/>
            <a:ext cx="1848583" cy="461665"/>
          </a:xfrm>
          <a:prstGeom prst="rect">
            <a:avLst/>
          </a:prstGeom>
        </p:spPr>
        <p:txBody>
          <a:bodyPr wrap="none">
            <a:spAutoFit/>
          </a:bodyPr>
          <a:lstStyle/>
          <a:p>
            <a:r>
              <a:rPr lang="en-US" altLang="zh-CN" sz="2400" b="1" i="1" dirty="0" smtClean="0">
                <a:solidFill>
                  <a:srgbClr val="CC0000"/>
                </a:solidFill>
              </a:rPr>
              <a:t>Documents</a:t>
            </a:r>
            <a:endParaRPr lang="zh-CN" altLang="en-US" sz="2400" b="1" dirty="0"/>
          </a:p>
        </p:txBody>
      </p:sp>
      <p:sp>
        <p:nvSpPr>
          <p:cNvPr id="14" name="矩形 13"/>
          <p:cNvSpPr/>
          <p:nvPr/>
        </p:nvSpPr>
        <p:spPr>
          <a:xfrm>
            <a:off x="5051090" y="4003123"/>
            <a:ext cx="121941" cy="1706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custDataLst>
      <p:tags r:id="rId1"/>
    </p:custDataLst>
  </p:cSld>
  <p:clrMapOvr>
    <a:masterClrMapping/>
  </p:clrMapOvr>
  <p:transition advTm="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500"/>
                                        <p:tgtEl>
                                          <p:spTgt spid="21"/>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solidFill>
                  <a:srgbClr val="FF0000"/>
                </a:solidFill>
              </a:rPr>
              <a:t>Problem Formulation</a:t>
            </a:r>
          </a:p>
          <a:p>
            <a:r>
              <a:rPr lang="en-US" altLang="zh-CN" dirty="0" err="1" smtClean="0"/>
              <a:t>Trie</a:t>
            </a:r>
            <a:r>
              <a:rPr lang="en-US" altLang="zh-CN" dirty="0" smtClean="0"/>
              <a:t>-based Framework</a:t>
            </a:r>
          </a:p>
          <a:p>
            <a:r>
              <a:rPr lang="en-US" altLang="zh-CN" dirty="0" err="1" smtClean="0"/>
              <a:t>Trie</a:t>
            </a:r>
            <a:r>
              <a:rPr lang="en-US" altLang="zh-CN" dirty="0" smtClean="0"/>
              <a:t>-based Algorithms</a:t>
            </a:r>
          </a:p>
          <a:p>
            <a:r>
              <a:rPr lang="en-US" altLang="zh-CN" dirty="0" smtClean="0"/>
              <a:t>Optimizing Partition Scheme</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387740BA-2E9F-46A6-937C-8893AAAC6BF3}" type="datetime1">
              <a:rPr lang="en-US" altLang="zh-CN" smtClean="0"/>
              <a:t>4/4/2012</a:t>
            </a:fld>
            <a:endParaRPr lang="zh-CN" altLang="en-US"/>
          </a:p>
        </p:txBody>
      </p:sp>
      <p:sp>
        <p:nvSpPr>
          <p:cNvPr id="8" name="页脚占位符 7"/>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dirty="0" smtClean="0">
                <a:latin typeface="Times New Roman" pitchFamily="18" charset="0"/>
                <a:cs typeface="Times New Roman" pitchFamily="18" charset="0"/>
              </a:rPr>
              <a:t>ED(</a:t>
            </a:r>
            <a:r>
              <a:rPr lang="en-US" altLang="zh-CN" i="1" dirty="0" smtClean="0">
                <a:latin typeface="Times New Roman" pitchFamily="18" charset="0"/>
                <a:cs typeface="Times New Roman" pitchFamily="18" charset="0"/>
              </a:rPr>
              <a:t>r, s</a:t>
            </a:r>
            <a:r>
              <a:rPr lang="en-US" altLang="zh-CN" dirty="0" smtClean="0">
                <a:latin typeface="Times New Roman" pitchFamily="18" charset="0"/>
                <a:cs typeface="Times New Roman" pitchFamily="18" charset="0"/>
              </a:rPr>
              <a:t>): The minimum number of single-character edit operations(insertion/deletion/substitution) to transform </a:t>
            </a:r>
            <a:r>
              <a:rPr lang="en-US" altLang="zh-CN" i="1" dirty="0" smtClean="0">
                <a:latin typeface="Times New Roman" pitchFamily="18" charset="0"/>
                <a:cs typeface="Times New Roman" pitchFamily="18" charset="0"/>
              </a:rPr>
              <a:t>r</a:t>
            </a:r>
            <a:r>
              <a:rPr lang="en-US" altLang="zh-CN" dirty="0" smtClean="0">
                <a:latin typeface="Times New Roman" pitchFamily="18" charset="0"/>
                <a:cs typeface="Times New Roman" pitchFamily="18" charset="0"/>
              </a:rPr>
              <a:t> to </a:t>
            </a: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a:t>
            </a:r>
          </a:p>
          <a:p>
            <a:endParaRPr lang="en-US" altLang="zh-CN" dirty="0" smtClean="0"/>
          </a:p>
          <a:p>
            <a:r>
              <a:rPr lang="en-US" altLang="zh-CN" dirty="0" smtClean="0"/>
              <a:t>For example:   </a:t>
            </a:r>
            <a:r>
              <a:rPr lang="en-US" altLang="zh-CN" dirty="0"/>
              <a:t>ED(</a:t>
            </a:r>
            <a:r>
              <a:rPr lang="en-US" altLang="zh-CN" i="1" dirty="0" err="1"/>
              <a:t>marios</a:t>
            </a:r>
            <a:r>
              <a:rPr lang="en-US" altLang="zh-CN" i="1" dirty="0"/>
              <a:t>, </a:t>
            </a:r>
            <a:r>
              <a:rPr lang="en-US" altLang="zh-CN" dirty="0" err="1"/>
              <a:t>maras</a:t>
            </a:r>
            <a:r>
              <a:rPr lang="en-US" altLang="zh-CN" dirty="0"/>
              <a:t>) = </a:t>
            </a:r>
            <a:r>
              <a:rPr lang="en-US" altLang="zh-CN" dirty="0" smtClean="0"/>
              <a:t>2</a:t>
            </a:r>
          </a:p>
          <a:p>
            <a:pPr algn="just">
              <a:buFont typeface="Wingdings" pitchFamily="2" charset="2"/>
              <a:buNone/>
            </a:pPr>
            <a:endParaRPr lang="en-US" altLang="zh-TW" sz="2400" dirty="0" smtClean="0"/>
          </a:p>
          <a:p>
            <a:pPr algn="just">
              <a:buFont typeface="Wingdings" pitchFamily="2" charset="2"/>
              <a:buNone/>
            </a:pPr>
            <a:endParaRPr lang="en-US" altLang="zh-TW" sz="2400" dirty="0" smtClean="0">
              <a:latin typeface="Times New Roman" pitchFamily="18" charset="0"/>
              <a:cs typeface="Times New Roman" pitchFamily="18" charset="0"/>
            </a:endParaRPr>
          </a:p>
          <a:p>
            <a:pPr algn="just">
              <a:buFont typeface="Wingdings" pitchFamily="2" charset="2"/>
              <a:buNone/>
            </a:pP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i,0 </a:t>
            </a:r>
            <a:r>
              <a:rPr lang="en-US" altLang="zh-TW" sz="2400" dirty="0">
                <a:latin typeface="Times New Roman" pitchFamily="18" charset="0"/>
                <a:cs typeface="Times New Roman" pitchFamily="18" charset="0"/>
              </a:rPr>
              <a:t>= </a:t>
            </a:r>
            <a:r>
              <a:rPr lang="en-US" altLang="zh-TW" sz="2400" dirty="0" err="1">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0,j </a:t>
            </a:r>
            <a:r>
              <a:rPr lang="en-US" altLang="zh-TW" sz="2400" dirty="0">
                <a:latin typeface="Times New Roman" pitchFamily="18" charset="0"/>
                <a:cs typeface="Times New Roman" pitchFamily="18" charset="0"/>
              </a:rPr>
              <a:t>= j,   </a:t>
            </a:r>
          </a:p>
          <a:p>
            <a:pPr>
              <a:buFont typeface="Wingdings" pitchFamily="2" charset="2"/>
              <a:buNone/>
            </a:pPr>
            <a:r>
              <a:rPr lang="en-US" altLang="zh-TW" sz="2400" dirty="0" err="1">
                <a:latin typeface="Times New Roman" pitchFamily="18" charset="0"/>
                <a:cs typeface="Times New Roman" pitchFamily="18" charset="0"/>
              </a:rPr>
              <a:t>D</a:t>
            </a:r>
            <a:r>
              <a:rPr lang="en-US" altLang="zh-TW" sz="2400" baseline="-25000" dirty="0" err="1">
                <a:latin typeface="Times New Roman" pitchFamily="18" charset="0"/>
                <a:cs typeface="Times New Roman" pitchFamily="18" charset="0"/>
              </a:rPr>
              <a:t>i,j</a:t>
            </a:r>
            <a:r>
              <a:rPr lang="en-US" altLang="zh-TW" sz="2400" dirty="0">
                <a:latin typeface="Times New Roman" pitchFamily="18" charset="0"/>
                <a:cs typeface="Times New Roman" pitchFamily="18" charset="0"/>
              </a:rPr>
              <a:t> = min{D</a:t>
            </a:r>
            <a:r>
              <a:rPr lang="en-US" altLang="zh-TW" sz="2400" baseline="-25000" dirty="0">
                <a:latin typeface="Times New Roman" pitchFamily="18" charset="0"/>
                <a:cs typeface="Times New Roman" pitchFamily="18" charset="0"/>
              </a:rPr>
              <a:t>i-1, j </a:t>
            </a:r>
            <a:r>
              <a:rPr lang="en-US" altLang="zh-TW" sz="2400" dirty="0">
                <a:latin typeface="Times New Roman" pitchFamily="18" charset="0"/>
                <a:cs typeface="Times New Roman" pitchFamily="18" charset="0"/>
              </a:rPr>
              <a:t>+ 1,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+ 1, </a:t>
            </a: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i-1</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a:t>
            </a:r>
            <a:r>
              <a:rPr lang="en-US" altLang="zh-TW" sz="2400" dirty="0" err="1">
                <a:latin typeface="Times New Roman" pitchFamily="18" charset="0"/>
                <a:cs typeface="Times New Roman" pitchFamily="18" charset="0"/>
              </a:rPr>
              <a:t>t</a:t>
            </a:r>
            <a:r>
              <a:rPr lang="en-US" altLang="zh-TW" sz="2400" baseline="-25000" dirty="0" err="1">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a:t>
            </a:r>
            <a:r>
              <a:rPr lang="en-US" altLang="zh-TW" sz="2400"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0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smtClean="0">
                <a:latin typeface="Times New Roman" pitchFamily="18" charset="0"/>
                <a:cs typeface="Times New Roman" pitchFamily="18" charset="0"/>
                <a:sym typeface="Symbol" pitchFamily="18" charset="2"/>
              </a:rPr>
              <a:t>b</a:t>
            </a:r>
            <a:r>
              <a:rPr lang="en-US" altLang="zh-TW" sz="2400" baseline="-25000" dirty="0" err="1" smtClean="0">
                <a:latin typeface="Times New Roman" pitchFamily="18" charset="0"/>
                <a:cs typeface="Times New Roman" pitchFamily="18" charset="0"/>
                <a:sym typeface="Symbol" pitchFamily="18" charset="2"/>
              </a:rPr>
              <a:t>j</a:t>
            </a:r>
            <a:endParaRPr lang="en-US" altLang="zh-TW" sz="2400" dirty="0" smtClean="0">
              <a:latin typeface="Times New Roman" pitchFamily="18" charset="0"/>
              <a:cs typeface="Times New Roman" pitchFamily="18" charset="0"/>
              <a:sym typeface="Symbol" pitchFamily="18" charset="2"/>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1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b</a:t>
            </a:r>
            <a:r>
              <a:rPr lang="en-US" altLang="zh-TW" sz="2400" baseline="-25000" dirty="0" err="1">
                <a:latin typeface="Times New Roman" pitchFamily="18" charset="0"/>
                <a:cs typeface="Times New Roman" pitchFamily="18" charset="0"/>
                <a:sym typeface="Symbol" pitchFamily="18" charset="2"/>
              </a:rPr>
              <a:t>j</a:t>
            </a:r>
            <a:r>
              <a:rPr lang="en-US" altLang="zh-TW" sz="2400" dirty="0">
                <a:latin typeface="Times New Roman" pitchFamily="18" charset="0"/>
                <a:cs typeface="Times New Roman" pitchFamily="18" charset="0"/>
                <a:sym typeface="Symbol" pitchFamily="18" charset="2"/>
              </a:rPr>
              <a:t>.</a:t>
            </a:r>
          </a:p>
          <a:p>
            <a:endParaRPr lang="en-US" altLang="zh-CN" sz="2400" dirty="0" smtClean="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smtClean="0"/>
              <a:t>Edit Distance</a:t>
            </a:r>
            <a:endParaRPr lang="zh-CN" altLang="en-US" sz="4800" dirty="0"/>
          </a:p>
        </p:txBody>
      </p:sp>
      <p:sp>
        <p:nvSpPr>
          <p:cNvPr id="19" name="日期占位符 18"/>
          <p:cNvSpPr>
            <a:spLocks noGrp="1"/>
          </p:cNvSpPr>
          <p:nvPr>
            <p:ph type="dt" sz="half" idx="10"/>
          </p:nvPr>
        </p:nvSpPr>
        <p:spPr/>
        <p:txBody>
          <a:bodyPr/>
          <a:lstStyle/>
          <a:p>
            <a:fld id="{838E4DFD-A76C-4FDF-BE1C-0084863F8DD6}" type="datetime1">
              <a:rPr lang="en-US" altLang="zh-CN" smtClean="0"/>
              <a:t>4/4/2012</a:t>
            </a:fld>
            <a:endParaRPr lang="zh-CN" altLang="en-US" dirty="0"/>
          </a:p>
        </p:txBody>
      </p:sp>
      <p:sp>
        <p:nvSpPr>
          <p:cNvPr id="23" name="页脚占位符 22"/>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56083"/>
            <a:ext cx="4176464" cy="312524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47165"/>
            <a:ext cx="4182059" cy="3134163"/>
          </a:xfrm>
          <a:prstGeom prst="rect">
            <a:avLst/>
          </a:prstGeom>
        </p:spPr>
      </p:pic>
      <p:sp>
        <p:nvSpPr>
          <p:cNvPr id="6" name="左大括号 5"/>
          <p:cNvSpPr/>
          <p:nvPr/>
        </p:nvSpPr>
        <p:spPr>
          <a:xfrm>
            <a:off x="2195736" y="5445224"/>
            <a:ext cx="144016" cy="626368"/>
          </a:xfrm>
          <a:prstGeom prst="leftBrace">
            <a:avLst>
              <a:gd name="adj1" fmla="val 4008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7" name="TextBox 6"/>
          <p:cNvSpPr txBox="1"/>
          <p:nvPr/>
        </p:nvSpPr>
        <p:spPr>
          <a:xfrm>
            <a:off x="467544" y="5517232"/>
            <a:ext cx="1706984"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sym typeface="Symbol" pitchFamily="18" charset="2"/>
              </a:rPr>
              <a:t>where </a:t>
            </a:r>
            <a:r>
              <a:rPr lang="en-US" altLang="zh-TW" sz="2400" dirty="0" smtClean="0">
                <a:latin typeface="Times New Roman" pitchFamily="18" charset="0"/>
                <a:cs typeface="Times New Roman" pitchFamily="18" charset="0"/>
                <a:sym typeface="Symbol" pitchFamily="18" charset="2"/>
              </a:rPr>
              <a:t>  </a:t>
            </a:r>
            <a:r>
              <a:rPr lang="en-US" altLang="zh-TW" sz="2400" dirty="0" err="1" smtClean="0">
                <a:latin typeface="Times New Roman" pitchFamily="18" charset="0"/>
                <a:cs typeface="Times New Roman" pitchFamily="18" charset="0"/>
                <a:sym typeface="Symbol" pitchFamily="18" charset="2"/>
              </a:rPr>
              <a:t>t</a:t>
            </a:r>
            <a:r>
              <a:rPr lang="en-US" altLang="zh-TW" sz="2400" baseline="-25000" dirty="0" err="1" smtClean="0">
                <a:latin typeface="Times New Roman" pitchFamily="18" charset="0"/>
                <a:cs typeface="Times New Roman" pitchFamily="18" charset="0"/>
                <a:sym typeface="Symbol" pitchFamily="18" charset="2"/>
              </a:rPr>
              <a:t>i</a:t>
            </a:r>
            <a:r>
              <a:rPr lang="en-US" altLang="zh-TW" sz="2400" baseline="-25000" dirty="0">
                <a:latin typeface="Times New Roman" pitchFamily="18" charset="0"/>
                <a:cs typeface="Times New Roman" pitchFamily="18" charset="0"/>
                <a:sym typeface="Symbol" pitchFamily="18" charset="2"/>
              </a:rPr>
              <a:t>, j</a:t>
            </a:r>
            <a:r>
              <a:rPr lang="en-US" altLang="zh-TW" sz="2400" dirty="0">
                <a:latin typeface="Times New Roman" pitchFamily="18" charset="0"/>
                <a:cs typeface="Times New Roman" pitchFamily="18" charset="0"/>
                <a:sym typeface="Symbol" pitchFamily="18" charset="2"/>
              </a:rPr>
              <a:t> =</a:t>
            </a:r>
            <a:endParaRPr lang="zh-CN" altLang="en-US" sz="2400" dirty="0"/>
          </a:p>
        </p:txBody>
      </p:sp>
      <p:grpSp>
        <p:nvGrpSpPr>
          <p:cNvPr id="12" name="组合 11"/>
          <p:cNvGrpSpPr/>
          <p:nvPr/>
        </p:nvGrpSpPr>
        <p:grpSpPr>
          <a:xfrm>
            <a:off x="6012160" y="4509120"/>
            <a:ext cx="2952328" cy="864096"/>
            <a:chOff x="6012160" y="4509120"/>
            <a:chExt cx="2952328" cy="864096"/>
          </a:xfrm>
        </p:grpSpPr>
        <p:sp>
          <p:nvSpPr>
            <p:cNvPr id="9" name="TextBox 8"/>
            <p:cNvSpPr txBox="1"/>
            <p:nvPr/>
          </p:nvSpPr>
          <p:spPr>
            <a:xfrm>
              <a:off x="6012160" y="4509120"/>
              <a:ext cx="2952328" cy="461665"/>
            </a:xfrm>
            <a:prstGeom prst="rect">
              <a:avLst/>
            </a:prstGeom>
            <a:noFill/>
          </p:spPr>
          <p:txBody>
            <a:bodyPr wrap="square" rtlCol="0">
              <a:spAutoFit/>
            </a:bodyPr>
            <a:lstStyle/>
            <a:p>
              <a:r>
                <a:rPr lang="en-US" altLang="zh-CN" sz="2400" b="1" i="1" dirty="0" smtClean="0">
                  <a:solidFill>
                    <a:srgbClr val="FFFF00"/>
                  </a:solidFill>
                </a:rPr>
                <a:t>    Substitute a-&gt;</a:t>
              </a:r>
              <a:r>
                <a:rPr lang="en-US" altLang="zh-CN" sz="2400" b="1" i="1" dirty="0" err="1" smtClean="0">
                  <a:solidFill>
                    <a:srgbClr val="FFFF00"/>
                  </a:solidFill>
                </a:rPr>
                <a:t>i</a:t>
              </a:r>
              <a:endParaRPr lang="zh-CN" altLang="en-US" sz="2400" b="1" i="1" dirty="0">
                <a:solidFill>
                  <a:srgbClr val="FFFF00"/>
                </a:solidFill>
              </a:endParaRPr>
            </a:p>
          </p:txBody>
        </p:sp>
        <p:cxnSp>
          <p:nvCxnSpPr>
            <p:cNvPr id="11" name="直接箭头连接符 10"/>
            <p:cNvCxnSpPr/>
            <p:nvPr/>
          </p:nvCxnSpPr>
          <p:spPr>
            <a:xfrm>
              <a:off x="7380312" y="5085184"/>
              <a:ext cx="360040" cy="288032"/>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948264" y="4869160"/>
            <a:ext cx="2088232" cy="978495"/>
            <a:chOff x="6948264" y="4869160"/>
            <a:chExt cx="2088232" cy="978495"/>
          </a:xfrm>
        </p:grpSpPr>
        <p:sp>
          <p:nvSpPr>
            <p:cNvPr id="16" name="TextBox 15"/>
            <p:cNvSpPr txBox="1"/>
            <p:nvPr/>
          </p:nvSpPr>
          <p:spPr>
            <a:xfrm>
              <a:off x="6948264" y="4869160"/>
              <a:ext cx="2088232" cy="461665"/>
            </a:xfrm>
            <a:prstGeom prst="rect">
              <a:avLst/>
            </a:prstGeom>
            <a:noFill/>
          </p:spPr>
          <p:txBody>
            <a:bodyPr wrap="square" rtlCol="0">
              <a:spAutoFit/>
            </a:bodyPr>
            <a:lstStyle/>
            <a:p>
              <a:r>
                <a:rPr lang="en-US" altLang="zh-CN" sz="2400" b="1" i="1" dirty="0" smtClean="0">
                  <a:solidFill>
                    <a:srgbClr val="FFFF00"/>
                  </a:solidFill>
                </a:rPr>
                <a:t>  Insert o</a:t>
              </a:r>
              <a:endParaRPr lang="zh-CN" altLang="en-US" sz="2400" b="1" i="1" dirty="0">
                <a:solidFill>
                  <a:srgbClr val="FFFF00"/>
                </a:solidFill>
              </a:endParaRPr>
            </a:p>
          </p:txBody>
        </p:sp>
        <p:cxnSp>
          <p:nvCxnSpPr>
            <p:cNvPr id="17" name="直接箭头连接符 16"/>
            <p:cNvCxnSpPr/>
            <p:nvPr/>
          </p:nvCxnSpPr>
          <p:spPr>
            <a:xfrm>
              <a:off x="7740352" y="5445224"/>
              <a:ext cx="0" cy="402431"/>
            </a:xfrm>
            <a:prstGeom prst="straightConnector1">
              <a:avLst/>
            </a:prstGeom>
            <a:ln w="38100">
              <a:solidFill>
                <a:srgbClr val="FFFF00"/>
              </a:solidFill>
              <a:tailEnd type="arrow"/>
            </a:ln>
            <a:effectLst>
              <a:glow rad="63500">
                <a:schemeClr val="accent6">
                  <a:satMod val="175000"/>
                  <a:alpha val="33000"/>
                </a:schemeClr>
              </a:glow>
            </a:effectLst>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8316416" y="5978897"/>
            <a:ext cx="432048" cy="402431"/>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164288" y="5661248"/>
            <a:ext cx="1368152" cy="461665"/>
          </a:xfrm>
          <a:prstGeom prst="rect">
            <a:avLst/>
          </a:prstGeom>
          <a:noFill/>
        </p:spPr>
        <p:txBody>
          <a:bodyPr wrap="square" rtlCol="0">
            <a:spAutoFit/>
          </a:bodyPr>
          <a:lstStyle/>
          <a:p>
            <a:r>
              <a:rPr lang="en-US" altLang="zh-CN" sz="2400" b="1" i="1" dirty="0" smtClean="0">
                <a:solidFill>
                  <a:srgbClr val="FFFF00"/>
                </a:solidFill>
              </a:rPr>
              <a:t>ED(r, s)</a:t>
            </a:r>
            <a:endParaRPr lang="zh-CN" altLang="en-US" sz="2400" b="1" i="1" dirty="0">
              <a:solidFill>
                <a:srgbClr val="FFFF00"/>
              </a:solidFill>
            </a:endParaRPr>
          </a:p>
        </p:txBody>
      </p:sp>
      <p:sp>
        <p:nvSpPr>
          <p:cNvPr id="13" name="灯片编号占位符 12"/>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cSld>
  <p:clrMapOvr>
    <a:masterClrMapping/>
  </p:clrMapOvr>
  <p:transition advTm="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29000"/>
            <a:ext cx="8448724" cy="2448272"/>
          </a:xfrm>
          <a:prstGeom prst="rect">
            <a:avLst/>
          </a:prstGeom>
        </p:spPr>
      </p:pic>
      <p:sp>
        <p:nvSpPr>
          <p:cNvPr id="2" name="标题 1"/>
          <p:cNvSpPr>
            <a:spLocks noGrp="1"/>
          </p:cNvSpPr>
          <p:nvPr>
            <p:ph type="title"/>
          </p:nvPr>
        </p:nvSpPr>
        <p:spPr>
          <a:xfrm>
            <a:off x="395536" y="188640"/>
            <a:ext cx="8229600" cy="854968"/>
          </a:xfrm>
        </p:spPr>
        <p:txBody>
          <a:bodyPr>
            <a:normAutofit/>
          </a:bodyPr>
          <a:lstStyle/>
          <a:p>
            <a:r>
              <a:rPr lang="en-US" altLang="zh-CN" sz="4400" dirty="0" smtClean="0"/>
              <a:t>Problem Formulation</a:t>
            </a:r>
            <a:endParaRPr lang="zh-CN" altLang="en-US" dirty="0"/>
          </a:p>
        </p:txBody>
      </p:sp>
      <p:sp>
        <p:nvSpPr>
          <p:cNvPr id="9" name="日期占位符 8"/>
          <p:cNvSpPr>
            <a:spLocks noGrp="1"/>
          </p:cNvSpPr>
          <p:nvPr>
            <p:ph type="dt" sz="half" idx="10"/>
          </p:nvPr>
        </p:nvSpPr>
        <p:spPr/>
        <p:txBody>
          <a:bodyPr/>
          <a:lstStyle/>
          <a:p>
            <a:fld id="{15AE6D7E-334C-4ED1-9C5F-E1E7FFFCE213}" type="datetime1">
              <a:rPr lang="en-US" altLang="zh-CN" smtClean="0"/>
              <a:t>4/4/2012</a:t>
            </a:fld>
            <a:endParaRPr lang="zh-CN" altLang="en-US"/>
          </a:p>
        </p:txBody>
      </p:sp>
      <p:sp>
        <p:nvSpPr>
          <p:cNvPr id="10" name="页脚占位符 9"/>
          <p:cNvSpPr>
            <a:spLocks noGrp="1"/>
          </p:cNvSpPr>
          <p:nvPr>
            <p:ph type="ftr" sz="quarter" idx="11"/>
          </p:nvPr>
        </p:nvSpPr>
        <p:spPr/>
        <p:txBody>
          <a:bodyPr/>
          <a:lstStyle/>
          <a:p>
            <a:r>
              <a:rPr lang="en-US" altLang="zh-CN" smtClean="0"/>
              <a:t>Taste @ ICDE2012</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72008" y="1268760"/>
            <a:ext cx="8892480" cy="4968552"/>
          </a:xfrm>
        </p:spPr>
        <p:txBody>
          <a:bodyPr>
            <a:normAutofit/>
          </a:bodyPr>
          <a:lstStyle/>
          <a:p>
            <a:r>
              <a:rPr lang="en-US" altLang="zh-CN" sz="2400" b="1" u="sng" dirty="0" smtClean="0">
                <a:solidFill>
                  <a:srgbClr val="FF0000"/>
                </a:solidFill>
                <a:latin typeface="+mj-lt"/>
              </a:rPr>
              <a:t>Approximate Entity Extraction: </a:t>
            </a:r>
            <a:r>
              <a:rPr lang="en-US" altLang="zh-CN" sz="2400" i="1" dirty="0" smtClean="0">
                <a:latin typeface="+mj-lt"/>
              </a:rPr>
              <a:t>Given a dictionary of entities            E = {e</a:t>
            </a:r>
            <a:r>
              <a:rPr lang="en-US" altLang="zh-CN" sz="2400" baseline="-25000" dirty="0" smtClean="0">
                <a:latin typeface="+mj-lt"/>
              </a:rPr>
              <a:t>1</a:t>
            </a:r>
            <a:r>
              <a:rPr lang="en-US" altLang="zh-CN" sz="2400" i="1" dirty="0" smtClean="0">
                <a:latin typeface="+mj-lt"/>
              </a:rPr>
              <a:t>, e</a:t>
            </a:r>
            <a:r>
              <a:rPr lang="en-US" altLang="zh-CN" sz="2400" baseline="-25000" dirty="0" smtClean="0">
                <a:latin typeface="+mj-lt"/>
              </a:rPr>
              <a:t>2</a:t>
            </a:r>
            <a:r>
              <a:rPr lang="en-US" altLang="zh-CN" sz="2400" i="1" dirty="0" smtClean="0">
                <a:latin typeface="+mj-lt"/>
              </a:rPr>
              <a:t>, . . . , e</a:t>
            </a:r>
            <a:r>
              <a:rPr lang="en-US" altLang="zh-CN" sz="2400" i="1" baseline="-25000" dirty="0" smtClean="0">
                <a:latin typeface="+mj-lt"/>
              </a:rPr>
              <a:t>n</a:t>
            </a:r>
            <a:r>
              <a:rPr lang="en-US" altLang="zh-CN" sz="2400" i="1" dirty="0" smtClean="0">
                <a:latin typeface="+mj-lt"/>
              </a:rPr>
              <a:t>}, a document D, and a predefined edit distance threshold </a:t>
            </a:r>
            <a:r>
              <a:rPr lang="el-GR" altLang="zh-CN" sz="2400" i="1" dirty="0"/>
              <a:t>τ</a:t>
            </a:r>
            <a:r>
              <a:rPr lang="en-US" altLang="zh-CN" sz="2400" i="1" dirty="0" smtClean="0">
                <a:latin typeface="+mj-lt"/>
              </a:rPr>
              <a:t>, approximate entity extraction finds all “</a:t>
            </a:r>
            <a:r>
              <a:rPr lang="en-US" altLang="zh-CN" sz="2400" b="1" i="1" dirty="0" smtClean="0">
                <a:latin typeface="+mj-lt"/>
              </a:rPr>
              <a:t>similar” </a:t>
            </a:r>
            <a:r>
              <a:rPr lang="en-US" altLang="zh-CN" sz="2400" i="1" dirty="0" smtClean="0">
                <a:latin typeface="+mj-lt"/>
              </a:rPr>
              <a:t>pairs   &lt;s, </a:t>
            </a:r>
            <a:r>
              <a:rPr lang="en-US" altLang="zh-CN" sz="2400" i="1" dirty="0" err="1" smtClean="0">
                <a:latin typeface="+mj-lt"/>
              </a:rPr>
              <a:t>e</a:t>
            </a:r>
            <a:r>
              <a:rPr lang="en-US" altLang="zh-CN" sz="2400" i="1" baseline="-25000" dirty="0" err="1" smtClean="0">
                <a:latin typeface="+mj-lt"/>
              </a:rPr>
              <a:t>i</a:t>
            </a:r>
            <a:r>
              <a:rPr lang="en-US" altLang="zh-CN" sz="2400" i="1" dirty="0" smtClean="0">
                <a:latin typeface="+mj-lt"/>
              </a:rPr>
              <a:t>&gt; such </a:t>
            </a:r>
            <a:r>
              <a:rPr lang="en-US" altLang="zh-CN" sz="2400" i="1" dirty="0">
                <a:latin typeface="+mj-lt"/>
              </a:rPr>
              <a:t>that  ED(s, </a:t>
            </a:r>
            <a:r>
              <a:rPr lang="en-US" altLang="zh-CN" sz="2400" i="1" dirty="0" err="1">
                <a:latin typeface="+mj-lt"/>
              </a:rPr>
              <a:t>ei</a:t>
            </a:r>
            <a:r>
              <a:rPr lang="en-US" altLang="zh-CN" sz="2400" i="1" dirty="0">
                <a:latin typeface="+mj-lt"/>
              </a:rPr>
              <a:t>) ≤ </a:t>
            </a:r>
            <a:r>
              <a:rPr lang="el-GR" altLang="zh-CN" sz="2400" i="1" dirty="0">
                <a:latin typeface="+mj-lt"/>
              </a:rPr>
              <a:t>τ</a:t>
            </a:r>
            <a:r>
              <a:rPr lang="en-US" altLang="zh-CN" sz="2400" i="1" dirty="0">
                <a:latin typeface="+mj-lt"/>
              </a:rPr>
              <a:t>, w</a:t>
            </a:r>
            <a:r>
              <a:rPr lang="en-US" altLang="zh-CN" sz="2400" i="1" dirty="0" smtClean="0">
                <a:latin typeface="+mj-lt"/>
              </a:rPr>
              <a:t>here s is a substring of D and </a:t>
            </a:r>
            <a:r>
              <a:rPr lang="en-US" altLang="zh-CN" sz="2400" i="1" dirty="0" err="1" smtClean="0"/>
              <a:t>ei</a:t>
            </a:r>
            <a:r>
              <a:rPr lang="en-US" altLang="zh-CN" sz="2400" i="1" dirty="0" smtClean="0"/>
              <a:t>∈ E</a:t>
            </a:r>
            <a:r>
              <a:rPr lang="en-US" altLang="zh-CN" sz="2400" i="1" dirty="0" smtClean="0">
                <a:latin typeface="+mj-lt"/>
              </a:rPr>
              <a:t>.</a:t>
            </a:r>
            <a:endParaRPr lang="en-US" altLang="zh-CN" sz="2000" i="1" dirty="0" smtClean="0">
              <a:latin typeface="+mj-lt"/>
            </a:endParaRPr>
          </a:p>
        </p:txBody>
      </p:sp>
      <p:sp>
        <p:nvSpPr>
          <p:cNvPr id="15" name="椭圆 14"/>
          <p:cNvSpPr/>
          <p:nvPr/>
        </p:nvSpPr>
        <p:spPr>
          <a:xfrm>
            <a:off x="1098327" y="4707998"/>
            <a:ext cx="1964545"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02124" y="4716636"/>
            <a:ext cx="2779379" cy="37718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5" idx="6"/>
            <a:endCxn id="17" idx="2"/>
          </p:cNvCxnSpPr>
          <p:nvPr/>
        </p:nvCxnSpPr>
        <p:spPr>
          <a:xfrm>
            <a:off x="3062872" y="4896591"/>
            <a:ext cx="2839252" cy="86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7.8|9.7|4.4"/>
</p:tagLst>
</file>

<file path=ppt/tags/tag11.xml><?xml version="1.0" encoding="utf-8"?>
<p:tagLst xmlns:a="http://schemas.openxmlformats.org/drawingml/2006/main" xmlns:r="http://schemas.openxmlformats.org/officeDocument/2006/relationships" xmlns:p="http://schemas.openxmlformats.org/presentationml/2006/main">
  <p:tag name="TIMING" val="|7.8|9.7|4.4"/>
</p:tagLst>
</file>

<file path=ppt/tags/tag12.xml><?xml version="1.0" encoding="utf-8"?>
<p:tagLst xmlns:a="http://schemas.openxmlformats.org/drawingml/2006/main" xmlns:r="http://schemas.openxmlformats.org/officeDocument/2006/relationships" xmlns:p="http://schemas.openxmlformats.org/presentationml/2006/main">
  <p:tag name="TIMING" val="|7.8|9.7|4.4"/>
</p:tagLst>
</file>

<file path=ppt/tags/tag13.xml><?xml version="1.0" encoding="utf-8"?>
<p:tagLst xmlns:a="http://schemas.openxmlformats.org/drawingml/2006/main" xmlns:r="http://schemas.openxmlformats.org/officeDocument/2006/relationships" xmlns:p="http://schemas.openxmlformats.org/presentationml/2006/main">
  <p:tag name="TIMING" val="|7.8|9.7|4.4"/>
</p:tagLst>
</file>

<file path=ppt/tags/tag14.xml><?xml version="1.0" encoding="utf-8"?>
<p:tagLst xmlns:a="http://schemas.openxmlformats.org/drawingml/2006/main" xmlns:r="http://schemas.openxmlformats.org/officeDocument/2006/relationships" xmlns:p="http://schemas.openxmlformats.org/presentationml/2006/main">
  <p:tag name="TIMING" val="|7.8|9.7|4.4"/>
</p:tagLst>
</file>

<file path=ppt/tags/tag15.xml><?xml version="1.0" encoding="utf-8"?>
<p:tagLst xmlns:a="http://schemas.openxmlformats.org/drawingml/2006/main" xmlns:r="http://schemas.openxmlformats.org/officeDocument/2006/relationships" xmlns:p="http://schemas.openxmlformats.org/presentationml/2006/main">
  <p:tag name="TIMING" val="|7.8|9.7|4.4"/>
</p:tagLst>
</file>

<file path=ppt/tags/tag16.xml><?xml version="1.0" encoding="utf-8"?>
<p:tagLst xmlns:a="http://schemas.openxmlformats.org/drawingml/2006/main" xmlns:r="http://schemas.openxmlformats.org/officeDocument/2006/relationships" xmlns:p="http://schemas.openxmlformats.org/presentationml/2006/main">
  <p:tag name="TIMING" val="|7.8|9.7|4.4"/>
</p:tagLst>
</file>

<file path=ppt/tags/tag17.xml><?xml version="1.0" encoding="utf-8"?>
<p:tagLst xmlns:a="http://schemas.openxmlformats.org/drawingml/2006/main" xmlns:r="http://schemas.openxmlformats.org/officeDocument/2006/relationships" xmlns:p="http://schemas.openxmlformats.org/presentationml/2006/main">
  <p:tag name="TIMING" val="|7.8|9.7|4.4"/>
</p:tagLst>
</file>

<file path=ppt/tags/tag18.xml><?xml version="1.0" encoding="utf-8"?>
<p:tagLst xmlns:a="http://schemas.openxmlformats.org/drawingml/2006/main" xmlns:r="http://schemas.openxmlformats.org/officeDocument/2006/relationships" xmlns:p="http://schemas.openxmlformats.org/presentationml/2006/main">
  <p:tag name="TIMING" val="|7.8|9.7|4.4"/>
</p:tagLst>
</file>

<file path=ppt/tags/tag19.xml><?xml version="1.0" encoding="utf-8"?>
<p:tagLst xmlns:a="http://schemas.openxmlformats.org/drawingml/2006/main" xmlns:r="http://schemas.openxmlformats.org/officeDocument/2006/relationships" xmlns:p="http://schemas.openxmlformats.org/presentationml/2006/main">
  <p:tag name="TIMING" val="|7.8|9.7|4.4"/>
</p:tagLst>
</file>

<file path=ppt/tags/tag2.xml><?xml version="1.0" encoding="utf-8"?>
<p:tagLst xmlns:a="http://schemas.openxmlformats.org/drawingml/2006/main" xmlns:r="http://schemas.openxmlformats.org/officeDocument/2006/relationships" xmlns:p="http://schemas.openxmlformats.org/presentationml/2006/main">
  <p:tag name="TIMING" val="|14.1|0.9"/>
</p:tagLst>
</file>

<file path=ppt/tags/tag20.xml><?xml version="1.0" encoding="utf-8"?>
<p:tagLst xmlns:a="http://schemas.openxmlformats.org/drawingml/2006/main" xmlns:r="http://schemas.openxmlformats.org/officeDocument/2006/relationships" xmlns:p="http://schemas.openxmlformats.org/presentationml/2006/main">
  <p:tag name="TIMING" val="|7.8|9.7|4.4"/>
</p:tagLst>
</file>

<file path=ppt/tags/tag21.xml><?xml version="1.0" encoding="utf-8"?>
<p:tagLst xmlns:a="http://schemas.openxmlformats.org/drawingml/2006/main" xmlns:r="http://schemas.openxmlformats.org/officeDocument/2006/relationships" xmlns:p="http://schemas.openxmlformats.org/presentationml/2006/main">
  <p:tag name="TIMING" val="|3.3"/>
</p:tagLst>
</file>

<file path=ppt/tags/tag22.xml><?xml version="1.0" encoding="utf-8"?>
<p:tagLst xmlns:a="http://schemas.openxmlformats.org/drawingml/2006/main" xmlns:r="http://schemas.openxmlformats.org/officeDocument/2006/relationships" xmlns:p="http://schemas.openxmlformats.org/presentationml/2006/main">
  <p:tag name="TIMING" val="|7.8|9.7|4.4"/>
</p:tagLst>
</file>

<file path=ppt/tags/tag23.xml><?xml version="1.0" encoding="utf-8"?>
<p:tagLst xmlns:a="http://schemas.openxmlformats.org/drawingml/2006/main" xmlns:r="http://schemas.openxmlformats.org/officeDocument/2006/relationships" xmlns:p="http://schemas.openxmlformats.org/presentationml/2006/main">
  <p:tag name="TIMING" val="|7.8|9.7|4.4"/>
</p:tagLst>
</file>

<file path=ppt/tags/tag24.xml><?xml version="1.0" encoding="utf-8"?>
<p:tagLst xmlns:a="http://schemas.openxmlformats.org/drawingml/2006/main" xmlns:r="http://schemas.openxmlformats.org/officeDocument/2006/relationships" xmlns:p="http://schemas.openxmlformats.org/presentationml/2006/main">
  <p:tag name="TIMING" val="|7.8|9.7|4.4"/>
</p:tagLst>
</file>

<file path=ppt/tags/tag25.xml><?xml version="1.0" encoding="utf-8"?>
<p:tagLst xmlns:a="http://schemas.openxmlformats.org/drawingml/2006/main" xmlns:r="http://schemas.openxmlformats.org/officeDocument/2006/relationships" xmlns:p="http://schemas.openxmlformats.org/presentationml/2006/main">
  <p:tag name="TIMING" val="|7.8|9.7|4.4"/>
</p:tagLst>
</file>

<file path=ppt/tags/tag26.xml><?xml version="1.0" encoding="utf-8"?>
<p:tagLst xmlns:a="http://schemas.openxmlformats.org/drawingml/2006/main" xmlns:r="http://schemas.openxmlformats.org/officeDocument/2006/relationships" xmlns:p="http://schemas.openxmlformats.org/presentationml/2006/main">
  <p:tag name="TIMING" val="|7.8|9.7|4.4"/>
</p:tagLst>
</file>

<file path=ppt/tags/tag27.xml><?xml version="1.0" encoding="utf-8"?>
<p:tagLst xmlns:a="http://schemas.openxmlformats.org/drawingml/2006/main" xmlns:r="http://schemas.openxmlformats.org/officeDocument/2006/relationships" xmlns:p="http://schemas.openxmlformats.org/presentationml/2006/main">
  <p:tag name="TIMING" val="|7.8|9.7|4.4"/>
</p:tagLst>
</file>

<file path=ppt/tags/tag28.xml><?xml version="1.0" encoding="utf-8"?>
<p:tagLst xmlns:a="http://schemas.openxmlformats.org/drawingml/2006/main" xmlns:r="http://schemas.openxmlformats.org/officeDocument/2006/relationships" xmlns:p="http://schemas.openxmlformats.org/presentationml/2006/main">
  <p:tag name="TIMING" val="|7.8|9.7|4.4"/>
</p:tagLst>
</file>

<file path=ppt/tags/tag29.xml><?xml version="1.0" encoding="utf-8"?>
<p:tagLst xmlns:a="http://schemas.openxmlformats.org/drawingml/2006/main" xmlns:r="http://schemas.openxmlformats.org/officeDocument/2006/relationships" xmlns:p="http://schemas.openxmlformats.org/presentationml/2006/main">
  <p:tag name="TIMING" val="|7.8|9.7|4.4"/>
</p:tagLst>
</file>

<file path=ppt/tags/tag3.xml><?xml version="1.0" encoding="utf-8"?>
<p:tagLst xmlns:a="http://schemas.openxmlformats.org/drawingml/2006/main" xmlns:r="http://schemas.openxmlformats.org/officeDocument/2006/relationships" xmlns:p="http://schemas.openxmlformats.org/presentationml/2006/main">
  <p:tag name="TIMING" val="|16.7"/>
</p:tagLst>
</file>

<file path=ppt/tags/tag30.xml><?xml version="1.0" encoding="utf-8"?>
<p:tagLst xmlns:a="http://schemas.openxmlformats.org/drawingml/2006/main" xmlns:r="http://schemas.openxmlformats.org/officeDocument/2006/relationships" xmlns:p="http://schemas.openxmlformats.org/presentationml/2006/main">
  <p:tag name="TIMING" val="|7.8|9.7|4.4"/>
</p:tagLst>
</file>

<file path=ppt/tags/tag31.xml><?xml version="1.0" encoding="utf-8"?>
<p:tagLst xmlns:a="http://schemas.openxmlformats.org/drawingml/2006/main" xmlns:r="http://schemas.openxmlformats.org/officeDocument/2006/relationships" xmlns:p="http://schemas.openxmlformats.org/presentationml/2006/main">
  <p:tag name="TIMING" val="|3.3"/>
</p:tagLst>
</file>

<file path=ppt/tags/tag32.xml><?xml version="1.0" encoding="utf-8"?>
<p:tagLst xmlns:a="http://schemas.openxmlformats.org/drawingml/2006/main" xmlns:r="http://schemas.openxmlformats.org/officeDocument/2006/relationships" xmlns:p="http://schemas.openxmlformats.org/presentationml/2006/main">
  <p:tag name="TIMING" val="|3.3"/>
</p:tagLst>
</file>

<file path=ppt/tags/tag33.xml><?xml version="1.0" encoding="utf-8"?>
<p:tagLst xmlns:a="http://schemas.openxmlformats.org/drawingml/2006/main" xmlns:r="http://schemas.openxmlformats.org/officeDocument/2006/relationships" xmlns:p="http://schemas.openxmlformats.org/presentationml/2006/main">
  <p:tag name="TIMING" val="|3.3"/>
</p:tagLst>
</file>

<file path=ppt/tags/tag34.xml><?xml version="1.0" encoding="utf-8"?>
<p:tagLst xmlns:a="http://schemas.openxmlformats.org/drawingml/2006/main" xmlns:r="http://schemas.openxmlformats.org/officeDocument/2006/relationships" xmlns:p="http://schemas.openxmlformats.org/presentationml/2006/main">
  <p:tag name="TIMING" val="|3.3"/>
</p:tagLst>
</file>

<file path=ppt/tags/tag35.xml><?xml version="1.0" encoding="utf-8"?>
<p:tagLst xmlns:a="http://schemas.openxmlformats.org/drawingml/2006/main" xmlns:r="http://schemas.openxmlformats.org/officeDocument/2006/relationships" xmlns:p="http://schemas.openxmlformats.org/presentationml/2006/main">
  <p:tag name="TIMING" val="|3.3"/>
</p:tagLst>
</file>

<file path=ppt/tags/tag36.xml><?xml version="1.0" encoding="utf-8"?>
<p:tagLst xmlns:a="http://schemas.openxmlformats.org/drawingml/2006/main" xmlns:r="http://schemas.openxmlformats.org/officeDocument/2006/relationships" xmlns:p="http://schemas.openxmlformats.org/presentationml/2006/main">
  <p:tag name="TIMING" val="|3.3"/>
</p:tagLst>
</file>

<file path=ppt/tags/tag37.xml><?xml version="1.0" encoding="utf-8"?>
<p:tagLst xmlns:a="http://schemas.openxmlformats.org/drawingml/2006/main" xmlns:r="http://schemas.openxmlformats.org/officeDocument/2006/relationships" xmlns:p="http://schemas.openxmlformats.org/presentationml/2006/main">
  <p:tag name="TIMING" val="|3.3"/>
</p:tagLst>
</file>

<file path=ppt/tags/tag38.xml><?xml version="1.0" encoding="utf-8"?>
<p:tagLst xmlns:a="http://schemas.openxmlformats.org/drawingml/2006/main" xmlns:r="http://schemas.openxmlformats.org/officeDocument/2006/relationships" xmlns:p="http://schemas.openxmlformats.org/presentationml/2006/main">
  <p:tag name="TIMING" val="|3.3"/>
</p:tagLst>
</file>

<file path=ppt/tags/tag39.xml><?xml version="1.0" encoding="utf-8"?>
<p:tagLst xmlns:a="http://schemas.openxmlformats.org/drawingml/2006/main" xmlns:r="http://schemas.openxmlformats.org/officeDocument/2006/relationships" xmlns:p="http://schemas.openxmlformats.org/presentationml/2006/main">
  <p:tag name="TIMING" val="|3.3"/>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40.xml><?xml version="1.0" encoding="utf-8"?>
<p:tagLst xmlns:a="http://schemas.openxmlformats.org/drawingml/2006/main" xmlns:r="http://schemas.openxmlformats.org/officeDocument/2006/relationships" xmlns:p="http://schemas.openxmlformats.org/presentationml/2006/main">
  <p:tag name="TIMING" val="|3.3"/>
</p:tagLst>
</file>

<file path=ppt/tags/tag5.xml><?xml version="1.0" encoding="utf-8"?>
<p:tagLst xmlns:a="http://schemas.openxmlformats.org/drawingml/2006/main" xmlns:r="http://schemas.openxmlformats.org/officeDocument/2006/relationships" xmlns:p="http://schemas.openxmlformats.org/presentationml/2006/main">
  <p:tag name="TIMING" val="|3.3"/>
</p:tagLst>
</file>

<file path=ppt/tags/tag6.xml><?xml version="1.0" encoding="utf-8"?>
<p:tagLst xmlns:a="http://schemas.openxmlformats.org/drawingml/2006/main" xmlns:r="http://schemas.openxmlformats.org/officeDocument/2006/relationships" xmlns:p="http://schemas.openxmlformats.org/presentationml/2006/main">
  <p:tag name="TIMING" val="|17.7"/>
</p:tagLst>
</file>

<file path=ppt/tags/tag7.xml><?xml version="1.0" encoding="utf-8"?>
<p:tagLst xmlns:a="http://schemas.openxmlformats.org/drawingml/2006/main" xmlns:r="http://schemas.openxmlformats.org/officeDocument/2006/relationships" xmlns:p="http://schemas.openxmlformats.org/presentationml/2006/main">
  <p:tag name="TIMING" val="|4.5"/>
</p:tagLst>
</file>

<file path=ppt/tags/tag8.xml><?xml version="1.0" encoding="utf-8"?>
<p:tagLst xmlns:a="http://schemas.openxmlformats.org/drawingml/2006/main" xmlns:r="http://schemas.openxmlformats.org/officeDocument/2006/relationships" xmlns:p="http://schemas.openxmlformats.org/presentationml/2006/main">
  <p:tag name="TIMING" val="|3.3"/>
</p:tagLst>
</file>

<file path=ppt/tags/tag9.xml><?xml version="1.0" encoding="utf-8"?>
<p:tagLst xmlns:a="http://schemas.openxmlformats.org/drawingml/2006/main" xmlns:r="http://schemas.openxmlformats.org/officeDocument/2006/relationships" xmlns:p="http://schemas.openxmlformats.org/presentationml/2006/main">
  <p:tag name="TIMING" val="|7.8|9.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41930</TotalTime>
  <Words>4292</Words>
  <Application>Microsoft Office PowerPoint</Application>
  <PresentationFormat>全屏显示(4:3)</PresentationFormat>
  <Paragraphs>1006</Paragraphs>
  <Slides>51</Slides>
  <Notes>51</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流畅</vt:lpstr>
      <vt:lpstr>An Efficient Trie-based Method for Approximate Entity Extraction with Edit-Distance Constraints</vt:lpstr>
      <vt:lpstr>Outline</vt:lpstr>
      <vt:lpstr>Named Entity Recognition</vt:lpstr>
      <vt:lpstr>Automatically add the links</vt:lpstr>
      <vt:lpstr>Real-world Data is Rather Dirty！</vt:lpstr>
      <vt:lpstr>Approximate Entity Extraction</vt:lpstr>
      <vt:lpstr>Outline</vt:lpstr>
      <vt:lpstr>Edit Distance</vt:lpstr>
      <vt:lpstr>Problem Formulation</vt:lpstr>
      <vt:lpstr>State-of-the-art Methods</vt:lpstr>
      <vt:lpstr>Outline</vt:lpstr>
      <vt:lpstr>Observation</vt:lpstr>
      <vt:lpstr>Observation</vt:lpstr>
      <vt:lpstr>Trie-based Framework</vt:lpstr>
      <vt:lpstr>Trie-based Framework</vt:lpstr>
      <vt:lpstr>Trie-based Framework</vt:lpstr>
      <vt:lpstr>Trie-search Method</vt:lpstr>
      <vt:lpstr>Trie-search Method</vt:lpstr>
      <vt:lpstr>Trie-search Method</vt:lpstr>
      <vt:lpstr>Trie-search Method</vt:lpstr>
      <vt:lpstr>Trie-search Method</vt:lpstr>
      <vt:lpstr>Trie-search Method</vt:lpstr>
      <vt:lpstr>Trie-search Method</vt:lpstr>
      <vt:lpstr>Outline</vt:lpstr>
      <vt:lpstr>Trie-based Algorithm</vt:lpstr>
      <vt:lpstr>Trie-based Algorithm</vt:lpstr>
      <vt:lpstr>Trie-based Algorithm</vt:lpstr>
      <vt:lpstr>PowerPoint 演示文稿</vt:lpstr>
      <vt:lpstr>PowerPoint 演示文稿</vt:lpstr>
      <vt:lpstr>PowerPoint 演示文稿</vt:lpstr>
      <vt:lpstr>Trie-based Algorithm</vt:lpstr>
      <vt:lpstr>Trie-based Algorithm</vt:lpstr>
      <vt:lpstr>Trie-based Algorithm</vt:lpstr>
      <vt:lpstr>Outline</vt:lpstr>
      <vt:lpstr>Observation</vt:lpstr>
      <vt:lpstr>Observation</vt:lpstr>
      <vt:lpstr>Observation</vt:lpstr>
      <vt:lpstr>Observation</vt:lpstr>
      <vt:lpstr>Optimization Objectiveness</vt:lpstr>
      <vt:lpstr>Dynamic Programming</vt:lpstr>
      <vt:lpstr>Determining Wg</vt:lpstr>
      <vt:lpstr>Pruning</vt:lpstr>
      <vt:lpstr>Outline</vt:lpstr>
      <vt:lpstr>Experiment Setup</vt:lpstr>
      <vt:lpstr>Search-Extension VS Sort-Extension</vt:lpstr>
      <vt:lpstr>Partition : Even vs Dict+Doc</vt:lpstr>
      <vt:lpstr>Comparison with State-of-the-art Methods</vt:lpstr>
      <vt:lpstr>Scalability with Dictionary Sizes</vt:lpstr>
      <vt:lpstr>Outline</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dongdeng</cp:lastModifiedBy>
  <cp:revision>1715</cp:revision>
  <dcterms:modified xsi:type="dcterms:W3CDTF">2012-04-03T16:16:07Z</dcterms:modified>
</cp:coreProperties>
</file>