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5999738" cy="35999738"/>
  <p:notesSz cx="35542538" cy="35542538"/>
  <p:defaultTextStyle>
    <a:defPPr>
      <a:defRPr lang="zh-CN"/>
    </a:defPPr>
    <a:lvl1pPr marL="0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1pPr>
    <a:lvl2pPr marL="2215158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2pPr>
    <a:lvl3pPr marL="4430316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3pPr>
    <a:lvl4pPr marL="6645474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4pPr>
    <a:lvl5pPr marL="8860632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5pPr>
    <a:lvl6pPr marL="11075790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6pPr>
    <a:lvl7pPr marL="13290948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7pPr>
    <a:lvl8pPr marL="15506106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8pPr>
    <a:lvl9pPr marL="17721265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D9E6FF"/>
    <a:srgbClr val="E1DBE9"/>
    <a:srgbClr val="D5F4FF"/>
    <a:srgbClr val="C1EFFF"/>
    <a:srgbClr val="EBFFE1"/>
    <a:srgbClr val="C6FFA7"/>
    <a:srgbClr val="FFC8C8"/>
    <a:srgbClr val="FFFFC8"/>
    <a:srgbClr val="FEA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9" autoAdjust="0"/>
    <p:restoredTop sz="96022" autoAdjust="0"/>
  </p:normalViewPr>
  <p:slideViewPr>
    <p:cSldViewPr>
      <p:cViewPr>
        <p:scale>
          <a:sx n="30" d="100"/>
          <a:sy n="30" d="100"/>
        </p:scale>
        <p:origin x="-180" y="-72"/>
      </p:cViewPr>
      <p:guideLst>
        <p:guide orient="horz" pos="11339"/>
        <p:guide pos="11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15401767" cy="1777127"/>
          </a:xfrm>
          <a:prstGeom prst="rect">
            <a:avLst/>
          </a:prstGeom>
        </p:spPr>
        <p:txBody>
          <a:bodyPr vert="horz" lIns="406034" tIns="203015" rIns="406034" bIns="203015" rtlCol="0"/>
          <a:lstStyle>
            <a:lvl1pPr algn="l">
              <a:defRPr sz="5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0132556" y="7"/>
            <a:ext cx="15401767" cy="1777127"/>
          </a:xfrm>
          <a:prstGeom prst="rect">
            <a:avLst/>
          </a:prstGeom>
        </p:spPr>
        <p:txBody>
          <a:bodyPr vert="horz" lIns="406034" tIns="203015" rIns="406034" bIns="203015" rtlCol="0"/>
          <a:lstStyle>
            <a:lvl1pPr algn="r">
              <a:defRPr sz="5300"/>
            </a:lvl1pPr>
          </a:lstStyle>
          <a:p>
            <a:fld id="{03E1A599-B537-432E-B46F-74ADCD5A31BF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110913" y="2670175"/>
            <a:ext cx="13320712" cy="13320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6034" tIns="203015" rIns="406034" bIns="20301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3554256" y="16882711"/>
            <a:ext cx="28434029" cy="15994142"/>
          </a:xfrm>
          <a:prstGeom prst="rect">
            <a:avLst/>
          </a:prstGeom>
        </p:spPr>
        <p:txBody>
          <a:bodyPr vert="horz" lIns="406034" tIns="203015" rIns="406034" bIns="20301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33759246"/>
            <a:ext cx="15401767" cy="1777127"/>
          </a:xfrm>
          <a:prstGeom prst="rect">
            <a:avLst/>
          </a:prstGeom>
        </p:spPr>
        <p:txBody>
          <a:bodyPr vert="horz" lIns="406034" tIns="203015" rIns="406034" bIns="203015" rtlCol="0" anchor="b"/>
          <a:lstStyle>
            <a:lvl1pPr algn="l">
              <a:defRPr sz="5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0132556" y="33759246"/>
            <a:ext cx="15401767" cy="1777127"/>
          </a:xfrm>
          <a:prstGeom prst="rect">
            <a:avLst/>
          </a:prstGeom>
        </p:spPr>
        <p:txBody>
          <a:bodyPr vert="horz" lIns="406034" tIns="203015" rIns="406034" bIns="203015" rtlCol="0" anchor="b"/>
          <a:lstStyle>
            <a:lvl1pPr algn="r">
              <a:defRPr sz="5300"/>
            </a:lvl1pPr>
          </a:lstStyle>
          <a:p>
            <a:fld id="{284B3750-D570-443E-A888-DCD18CD0FC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9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2215158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4430316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6645474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8860632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11075790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13290948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5506106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7721265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99983" y="11183263"/>
            <a:ext cx="30599777" cy="77166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99961" y="20399855"/>
            <a:ext cx="25199817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1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3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64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86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07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290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506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72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099810" y="1441670"/>
            <a:ext cx="8099941" cy="307164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9987" y="1441670"/>
            <a:ext cx="23699828" cy="307164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3734" y="23133174"/>
            <a:ext cx="30599777" cy="7149944"/>
          </a:xfrm>
        </p:spPr>
        <p:txBody>
          <a:bodyPr anchor="t"/>
          <a:lstStyle>
            <a:lvl1pPr algn="l">
              <a:defRPr sz="19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43734" y="15258228"/>
            <a:ext cx="30599777" cy="7874941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215158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4303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3pPr>
            <a:lvl4pPr marL="6645474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86063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107579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290948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50610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721265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9987" y="8399949"/>
            <a:ext cx="15899884" cy="23758164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7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299867" y="8399949"/>
            <a:ext cx="15899884" cy="23758164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7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99987" y="8058278"/>
            <a:ext cx="15906136" cy="3358313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15158" indent="0">
              <a:buNone/>
              <a:defRPr sz="9700" b="1"/>
            </a:lvl2pPr>
            <a:lvl3pPr marL="4430316" indent="0">
              <a:buNone/>
              <a:defRPr sz="8800" b="1"/>
            </a:lvl3pPr>
            <a:lvl4pPr marL="6645474" indent="0">
              <a:buNone/>
              <a:defRPr sz="7800" b="1"/>
            </a:lvl4pPr>
            <a:lvl5pPr marL="8860632" indent="0">
              <a:buNone/>
              <a:defRPr sz="7800" b="1"/>
            </a:lvl5pPr>
            <a:lvl6pPr marL="11075790" indent="0">
              <a:buNone/>
              <a:defRPr sz="7800" b="1"/>
            </a:lvl6pPr>
            <a:lvl7pPr marL="13290948" indent="0">
              <a:buNone/>
              <a:defRPr sz="7800" b="1"/>
            </a:lvl7pPr>
            <a:lvl8pPr marL="15506106" indent="0">
              <a:buNone/>
              <a:defRPr sz="7800" b="1"/>
            </a:lvl8pPr>
            <a:lvl9pPr marL="17721265" indent="0">
              <a:buNone/>
              <a:defRPr sz="7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99987" y="11416584"/>
            <a:ext cx="15906136" cy="20741519"/>
          </a:xfrm>
        </p:spPr>
        <p:txBody>
          <a:bodyPr/>
          <a:lstStyle>
            <a:lvl1pPr>
              <a:defRPr sz="11600"/>
            </a:lvl1pPr>
            <a:lvl2pPr>
              <a:defRPr sz="9700"/>
            </a:lvl2pPr>
            <a:lvl3pPr>
              <a:defRPr sz="88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287378" y="8058278"/>
            <a:ext cx="15912384" cy="3358313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15158" indent="0">
              <a:buNone/>
              <a:defRPr sz="9700" b="1"/>
            </a:lvl2pPr>
            <a:lvl3pPr marL="4430316" indent="0">
              <a:buNone/>
              <a:defRPr sz="8800" b="1"/>
            </a:lvl3pPr>
            <a:lvl4pPr marL="6645474" indent="0">
              <a:buNone/>
              <a:defRPr sz="7800" b="1"/>
            </a:lvl4pPr>
            <a:lvl5pPr marL="8860632" indent="0">
              <a:buNone/>
              <a:defRPr sz="7800" b="1"/>
            </a:lvl5pPr>
            <a:lvl6pPr marL="11075790" indent="0">
              <a:buNone/>
              <a:defRPr sz="7800" b="1"/>
            </a:lvl6pPr>
            <a:lvl7pPr marL="13290948" indent="0">
              <a:buNone/>
              <a:defRPr sz="7800" b="1"/>
            </a:lvl7pPr>
            <a:lvl8pPr marL="15506106" indent="0">
              <a:buNone/>
              <a:defRPr sz="7800" b="1"/>
            </a:lvl8pPr>
            <a:lvl9pPr marL="17721265" indent="0">
              <a:buNone/>
              <a:defRPr sz="7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87378" y="11416584"/>
            <a:ext cx="15912384" cy="20741519"/>
          </a:xfrm>
        </p:spPr>
        <p:txBody>
          <a:bodyPr/>
          <a:lstStyle>
            <a:lvl1pPr>
              <a:defRPr sz="11600"/>
            </a:lvl1pPr>
            <a:lvl2pPr>
              <a:defRPr sz="9700"/>
            </a:lvl2pPr>
            <a:lvl3pPr>
              <a:defRPr sz="88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9998" y="1433319"/>
            <a:ext cx="11843665" cy="6099962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74899" y="1433334"/>
            <a:ext cx="20124854" cy="30724778"/>
          </a:xfrm>
        </p:spPr>
        <p:txBody>
          <a:bodyPr/>
          <a:lstStyle>
            <a:lvl1pPr>
              <a:defRPr sz="15400"/>
            </a:lvl1pPr>
            <a:lvl2pPr>
              <a:defRPr sz="13500"/>
            </a:lvl2pPr>
            <a:lvl3pPr>
              <a:defRPr sz="116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9998" y="7533291"/>
            <a:ext cx="11843665" cy="24624823"/>
          </a:xfrm>
        </p:spPr>
        <p:txBody>
          <a:bodyPr/>
          <a:lstStyle>
            <a:lvl1pPr marL="0" indent="0">
              <a:buNone/>
              <a:defRPr sz="6800"/>
            </a:lvl1pPr>
            <a:lvl2pPr marL="2215158" indent="0">
              <a:buNone/>
              <a:defRPr sz="5900"/>
            </a:lvl2pPr>
            <a:lvl3pPr marL="4430316" indent="0">
              <a:buNone/>
              <a:defRPr sz="4800"/>
            </a:lvl3pPr>
            <a:lvl4pPr marL="6645474" indent="0">
              <a:buNone/>
              <a:defRPr sz="4300"/>
            </a:lvl4pPr>
            <a:lvl5pPr marL="8860632" indent="0">
              <a:buNone/>
              <a:defRPr sz="4300"/>
            </a:lvl5pPr>
            <a:lvl6pPr marL="11075790" indent="0">
              <a:buNone/>
              <a:defRPr sz="4300"/>
            </a:lvl6pPr>
            <a:lvl7pPr marL="13290948" indent="0">
              <a:buNone/>
              <a:defRPr sz="4300"/>
            </a:lvl7pPr>
            <a:lvl8pPr marL="15506106" indent="0">
              <a:buNone/>
              <a:defRPr sz="4300"/>
            </a:lvl8pPr>
            <a:lvl9pPr marL="17721265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6200" y="25199820"/>
            <a:ext cx="21599843" cy="2974983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56200" y="3216644"/>
            <a:ext cx="21599843" cy="21599843"/>
          </a:xfrm>
        </p:spPr>
        <p:txBody>
          <a:bodyPr/>
          <a:lstStyle>
            <a:lvl1pPr marL="0" indent="0">
              <a:buNone/>
              <a:defRPr sz="15400"/>
            </a:lvl1pPr>
            <a:lvl2pPr marL="2215158" indent="0">
              <a:buNone/>
              <a:defRPr sz="13500"/>
            </a:lvl2pPr>
            <a:lvl3pPr marL="4430316" indent="0">
              <a:buNone/>
              <a:defRPr sz="11600"/>
            </a:lvl3pPr>
            <a:lvl4pPr marL="6645474" indent="0">
              <a:buNone/>
              <a:defRPr sz="9700"/>
            </a:lvl4pPr>
            <a:lvl5pPr marL="8860632" indent="0">
              <a:buNone/>
              <a:defRPr sz="9700"/>
            </a:lvl5pPr>
            <a:lvl6pPr marL="11075790" indent="0">
              <a:buNone/>
              <a:defRPr sz="9700"/>
            </a:lvl6pPr>
            <a:lvl7pPr marL="13290948" indent="0">
              <a:buNone/>
              <a:defRPr sz="9700"/>
            </a:lvl7pPr>
            <a:lvl8pPr marL="15506106" indent="0">
              <a:buNone/>
              <a:defRPr sz="9700"/>
            </a:lvl8pPr>
            <a:lvl9pPr marL="17721265" indent="0">
              <a:buNone/>
              <a:defRPr sz="9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56200" y="28174806"/>
            <a:ext cx="21599843" cy="4224971"/>
          </a:xfrm>
        </p:spPr>
        <p:txBody>
          <a:bodyPr/>
          <a:lstStyle>
            <a:lvl1pPr marL="0" indent="0">
              <a:buNone/>
              <a:defRPr sz="6800"/>
            </a:lvl1pPr>
            <a:lvl2pPr marL="2215158" indent="0">
              <a:buNone/>
              <a:defRPr sz="5900"/>
            </a:lvl2pPr>
            <a:lvl3pPr marL="4430316" indent="0">
              <a:buNone/>
              <a:defRPr sz="4800"/>
            </a:lvl3pPr>
            <a:lvl4pPr marL="6645474" indent="0">
              <a:buNone/>
              <a:defRPr sz="4300"/>
            </a:lvl4pPr>
            <a:lvl5pPr marL="8860632" indent="0">
              <a:buNone/>
              <a:defRPr sz="4300"/>
            </a:lvl5pPr>
            <a:lvl6pPr marL="11075790" indent="0">
              <a:buNone/>
              <a:defRPr sz="4300"/>
            </a:lvl6pPr>
            <a:lvl7pPr marL="13290948" indent="0">
              <a:buNone/>
              <a:defRPr sz="4300"/>
            </a:lvl7pPr>
            <a:lvl8pPr marL="15506106" indent="0">
              <a:buNone/>
              <a:defRPr sz="4300"/>
            </a:lvl8pPr>
            <a:lvl9pPr marL="17721265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799989" y="1441665"/>
            <a:ext cx="32399764" cy="5999956"/>
          </a:xfrm>
          <a:prstGeom prst="rect">
            <a:avLst/>
          </a:prstGeom>
        </p:spPr>
        <p:txBody>
          <a:bodyPr vert="horz" lIns="443032" tIns="221516" rIns="443032" bIns="22151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99989" y="8399949"/>
            <a:ext cx="32399764" cy="23758164"/>
          </a:xfrm>
          <a:prstGeom prst="rect">
            <a:avLst/>
          </a:prstGeom>
        </p:spPr>
        <p:txBody>
          <a:bodyPr vert="horz" lIns="443032" tIns="221516" rIns="443032" bIns="22151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799988" y="33366434"/>
            <a:ext cx="8399939" cy="1916654"/>
          </a:xfrm>
          <a:prstGeom prst="rect">
            <a:avLst/>
          </a:prstGeom>
        </p:spPr>
        <p:txBody>
          <a:bodyPr vert="horz" lIns="443032" tIns="221516" rIns="443032" bIns="221516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299911" y="33366434"/>
            <a:ext cx="11399917" cy="1916654"/>
          </a:xfrm>
          <a:prstGeom prst="rect">
            <a:avLst/>
          </a:prstGeom>
        </p:spPr>
        <p:txBody>
          <a:bodyPr vert="horz" lIns="443032" tIns="221516" rIns="443032" bIns="221516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5799814" y="33366434"/>
            <a:ext cx="8399939" cy="1916654"/>
          </a:xfrm>
          <a:prstGeom prst="rect">
            <a:avLst/>
          </a:prstGeom>
        </p:spPr>
        <p:txBody>
          <a:bodyPr vert="horz" lIns="443032" tIns="221516" rIns="443032" bIns="221516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30316" rtl="0" eaLnBrk="1" latinLnBrk="0" hangingPunct="1">
        <a:spcBef>
          <a:spcPct val="0"/>
        </a:spcBef>
        <a:buNone/>
        <a:defRPr sz="2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368" indent="-1661368" algn="l" defTabSz="4430316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632" indent="-1384474" algn="l" defTabSz="4430316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895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53054" indent="-1107579" algn="l" defTabSz="4430316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968212" indent="-1107579" algn="l" defTabSz="4430316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183370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398528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613686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8844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15158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30316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645474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860632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75790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90948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06106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721265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dbgroup.cs.tsinghua.edu.cn/dd/project/taste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圆角矩形 9"/>
          <p:cNvSpPr/>
          <p:nvPr/>
        </p:nvSpPr>
        <p:spPr>
          <a:xfrm>
            <a:off x="19067412" y="25286545"/>
            <a:ext cx="16502409" cy="8929750"/>
          </a:xfrm>
          <a:prstGeom prst="roundRect">
            <a:avLst>
              <a:gd name="adj" fmla="val 4488"/>
            </a:avLst>
          </a:prstGeom>
          <a:solidFill>
            <a:srgbClr val="E1DBE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endParaRPr lang="zh-CN" altLang="en-US" sz="4000" dirty="0"/>
          </a:p>
        </p:txBody>
      </p:sp>
      <p:sp>
        <p:nvSpPr>
          <p:cNvPr id="87" name="圆角矩形 93"/>
          <p:cNvSpPr/>
          <p:nvPr/>
        </p:nvSpPr>
        <p:spPr>
          <a:xfrm>
            <a:off x="19067413" y="25286545"/>
            <a:ext cx="16502408" cy="928694"/>
          </a:xfrm>
          <a:prstGeom prst="roundRect">
            <a:avLst>
              <a:gd name="adj" fmla="val 2163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300" b="1" dirty="0" smtClean="0">
                <a:solidFill>
                  <a:schemeClr val="bg1"/>
                </a:solidFill>
              </a:rPr>
              <a:t>Experiments</a:t>
            </a:r>
            <a:endParaRPr lang="zh-CN" altLang="en-US" sz="59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929" y="2370802"/>
            <a:ext cx="17552948" cy="2112997"/>
          </a:xfrm>
          <a:prstGeom prst="rect">
            <a:avLst/>
          </a:prstGeom>
          <a:noFill/>
        </p:spPr>
        <p:txBody>
          <a:bodyPr wrap="square" lIns="80882" tIns="40441" rIns="80882" bIns="40441" rtlCol="0">
            <a:spAutoFit/>
          </a:bodyPr>
          <a:lstStyle/>
          <a:p>
            <a:pPr algn="ctr"/>
            <a:r>
              <a:rPr lang="en-US" altLang="zh-CN" sz="6600" b="1" dirty="0">
                <a:latin typeface="+mj-lt"/>
                <a:ea typeface="Gungsuh" pitchFamily="18" charset="-127"/>
                <a:cs typeface="Times New Roman" pitchFamily="18" charset="0"/>
              </a:rPr>
              <a:t>An Efficient </a:t>
            </a:r>
            <a:r>
              <a:rPr lang="en-US" altLang="zh-CN" sz="6600" b="1" dirty="0" err="1">
                <a:latin typeface="+mj-lt"/>
                <a:ea typeface="Gungsuh" pitchFamily="18" charset="-127"/>
                <a:cs typeface="Times New Roman" pitchFamily="18" charset="0"/>
              </a:rPr>
              <a:t>Trie</a:t>
            </a:r>
            <a:r>
              <a:rPr lang="en-US" altLang="zh-CN" sz="6600" b="1" dirty="0">
                <a:latin typeface="+mj-lt"/>
                <a:ea typeface="Gungsuh" pitchFamily="18" charset="-127"/>
                <a:cs typeface="Times New Roman" pitchFamily="18" charset="0"/>
              </a:rPr>
              <a:t>-based Method for Approximate</a:t>
            </a:r>
            <a:br>
              <a:rPr lang="en-US" altLang="zh-CN" sz="6600" b="1" dirty="0">
                <a:latin typeface="+mj-lt"/>
                <a:ea typeface="Gungsuh" pitchFamily="18" charset="-127"/>
                <a:cs typeface="Times New Roman" pitchFamily="18" charset="0"/>
              </a:rPr>
            </a:br>
            <a:r>
              <a:rPr lang="en-US" altLang="zh-CN" sz="6600" b="1" dirty="0">
                <a:latin typeface="+mj-lt"/>
                <a:ea typeface="Gungsuh" pitchFamily="18" charset="-127"/>
                <a:cs typeface="Times New Roman" pitchFamily="18" charset="0"/>
              </a:rPr>
              <a:t>Entity Extraction with Edit-Distance Constraints</a:t>
            </a:r>
            <a:endParaRPr lang="en-US" altLang="zh-CN" sz="66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91027" y="17999477"/>
            <a:ext cx="35343816" cy="78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 9"/>
          <p:cNvSpPr/>
          <p:nvPr/>
        </p:nvSpPr>
        <p:spPr>
          <a:xfrm>
            <a:off x="634136" y="5929078"/>
            <a:ext cx="8559423" cy="10284842"/>
          </a:xfrm>
          <a:prstGeom prst="roundRect">
            <a:avLst>
              <a:gd name="adj" fmla="val 4488"/>
            </a:avLst>
          </a:prstGeom>
          <a:solidFill>
            <a:srgbClr val="FFC8C8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圆角矩形 93"/>
          <p:cNvSpPr/>
          <p:nvPr/>
        </p:nvSpPr>
        <p:spPr>
          <a:xfrm>
            <a:off x="634136" y="5929076"/>
            <a:ext cx="8559423" cy="1449352"/>
          </a:xfrm>
          <a:prstGeom prst="roundRect">
            <a:avLst>
              <a:gd name="adj" fmla="val 2163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Entity Extraction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8997" y="7424446"/>
            <a:ext cx="8923673" cy="4051990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algn="ctr"/>
            <a:r>
              <a:rPr lang="en-US" altLang="zh-CN" sz="6600" b="1" dirty="0" smtClean="0">
                <a:latin typeface="Times New Roman" pitchFamily="18" charset="0"/>
                <a:cs typeface="Times New Roman" pitchFamily="18" charset="0"/>
              </a:rPr>
              <a:t>A Document</a:t>
            </a:r>
          </a:p>
          <a:p>
            <a:r>
              <a:rPr lang="en-US" altLang="zh-CN" sz="4800" i="1" dirty="0" smtClean="0">
                <a:latin typeface="Times New Roman" pitchFamily="18" charset="0"/>
                <a:cs typeface="Times New Roman" pitchFamily="18" charset="0"/>
              </a:rPr>
              <a:t>An Efficient Filter for Approximate Membership Checking. </a:t>
            </a:r>
            <a:r>
              <a:rPr lang="en-US" altLang="zh-CN" sz="4800" i="1" dirty="0" err="1" smtClean="0">
                <a:latin typeface="Times New Roman" pitchFamily="18" charset="0"/>
                <a:cs typeface="Times New Roman" pitchFamily="18" charset="0"/>
              </a:rPr>
              <a:t>Venkaee</a:t>
            </a:r>
            <a:r>
              <a:rPr lang="en-US" altLang="zh-CN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i="1" dirty="0" err="1" smtClean="0">
                <a:latin typeface="Times New Roman" pitchFamily="18" charset="0"/>
                <a:cs typeface="Times New Roman" pitchFamily="18" charset="0"/>
              </a:rPr>
              <a:t>shga</a:t>
            </a:r>
            <a:r>
              <a:rPr lang="en-US" altLang="zh-CN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i="1" dirty="0" err="1" smtClean="0">
                <a:latin typeface="Times New Roman" pitchFamily="18" charset="0"/>
                <a:cs typeface="Times New Roman" pitchFamily="18" charset="0"/>
              </a:rPr>
              <a:t>Kamunshik</a:t>
            </a:r>
            <a:r>
              <a:rPr lang="en-US" altLang="zh-CN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i="1" dirty="0" err="1" smtClean="0">
                <a:latin typeface="Times New Roman" pitchFamily="18" charset="0"/>
                <a:cs typeface="Times New Roman" pitchFamily="18" charset="0"/>
              </a:rPr>
              <a:t>kabarati</a:t>
            </a:r>
            <a:r>
              <a:rPr lang="en-US" altLang="zh-CN" sz="4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4800" b="1" i="1" dirty="0" smtClean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altLang="zh-CN" sz="4800" b="1" i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zh-CN" sz="4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4800" b="1" i="1" dirty="0" err="1" smtClean="0">
                <a:latin typeface="Times New Roman" pitchFamily="18" charset="0"/>
                <a:cs typeface="Times New Roman" pitchFamily="18" charset="0"/>
              </a:rPr>
              <a:t>Surauijt</a:t>
            </a:r>
            <a:r>
              <a:rPr lang="en-US" altLang="zh-CN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atin typeface="Times New Roman" pitchFamily="18" charset="0"/>
                <a:cs typeface="Times New Roman" pitchFamily="18" charset="0"/>
              </a:rPr>
              <a:t>Chadhuri</a:t>
            </a:r>
            <a:r>
              <a:rPr lang="en-US" altLang="zh-CN" sz="4800" i="1" dirty="0" err="1" smtClean="0">
                <a:latin typeface="Times New Roman" pitchFamily="18" charset="0"/>
                <a:cs typeface="Times New Roman" pitchFamily="18" charset="0"/>
              </a:rPr>
              <a:t>SIGMOD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圆角矩形 9"/>
          <p:cNvSpPr/>
          <p:nvPr/>
        </p:nvSpPr>
        <p:spPr>
          <a:xfrm>
            <a:off x="9693501" y="5929078"/>
            <a:ext cx="8234360" cy="10284842"/>
          </a:xfrm>
          <a:prstGeom prst="roundRect">
            <a:avLst>
              <a:gd name="adj" fmla="val 4488"/>
            </a:avLst>
          </a:prstGeom>
          <a:solidFill>
            <a:srgbClr val="FFFFC8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圆角矩形 93"/>
          <p:cNvSpPr/>
          <p:nvPr/>
        </p:nvSpPr>
        <p:spPr>
          <a:xfrm>
            <a:off x="9646941" y="5926847"/>
            <a:ext cx="8306368" cy="1449352"/>
          </a:xfrm>
          <a:prstGeom prst="roundRect">
            <a:avLst>
              <a:gd name="adj" fmla="val 2163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4800" b="1" dirty="0" smtClean="0">
                <a:solidFill>
                  <a:schemeClr val="tx1"/>
                </a:solidFill>
              </a:rPr>
              <a:t>Approximate Entity Extraction</a:t>
            </a:r>
            <a:endParaRPr lang="zh-CN" altLang="en-US" sz="48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790957" y="7463965"/>
            <a:ext cx="7561623" cy="820336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#1: </a:t>
            </a:r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in real world is dirty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50998" y="8278018"/>
            <a:ext cx="7992887" cy="3220993"/>
          </a:xfrm>
          <a:prstGeom prst="rect">
            <a:avLst/>
          </a:prstGeom>
          <a:noFill/>
        </p:spPr>
        <p:txBody>
          <a:bodyPr wrap="square" lIns="80882" tIns="40441" rIns="80882" bIns="40441" rtlCol="0">
            <a:spAutoFit/>
          </a:bodyPr>
          <a:lstStyle/>
          <a:p>
            <a:r>
              <a:rPr lang="en-US" altLang="zh-CN" sz="4800" b="1" i="1" dirty="0" err="1" smtClean="0">
                <a:latin typeface="Arial Narrow" pitchFamily="34" charset="0"/>
              </a:rPr>
              <a:t>ed</a:t>
            </a:r>
            <a:r>
              <a:rPr lang="en-US" altLang="zh-CN" sz="4800" b="1" i="1" dirty="0" smtClean="0">
                <a:latin typeface="Arial Narrow" pitchFamily="34" charset="0"/>
              </a:rPr>
              <a:t>: minimum # of single-character transformations</a:t>
            </a:r>
          </a:p>
          <a:p>
            <a:r>
              <a:rPr lang="en-US" altLang="zh-CN" sz="5400" b="1" i="1" dirty="0" err="1">
                <a:latin typeface="Arial Narrow" pitchFamily="34" charset="0"/>
              </a:rPr>
              <a:t>S</a:t>
            </a:r>
            <a:r>
              <a:rPr lang="en-US" altLang="zh-CN" sz="5400" b="1" i="1" dirty="0" err="1" smtClean="0">
                <a:latin typeface="Arial Narrow" pitchFamily="34" charset="0"/>
              </a:rPr>
              <a:t>urauijt</a:t>
            </a:r>
            <a:r>
              <a:rPr lang="en-US" altLang="zh-CN" sz="5400" b="1" i="1" dirty="0" smtClean="0">
                <a:latin typeface="Arial Narrow" pitchFamily="34" charset="0"/>
              </a:rPr>
              <a:t> </a:t>
            </a:r>
            <a:r>
              <a:rPr lang="en-US" altLang="zh-CN" sz="5400" b="1" i="1" dirty="0" err="1" smtClean="0">
                <a:latin typeface="Arial Narrow" pitchFamily="34" charset="0"/>
              </a:rPr>
              <a:t>Chadhuri</a:t>
            </a:r>
            <a:endParaRPr lang="en-US" altLang="zh-CN" sz="5400" b="1" i="1" dirty="0" smtClean="0">
              <a:latin typeface="Arial Narrow" pitchFamily="34" charset="0"/>
            </a:endParaRPr>
          </a:p>
          <a:p>
            <a:r>
              <a:rPr lang="en-US" altLang="zh-CN" sz="5400" b="1" i="1" dirty="0" err="1" smtClean="0">
                <a:latin typeface="Arial Narrow" pitchFamily="34" charset="0"/>
              </a:rPr>
              <a:t>Surajit</a:t>
            </a:r>
            <a:r>
              <a:rPr lang="en-US" altLang="zh-CN" sz="5400" b="1" i="1" dirty="0" smtClean="0">
                <a:latin typeface="Arial Narrow" pitchFamily="34" charset="0"/>
              </a:rPr>
              <a:t> </a:t>
            </a:r>
            <a:r>
              <a:rPr lang="en-US" altLang="zh-CN" sz="5400" b="1" i="1" dirty="0" err="1" smtClean="0">
                <a:latin typeface="Arial Narrow" pitchFamily="34" charset="0"/>
              </a:rPr>
              <a:t>Chaudhuri</a:t>
            </a:r>
            <a:endParaRPr lang="en-US" sz="6000" i="1" dirty="0" smtClean="0">
              <a:latin typeface="Arial Narrow" pitchFamily="34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90957" y="11438796"/>
            <a:ext cx="8064896" cy="820336"/>
          </a:xfrm>
          <a:prstGeom prst="rect">
            <a:avLst/>
          </a:prstGeom>
          <a:noFill/>
        </p:spPr>
        <p:txBody>
          <a:bodyPr wrap="square" lIns="80882" tIns="40441" rIns="80882" bIns="40441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#2: </a:t>
            </a:r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Improve extraction quality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圆角矩形 9"/>
          <p:cNvSpPr/>
          <p:nvPr/>
        </p:nvSpPr>
        <p:spPr>
          <a:xfrm>
            <a:off x="634135" y="16632427"/>
            <a:ext cx="17293726" cy="10725820"/>
          </a:xfrm>
          <a:prstGeom prst="roundRect">
            <a:avLst>
              <a:gd name="adj" fmla="val 4488"/>
            </a:avLst>
          </a:prstGeom>
          <a:solidFill>
            <a:srgbClr val="EBFFE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圆角矩形 93"/>
          <p:cNvSpPr/>
          <p:nvPr/>
        </p:nvSpPr>
        <p:spPr>
          <a:xfrm>
            <a:off x="634135" y="16632426"/>
            <a:ext cx="17293726" cy="1010253"/>
          </a:xfrm>
          <a:prstGeom prst="roundRect">
            <a:avLst>
              <a:gd name="adj" fmla="val 2163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300" b="1" dirty="0" smtClean="0">
                <a:solidFill>
                  <a:schemeClr val="bg1"/>
                </a:solidFill>
              </a:rPr>
              <a:t>Problem Definition</a:t>
            </a:r>
            <a:endParaRPr lang="zh-CN" altLang="en-US" sz="5900" b="1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4135" y="17642679"/>
            <a:ext cx="17319174" cy="3405659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5400" dirty="0"/>
              <a:t>Given a dictionary of </a:t>
            </a:r>
            <a:r>
              <a:rPr lang="en-US" altLang="zh-CN" sz="5400" dirty="0" smtClean="0"/>
              <a:t>entities E </a:t>
            </a:r>
            <a:r>
              <a:rPr lang="en-US" altLang="zh-CN" sz="5400" dirty="0"/>
              <a:t>= {</a:t>
            </a:r>
            <a:r>
              <a:rPr lang="en-US" altLang="zh-CN" sz="5400" b="1" dirty="0"/>
              <a:t>e</a:t>
            </a:r>
            <a:r>
              <a:rPr lang="en-US" altLang="zh-CN" sz="5400" b="1" baseline="-25000" dirty="0"/>
              <a:t>1</a:t>
            </a:r>
            <a:r>
              <a:rPr lang="en-US" altLang="zh-CN" sz="5400" dirty="0"/>
              <a:t>, </a:t>
            </a:r>
            <a:r>
              <a:rPr lang="en-US" altLang="zh-CN" sz="5400" b="1" dirty="0"/>
              <a:t>e</a:t>
            </a:r>
            <a:r>
              <a:rPr lang="en-US" altLang="zh-CN" sz="5400" b="1" baseline="-25000" dirty="0"/>
              <a:t>2</a:t>
            </a:r>
            <a:r>
              <a:rPr lang="en-US" altLang="zh-CN" sz="5400" dirty="0"/>
              <a:t>, . . . , </a:t>
            </a:r>
            <a:r>
              <a:rPr lang="en-US" altLang="zh-CN" sz="5400" b="1" dirty="0"/>
              <a:t>e</a:t>
            </a:r>
            <a:r>
              <a:rPr lang="en-US" altLang="zh-CN" sz="5400" b="1" baseline="-25000" dirty="0"/>
              <a:t>n</a:t>
            </a:r>
            <a:r>
              <a:rPr lang="en-US" altLang="zh-CN" sz="5400" dirty="0"/>
              <a:t>}, </a:t>
            </a:r>
            <a:r>
              <a:rPr lang="en-US" altLang="zh-CN" sz="5400" dirty="0" smtClean="0"/>
              <a:t>a document </a:t>
            </a:r>
            <a:r>
              <a:rPr lang="en-US" altLang="zh-CN" sz="5400" dirty="0"/>
              <a:t>D, and a predefined edit distance threshold </a:t>
            </a:r>
            <a:r>
              <a:rPr lang="el-GR" altLang="zh-CN" sz="5400" dirty="0"/>
              <a:t>τ</a:t>
            </a:r>
            <a:r>
              <a:rPr lang="en-US" altLang="zh-CN" sz="5400" dirty="0"/>
              <a:t>, approximate entity extraction finds all “</a:t>
            </a:r>
            <a:r>
              <a:rPr lang="en-US" altLang="zh-CN" sz="5400" b="1" dirty="0"/>
              <a:t>similar” </a:t>
            </a:r>
            <a:r>
              <a:rPr lang="en-US" altLang="zh-CN" sz="5400" dirty="0" smtClean="0"/>
              <a:t>pairs </a:t>
            </a:r>
            <a:r>
              <a:rPr lang="en-US" altLang="zh-CN" sz="5400" dirty="0"/>
              <a:t>&lt;</a:t>
            </a:r>
            <a:r>
              <a:rPr lang="en-US" altLang="zh-CN" sz="5400" b="1" i="1" dirty="0"/>
              <a:t>s</a:t>
            </a:r>
            <a:r>
              <a:rPr lang="en-US" altLang="zh-CN" sz="5400" dirty="0"/>
              <a:t>, </a:t>
            </a:r>
            <a:r>
              <a:rPr lang="en-US" altLang="zh-CN" sz="5400" b="1" i="1" dirty="0" err="1"/>
              <a:t>e</a:t>
            </a:r>
            <a:r>
              <a:rPr lang="en-US" altLang="zh-CN" sz="5400" b="1" i="1" baseline="-25000" dirty="0" err="1"/>
              <a:t>i</a:t>
            </a:r>
            <a:r>
              <a:rPr lang="en-US" altLang="zh-CN" sz="5400" dirty="0"/>
              <a:t>&gt; such that  ED(</a:t>
            </a:r>
            <a:r>
              <a:rPr lang="en-US" altLang="zh-CN" sz="5400" b="1" i="1" dirty="0"/>
              <a:t>s</a:t>
            </a:r>
            <a:r>
              <a:rPr lang="en-US" altLang="zh-CN" sz="5400" dirty="0"/>
              <a:t>,</a:t>
            </a:r>
            <a:r>
              <a:rPr lang="en-US" altLang="zh-CN" sz="5400" b="1" i="1" dirty="0"/>
              <a:t> </a:t>
            </a:r>
            <a:r>
              <a:rPr lang="en-US" altLang="zh-CN" sz="5400" b="1" i="1" dirty="0" err="1"/>
              <a:t>e</a:t>
            </a:r>
            <a:r>
              <a:rPr lang="en-US" altLang="zh-CN" sz="5400" b="1" i="1" baseline="-25000" dirty="0" err="1"/>
              <a:t>i</a:t>
            </a:r>
            <a:r>
              <a:rPr lang="en-US" altLang="zh-CN" sz="5400" dirty="0"/>
              <a:t>) ≤ </a:t>
            </a:r>
            <a:r>
              <a:rPr lang="el-GR" altLang="zh-CN" sz="5400" dirty="0"/>
              <a:t>τ</a:t>
            </a:r>
            <a:r>
              <a:rPr lang="en-US" altLang="zh-CN" sz="5400" dirty="0"/>
              <a:t>, where </a:t>
            </a:r>
            <a:r>
              <a:rPr lang="en-US" altLang="zh-CN" sz="5400" b="1" i="1" dirty="0"/>
              <a:t>s</a:t>
            </a:r>
            <a:r>
              <a:rPr lang="en-US" altLang="zh-CN" sz="5400" dirty="0"/>
              <a:t> is a substring of D and </a:t>
            </a:r>
            <a:r>
              <a:rPr lang="en-US" altLang="zh-CN" sz="5400" b="1" i="1" dirty="0" err="1"/>
              <a:t>e</a:t>
            </a:r>
            <a:r>
              <a:rPr lang="en-US" altLang="zh-CN" sz="5400" b="1" i="1" baseline="-25000" dirty="0" err="1"/>
              <a:t>i</a:t>
            </a:r>
            <a:r>
              <a:rPr lang="en-US" altLang="zh-CN" sz="5400" dirty="0"/>
              <a:t>∈ </a:t>
            </a:r>
            <a:r>
              <a:rPr lang="en-US" altLang="zh-CN" sz="5400" dirty="0" smtClean="0"/>
              <a:t>E.</a:t>
            </a:r>
            <a:endParaRPr lang="zh-CN" altLang="en-US" sz="5300" dirty="0"/>
          </a:p>
        </p:txBody>
      </p:sp>
      <p:sp>
        <p:nvSpPr>
          <p:cNvPr id="69" name="Rectangle 68"/>
          <p:cNvSpPr/>
          <p:nvPr/>
        </p:nvSpPr>
        <p:spPr>
          <a:xfrm>
            <a:off x="275113" y="4355211"/>
            <a:ext cx="18081946" cy="162055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algn="ctr"/>
            <a:r>
              <a:rPr lang="en-US" altLang="zh-CN" sz="5300" dirty="0" smtClean="0"/>
              <a:t>Dong </a:t>
            </a:r>
            <a:r>
              <a:rPr lang="en-US" altLang="zh-CN" sz="5300" dirty="0" smtClean="0"/>
              <a:t>Deng, </a:t>
            </a:r>
            <a:r>
              <a:rPr lang="en-US" altLang="zh-CN" sz="5300" dirty="0" err="1"/>
              <a:t>Guoliang</a:t>
            </a:r>
            <a:r>
              <a:rPr lang="en-US" altLang="zh-CN" sz="5300" dirty="0"/>
              <a:t> Li, </a:t>
            </a:r>
            <a:r>
              <a:rPr lang="en-US" altLang="zh-CN" sz="5300" dirty="0" err="1"/>
              <a:t>Jianhua</a:t>
            </a:r>
            <a:r>
              <a:rPr lang="en-US" altLang="zh-CN" sz="5300" dirty="0"/>
              <a:t> </a:t>
            </a:r>
            <a:r>
              <a:rPr lang="en-US" altLang="zh-CN" sz="5300" dirty="0" err="1" smtClean="0"/>
              <a:t>Feng</a:t>
            </a:r>
            <a:endParaRPr lang="en-US" altLang="zh-CN" sz="5300" baseline="30000" dirty="0"/>
          </a:p>
          <a:p>
            <a:pPr algn="ctr"/>
            <a:r>
              <a:rPr lang="en-US" altLang="zh-CN" sz="4700" dirty="0" smtClean="0"/>
              <a:t>Department </a:t>
            </a:r>
            <a:r>
              <a:rPr lang="en-US" altLang="zh-CN" sz="4700" dirty="0"/>
              <a:t>of Computer Science, Tsinghua University, Beijing, </a:t>
            </a:r>
            <a:r>
              <a:rPr lang="en-US" altLang="zh-CN" sz="4700" dirty="0" smtClean="0"/>
              <a:t>China</a:t>
            </a:r>
            <a:endParaRPr lang="en-US" altLang="zh-CN" sz="4700" dirty="0"/>
          </a:p>
        </p:txBody>
      </p:sp>
      <p:sp>
        <p:nvSpPr>
          <p:cNvPr id="85" name="圆角矩形 9"/>
          <p:cNvSpPr/>
          <p:nvPr/>
        </p:nvSpPr>
        <p:spPr>
          <a:xfrm>
            <a:off x="18768013" y="568997"/>
            <a:ext cx="16434766" cy="14501914"/>
          </a:xfrm>
          <a:prstGeom prst="roundRect">
            <a:avLst>
              <a:gd name="adj" fmla="val 4488"/>
            </a:avLst>
          </a:prstGeom>
          <a:solidFill>
            <a:srgbClr val="D5F4F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endParaRPr lang="en-US" altLang="zh-CN" sz="4800" dirty="0" smtClean="0"/>
          </a:p>
          <a:p>
            <a:endParaRPr lang="en-US" altLang="zh-CN" sz="4800" dirty="0" smtClean="0"/>
          </a:p>
          <a:p>
            <a:endParaRPr lang="en-US" altLang="zh-CN" sz="4800" dirty="0" smtClean="0"/>
          </a:p>
        </p:txBody>
      </p:sp>
      <p:sp>
        <p:nvSpPr>
          <p:cNvPr id="86" name="圆角矩形 93"/>
          <p:cNvSpPr/>
          <p:nvPr/>
        </p:nvSpPr>
        <p:spPr>
          <a:xfrm>
            <a:off x="18790449" y="283245"/>
            <a:ext cx="16425978" cy="1032524"/>
          </a:xfrm>
          <a:prstGeom prst="roundRect">
            <a:avLst>
              <a:gd name="adj" fmla="val 2163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300" b="1" dirty="0" err="1" smtClean="0">
                <a:solidFill>
                  <a:schemeClr val="bg1"/>
                </a:solidFill>
              </a:rPr>
              <a:t>Trie</a:t>
            </a:r>
            <a:r>
              <a:rPr lang="en-US" altLang="zh-CN" sz="5300" b="1" dirty="0" smtClean="0">
                <a:solidFill>
                  <a:schemeClr val="bg1"/>
                </a:solidFill>
              </a:rPr>
              <a:t>-based </a:t>
            </a:r>
            <a:r>
              <a:rPr lang="en-US" altLang="zh-CN" sz="5400" b="1" dirty="0" smtClean="0"/>
              <a:t>Algorithms</a:t>
            </a:r>
            <a:endParaRPr lang="zh-CN" altLang="en-US" sz="5900" b="1" dirty="0">
              <a:solidFill>
                <a:schemeClr val="bg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8866245" y="1354815"/>
            <a:ext cx="15913768" cy="1005002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algn="ctr"/>
            <a:r>
              <a:rPr lang="en-US" altLang="zh-CN" sz="6000" b="1" dirty="0" smtClean="0"/>
              <a:t>Search-Extension Method</a:t>
            </a:r>
            <a:endParaRPr lang="zh-CN" alt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240554" y="35387470"/>
            <a:ext cx="13690253" cy="543337"/>
          </a:xfrm>
          <a:prstGeom prst="rect">
            <a:avLst/>
          </a:prstGeom>
          <a:noFill/>
        </p:spPr>
        <p:txBody>
          <a:bodyPr wrap="square" lIns="80882" tIns="40441" rIns="80882" bIns="40441" rtlCol="0">
            <a:spAutoFit/>
          </a:bodyPr>
          <a:lstStyle/>
          <a:p>
            <a:pPr algn="r"/>
            <a:r>
              <a:rPr lang="en-US" altLang="zh-CN" sz="3000" dirty="0" smtClean="0">
                <a:solidFill>
                  <a:schemeClr val="bg1">
                    <a:lumMod val="65000"/>
                  </a:schemeClr>
                </a:solidFill>
              </a:rPr>
              <a:t>Copyright </a:t>
            </a:r>
            <a:r>
              <a:rPr lang="en-US" altLang="zh-CN" sz="30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altLang="zh-CN" sz="3000" dirty="0" smtClean="0">
                <a:solidFill>
                  <a:schemeClr val="bg1">
                    <a:lumMod val="65000"/>
                  </a:schemeClr>
                </a:solidFill>
              </a:rPr>
              <a:t>2012, </a:t>
            </a:r>
            <a:r>
              <a:rPr lang="en-US" altLang="zh-CN" sz="3000" dirty="0" smtClean="0">
                <a:solidFill>
                  <a:schemeClr val="bg1">
                    <a:lumMod val="65000"/>
                  </a:schemeClr>
                </a:solidFill>
              </a:rPr>
              <a:t>Database Research Group, Tsinghua University</a:t>
            </a:r>
            <a:endParaRPr lang="zh-CN" altLang="en-US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02" name="Group 201"/>
          <p:cNvGrpSpPr>
            <a:grpSpLocks noChangeAspect="1"/>
          </p:cNvGrpSpPr>
          <p:nvPr/>
        </p:nvGrpSpPr>
        <p:grpSpPr>
          <a:xfrm>
            <a:off x="5524628" y="0"/>
            <a:ext cx="6786609" cy="2535312"/>
            <a:chOff x="11289441" y="17106315"/>
            <a:chExt cx="11572956" cy="4227312"/>
          </a:xfrm>
        </p:grpSpPr>
        <p:pic>
          <p:nvPicPr>
            <p:cNvPr id="20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89441" y="17106315"/>
              <a:ext cx="4214842" cy="42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28172" y="17333099"/>
              <a:ext cx="7134225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18597" y="19904867"/>
              <a:ext cx="7134225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0" name="圆角矩形 93"/>
          <p:cNvSpPr/>
          <p:nvPr/>
        </p:nvSpPr>
        <p:spPr>
          <a:xfrm>
            <a:off x="19147292" y="34359171"/>
            <a:ext cx="16283449" cy="928694"/>
          </a:xfrm>
          <a:prstGeom prst="roundRect">
            <a:avLst>
              <a:gd name="adj" fmla="val 2163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400" dirty="0" smtClean="0">
                <a:hlinkClick r:id="rId5"/>
              </a:rPr>
              <a:t>http://</a:t>
            </a:r>
            <a:r>
              <a:rPr lang="en-US" altLang="zh-CN" sz="5400" dirty="0" smtClean="0">
                <a:hlinkClick r:id="rId5"/>
              </a:rPr>
              <a:t>dbgroup.cs.tsinghua.edu.cn/dd/projects/taste</a:t>
            </a:r>
            <a:r>
              <a:rPr lang="en-US" altLang="zh-CN" sz="5400" dirty="0" smtClean="0"/>
              <a:t> </a:t>
            </a:r>
            <a:endParaRPr lang="zh-CN" alt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" name="Rectangle 47"/>
          <p:cNvSpPr/>
          <p:nvPr/>
        </p:nvSpPr>
        <p:spPr>
          <a:xfrm>
            <a:off x="645941" y="11540672"/>
            <a:ext cx="8496943" cy="2574662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algn="ctr"/>
            <a:r>
              <a:rPr lang="en-US" altLang="zh-CN" sz="6600" b="1" dirty="0" smtClean="0"/>
              <a:t>A Dictionary of Entities</a:t>
            </a:r>
          </a:p>
          <a:p>
            <a:pPr algn="just"/>
            <a:r>
              <a:rPr lang="en-US" altLang="zh-CN" sz="4800" dirty="0" smtClean="0"/>
              <a:t>1 Dong </a:t>
            </a:r>
            <a:r>
              <a:rPr lang="en-US" altLang="zh-CN" sz="4800" dirty="0" err="1" smtClean="0"/>
              <a:t>Xin</a:t>
            </a:r>
            <a:r>
              <a:rPr lang="en-US" altLang="zh-CN" sz="4800" dirty="0" smtClean="0"/>
              <a:t>     2 </a:t>
            </a:r>
            <a:r>
              <a:rPr lang="en-US" altLang="zh-CN" sz="4800" dirty="0" err="1" smtClean="0"/>
              <a:t>Surajit</a:t>
            </a:r>
            <a:r>
              <a:rPr lang="en-US" altLang="zh-CN" sz="4800" dirty="0" smtClean="0"/>
              <a:t> </a:t>
            </a:r>
            <a:r>
              <a:rPr lang="en-US" altLang="zh-CN" sz="4800" dirty="0" err="1" smtClean="0"/>
              <a:t>Chaudhuri</a:t>
            </a:r>
            <a:endParaRPr lang="en-US" altLang="zh-CN" sz="4800" dirty="0" smtClean="0"/>
          </a:p>
          <a:p>
            <a:pPr algn="just"/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Rectangle 47"/>
          <p:cNvSpPr/>
          <p:nvPr/>
        </p:nvSpPr>
        <p:spPr>
          <a:xfrm>
            <a:off x="645941" y="13496381"/>
            <a:ext cx="8496943" cy="2513107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algn="ctr"/>
            <a:r>
              <a:rPr lang="en-US" altLang="zh-CN" sz="6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Entity Extraction</a:t>
            </a:r>
          </a:p>
          <a:p>
            <a:pPr algn="just"/>
            <a:r>
              <a:rPr lang="en-US" altLang="zh-CN" sz="4400" b="1" i="1" dirty="0" smtClean="0"/>
              <a:t>Locate entities from the document</a:t>
            </a:r>
          </a:p>
          <a:p>
            <a:pPr algn="just"/>
            <a:r>
              <a:rPr lang="en-US" altLang="zh-CN" sz="4800" b="1" i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e.g., </a:t>
            </a:r>
            <a:r>
              <a:rPr lang="en-US" altLang="zh-CN" sz="4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Dong </a:t>
            </a:r>
            <a:r>
              <a:rPr lang="en-US" altLang="zh-CN" sz="48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Xin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9822599" y="12153176"/>
            <a:ext cx="8070928" cy="3528769"/>
          </a:xfrm>
          <a:prstGeom prst="rect">
            <a:avLst/>
          </a:prstGeom>
          <a:noFill/>
        </p:spPr>
        <p:txBody>
          <a:bodyPr wrap="square" lIns="80882" tIns="40441" rIns="80882" bIns="40441" rtlCol="0">
            <a:spAutoFit/>
          </a:bodyPr>
          <a:lstStyle/>
          <a:p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#3: Many real applications</a:t>
            </a:r>
          </a:p>
          <a:p>
            <a:pPr marL="360000">
              <a:buFont typeface="Wingdings" pitchFamily="2" charset="2"/>
              <a:buChar char="p"/>
            </a:pPr>
            <a:r>
              <a:rPr lang="en-US" altLang="zh-CN" sz="4400" dirty="0" smtClean="0"/>
              <a:t> Information retrieval</a:t>
            </a:r>
          </a:p>
          <a:p>
            <a:pPr marL="360000">
              <a:buFont typeface="Wingdings" pitchFamily="2" charset="2"/>
              <a:buChar char="p"/>
            </a:pPr>
            <a:r>
              <a:rPr lang="en-US" altLang="zh-CN" sz="4400" dirty="0" smtClean="0"/>
              <a:t> Molecular biology</a:t>
            </a:r>
          </a:p>
          <a:p>
            <a:pPr marL="360000">
              <a:buFont typeface="Wingdings" pitchFamily="2" charset="2"/>
              <a:buChar char="p"/>
            </a:pPr>
            <a:r>
              <a:rPr lang="en-US" altLang="zh-CN" sz="4400" dirty="0" smtClean="0"/>
              <a:t> Bioinformatics</a:t>
            </a:r>
          </a:p>
          <a:p>
            <a:pPr marL="360000">
              <a:buFont typeface="Wingdings" pitchFamily="2" charset="2"/>
              <a:buChar char="p"/>
            </a:pPr>
            <a:r>
              <a:rPr lang="en-US" altLang="zh-CN" sz="4400" dirty="0" smtClean="0"/>
              <a:t> Natural language processing</a:t>
            </a:r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7" name="表格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49444"/>
              </p:ext>
            </p:extLst>
          </p:nvPr>
        </p:nvGraphicFramePr>
        <p:xfrm>
          <a:off x="789957" y="22189638"/>
          <a:ext cx="735032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4104456"/>
                <a:gridCol w="21657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Entities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Length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4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vancouver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4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vanateshe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4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surajit_chaudri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4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caushit_chaudu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4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caushit_chakra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CN" alt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8" name="TextBox 127"/>
          <p:cNvSpPr txBox="1"/>
          <p:nvPr/>
        </p:nvSpPr>
        <p:spPr>
          <a:xfrm>
            <a:off x="2734173" y="20857389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Entities</a:t>
            </a:r>
            <a:endParaRPr lang="zh-CN" alt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0743021" y="20897934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Document</a:t>
            </a:r>
            <a:endParaRPr lang="zh-CN" altLang="en-US" dirty="0"/>
          </a:p>
        </p:txBody>
      </p:sp>
      <p:sp>
        <p:nvSpPr>
          <p:cNvPr id="136" name="矩形 135"/>
          <p:cNvSpPr/>
          <p:nvPr/>
        </p:nvSpPr>
        <p:spPr>
          <a:xfrm>
            <a:off x="8427177" y="25770343"/>
            <a:ext cx="9428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i="1" dirty="0" smtClean="0"/>
              <a:t> An example result with </a:t>
            </a:r>
            <a:r>
              <a:rPr lang="en-US" altLang="zh-CN" sz="4400" b="1" i="1" dirty="0" err="1" smtClean="0"/>
              <a:t>ed</a:t>
            </a:r>
            <a:r>
              <a:rPr lang="en-US" altLang="zh-CN" sz="4400" b="1" i="1" dirty="0" smtClean="0"/>
              <a:t> threshold </a:t>
            </a:r>
            <a:r>
              <a:rPr lang="en-US" altLang="zh-CN" sz="4400" b="1" i="1" dirty="0" smtClean="0"/>
              <a:t>2</a:t>
            </a:r>
            <a:endParaRPr lang="zh-CN" altLang="en-US" sz="4400" b="1" dirty="0" smtClean="0"/>
          </a:p>
          <a:p>
            <a:r>
              <a:rPr lang="en-US" altLang="zh-CN" sz="4400" b="1" dirty="0" smtClean="0"/>
              <a:t>    </a:t>
            </a:r>
            <a:r>
              <a:rPr lang="en-US" altLang="zh-CN" sz="4400" b="1" dirty="0" smtClean="0"/>
              <a:t>  </a:t>
            </a:r>
            <a:r>
              <a:rPr lang="en-US" altLang="zh-CN" sz="4400" b="1" dirty="0" smtClean="0">
                <a:latin typeface="Arial Narrow" pitchFamily="34" charset="0"/>
              </a:rPr>
              <a:t>&lt;</a:t>
            </a:r>
            <a:r>
              <a:rPr lang="en-US" altLang="zh-CN" sz="4400" b="1" dirty="0" err="1" smtClean="0">
                <a:latin typeface="Arial Narrow" pitchFamily="34" charset="0"/>
              </a:rPr>
              <a:t>surajit_chaudri</a:t>
            </a:r>
            <a:r>
              <a:rPr lang="en-US" altLang="zh-CN" sz="4400" b="1" dirty="0" smtClean="0">
                <a:latin typeface="Arial Narrow" pitchFamily="34" charset="0"/>
              </a:rPr>
              <a:t>, </a:t>
            </a:r>
            <a:r>
              <a:rPr lang="en-US" altLang="zh-CN" sz="4400" b="1" dirty="0" err="1" smtClean="0">
                <a:latin typeface="Arial Narrow" pitchFamily="34" charset="0"/>
              </a:rPr>
              <a:t>surajit_chaudhuri</a:t>
            </a:r>
            <a:r>
              <a:rPr lang="en-US" altLang="zh-CN" sz="4400" b="1" dirty="0" smtClean="0">
                <a:latin typeface="Arial Narrow" pitchFamily="34" charset="0"/>
              </a:rPr>
              <a:t>&gt;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294180" y="22189638"/>
            <a:ext cx="9524114" cy="347787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400" b="1" dirty="0"/>
              <a:t>an efﬁcient ﬁlter for </a:t>
            </a:r>
            <a:r>
              <a:rPr lang="en-US" altLang="zh-CN" sz="4400" b="1" dirty="0" smtClean="0"/>
              <a:t>approximate</a:t>
            </a:r>
            <a:endParaRPr lang="en-US" altLang="zh-CN" sz="4400" b="1" dirty="0"/>
          </a:p>
          <a:p>
            <a:r>
              <a:rPr lang="en-US" altLang="zh-CN" sz="4400" b="1" dirty="0" err="1" smtClean="0"/>
              <a:t>membershep</a:t>
            </a:r>
            <a:r>
              <a:rPr lang="en-US" altLang="zh-CN" sz="4400" b="1" dirty="0" smtClean="0"/>
              <a:t> </a:t>
            </a:r>
            <a:r>
              <a:rPr lang="en-US" altLang="zh-CN" sz="4400" b="1" dirty="0"/>
              <a:t>checking. </a:t>
            </a:r>
            <a:r>
              <a:rPr lang="en-US" altLang="zh-CN" sz="4400" b="1" dirty="0" err="1" smtClean="0"/>
              <a:t>kaushit</a:t>
            </a:r>
            <a:r>
              <a:rPr lang="en-US" altLang="zh-CN" sz="4400" b="1" dirty="0" smtClean="0"/>
              <a:t> </a:t>
            </a:r>
            <a:r>
              <a:rPr lang="en-US" altLang="zh-CN" sz="4400" b="1" dirty="0" err="1" smtClean="0"/>
              <a:t>chekrabarti</a:t>
            </a:r>
            <a:r>
              <a:rPr lang="en-US" altLang="zh-CN" sz="4400" b="1" dirty="0" smtClean="0"/>
              <a:t>, </a:t>
            </a:r>
            <a:r>
              <a:rPr lang="en-US" altLang="zh-CN" sz="4400" b="1" dirty="0" err="1" smtClean="0"/>
              <a:t>surajit</a:t>
            </a:r>
            <a:r>
              <a:rPr lang="en-US" altLang="zh-CN" sz="4400" b="1" dirty="0" smtClean="0"/>
              <a:t> </a:t>
            </a:r>
            <a:r>
              <a:rPr lang="en-US" altLang="zh-CN" sz="4400" b="1" dirty="0" err="1" smtClean="0"/>
              <a:t>chaudhuri</a:t>
            </a:r>
            <a:r>
              <a:rPr lang="en-US" altLang="zh-CN" sz="4400" b="1" dirty="0" smtClean="0"/>
              <a:t>, </a:t>
            </a:r>
            <a:r>
              <a:rPr lang="en-US" altLang="zh-CN" sz="4400" b="1" dirty="0" err="1" smtClean="0"/>
              <a:t>vankatesh</a:t>
            </a:r>
            <a:r>
              <a:rPr lang="en-US" altLang="zh-CN" sz="4400" b="1" dirty="0" smtClean="0"/>
              <a:t> </a:t>
            </a:r>
            <a:r>
              <a:rPr lang="en-US" altLang="zh-CN" sz="4400" b="1" dirty="0" err="1" smtClean="0"/>
              <a:t>ganti</a:t>
            </a:r>
            <a:r>
              <a:rPr lang="en-US" altLang="zh-CN" sz="4400" b="1" dirty="0" smtClean="0"/>
              <a:t>, dong </a:t>
            </a:r>
            <a:r>
              <a:rPr lang="en-US" altLang="zh-CN" sz="4400" b="1" dirty="0" err="1" smtClean="0"/>
              <a:t>xin</a:t>
            </a:r>
            <a:r>
              <a:rPr lang="en-US" altLang="zh-CN" sz="4400" b="1" dirty="0" smtClean="0"/>
              <a:t>. </a:t>
            </a:r>
            <a:r>
              <a:rPr lang="en-US" altLang="zh-CN" sz="4400" b="1" dirty="0" err="1" smtClean="0"/>
              <a:t>vancouver</a:t>
            </a:r>
            <a:r>
              <a:rPr lang="en-US" altLang="zh-CN" sz="4400" b="1" dirty="0" smtClean="0"/>
              <a:t>, </a:t>
            </a:r>
            <a:r>
              <a:rPr lang="en-US" altLang="zh-CN" sz="4400" b="1" dirty="0" err="1" smtClean="0"/>
              <a:t>canada</a:t>
            </a:r>
            <a:r>
              <a:rPr lang="en-US" altLang="zh-CN" sz="4400" b="1" dirty="0" smtClean="0"/>
              <a:t>. </a:t>
            </a:r>
            <a:r>
              <a:rPr lang="en-US" altLang="zh-CN" sz="4400" b="1" dirty="0" err="1" smtClean="0"/>
              <a:t>sigmod</a:t>
            </a:r>
            <a:r>
              <a:rPr lang="en-US" altLang="zh-CN" sz="4400" b="1" dirty="0" smtClean="0"/>
              <a:t> 2008.</a:t>
            </a:r>
            <a:endParaRPr lang="zh-CN" altLang="en-US" sz="4400" b="1" dirty="0"/>
          </a:p>
        </p:txBody>
      </p:sp>
      <p:sp>
        <p:nvSpPr>
          <p:cNvPr id="143" name="Rectangle 90"/>
          <p:cNvSpPr/>
          <p:nvPr/>
        </p:nvSpPr>
        <p:spPr>
          <a:xfrm>
            <a:off x="25935607" y="33612255"/>
            <a:ext cx="3814095" cy="714380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marL="636867" indent="-636867">
              <a:spcBef>
                <a:spcPts val="531"/>
              </a:spcBef>
              <a:spcAft>
                <a:spcPts val="531"/>
              </a:spcAft>
            </a:pPr>
            <a:r>
              <a:rPr lang="en-US" altLang="zh-CN" sz="4000" dirty="0" smtClean="0"/>
              <a:t>Elapsed Time</a:t>
            </a:r>
            <a:endParaRPr lang="en-US" altLang="zh-CN" sz="4000" dirty="0"/>
          </a:p>
        </p:txBody>
      </p:sp>
      <p:sp>
        <p:nvSpPr>
          <p:cNvPr id="144" name="矩形 143"/>
          <p:cNvSpPr/>
          <p:nvPr/>
        </p:nvSpPr>
        <p:spPr>
          <a:xfrm>
            <a:off x="19357191" y="26132581"/>
            <a:ext cx="17425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>implemented in C</a:t>
            </a:r>
            <a:r>
              <a:rPr lang="en-US" altLang="zh-CN" sz="4000" dirty="0" smtClean="0"/>
              <a:t>++, Ubuntu: Intel </a:t>
            </a:r>
            <a:r>
              <a:rPr lang="en-US" altLang="zh-CN" sz="4000" dirty="0"/>
              <a:t>Core </a:t>
            </a:r>
            <a:r>
              <a:rPr lang="en-US" altLang="zh-CN" sz="4000" dirty="0" smtClean="0"/>
              <a:t>E5420 2.5GHz </a:t>
            </a:r>
            <a:r>
              <a:rPr lang="en-US" altLang="zh-CN" sz="4000" dirty="0"/>
              <a:t>CPU and 4 GB memory</a:t>
            </a:r>
            <a:endParaRPr lang="zh-CN" altLang="en-US" sz="4000" dirty="0"/>
          </a:p>
        </p:txBody>
      </p:sp>
      <p:sp>
        <p:nvSpPr>
          <p:cNvPr id="58" name="右大括号 57"/>
          <p:cNvSpPr/>
          <p:nvPr/>
        </p:nvSpPr>
        <p:spPr>
          <a:xfrm>
            <a:off x="15194407" y="10007346"/>
            <a:ext cx="357190" cy="11430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15645836" y="10176481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 err="1" smtClean="0"/>
              <a:t>ed</a:t>
            </a:r>
            <a:r>
              <a:rPr lang="en-US" altLang="zh-CN" sz="4800" b="1" i="1" dirty="0" smtClean="0"/>
              <a:t>=3</a:t>
            </a:r>
            <a:endParaRPr lang="zh-CN" altLang="en-US" sz="4800" b="1" i="1" dirty="0"/>
          </a:p>
        </p:txBody>
      </p:sp>
      <p:sp>
        <p:nvSpPr>
          <p:cNvPr id="60" name="圆角矩形 9"/>
          <p:cNvSpPr/>
          <p:nvPr/>
        </p:nvSpPr>
        <p:spPr>
          <a:xfrm>
            <a:off x="640435" y="27562441"/>
            <a:ext cx="17431442" cy="8225490"/>
          </a:xfrm>
          <a:prstGeom prst="roundRect">
            <a:avLst>
              <a:gd name="adj" fmla="val 448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Rectangle 66"/>
          <p:cNvSpPr/>
          <p:nvPr/>
        </p:nvSpPr>
        <p:spPr>
          <a:xfrm>
            <a:off x="536473" y="28644131"/>
            <a:ext cx="18120626" cy="3774991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800" dirty="0" smtClean="0">
                <a:cs typeface="Times New Roman" pitchFamily="18" charset="0"/>
              </a:rPr>
              <a:t>Given </a:t>
            </a:r>
            <a:r>
              <a:rPr lang="en-US" altLang="zh-CN" sz="4800" dirty="0">
                <a:cs typeface="Times New Roman" pitchFamily="18" charset="0"/>
              </a:rPr>
              <a:t>an entity </a:t>
            </a:r>
            <a:r>
              <a:rPr lang="en-US" altLang="zh-CN" sz="4800" b="1" i="1" dirty="0" smtClean="0">
                <a:cs typeface="Times New Roman" pitchFamily="18" charset="0"/>
              </a:rPr>
              <a:t>e </a:t>
            </a:r>
            <a:r>
              <a:rPr lang="en-US" altLang="zh-CN" sz="4800" dirty="0" smtClean="0">
                <a:cs typeface="Times New Roman" pitchFamily="18" charset="0"/>
              </a:rPr>
              <a:t>with </a:t>
            </a:r>
            <a:r>
              <a:rPr lang="en-US" altLang="zh-CN" sz="4800" b="1" i="1" dirty="0">
                <a:cs typeface="Times New Roman" pitchFamily="18" charset="0"/>
              </a:rPr>
              <a:t>τ </a:t>
            </a:r>
            <a:r>
              <a:rPr lang="en-US" altLang="zh-CN" sz="4800" b="1" dirty="0">
                <a:cs typeface="Times New Roman" pitchFamily="18" charset="0"/>
              </a:rPr>
              <a:t>+ </a:t>
            </a:r>
            <a:r>
              <a:rPr lang="en-US" altLang="zh-CN" sz="4800" b="1" dirty="0" smtClean="0">
                <a:cs typeface="Times New Roman" pitchFamily="18" charset="0"/>
              </a:rPr>
              <a:t>1 </a:t>
            </a:r>
            <a:r>
              <a:rPr lang="en-US" altLang="zh-CN" sz="4800" dirty="0" smtClean="0">
                <a:cs typeface="Times New Roman" pitchFamily="18" charset="0"/>
              </a:rPr>
              <a:t>segments </a:t>
            </a:r>
            <a:r>
              <a:rPr lang="en-US" altLang="zh-CN" sz="4800" dirty="0">
                <a:cs typeface="Times New Roman" pitchFamily="18" charset="0"/>
              </a:rPr>
              <a:t>and </a:t>
            </a:r>
            <a:endParaRPr lang="en-US" altLang="zh-CN" sz="4800" dirty="0" smtClean="0">
              <a:cs typeface="Times New Roman" pitchFamily="18" charset="0"/>
            </a:endParaRPr>
          </a:p>
          <a:p>
            <a:r>
              <a:rPr lang="en-US" altLang="zh-CN" sz="4800" dirty="0" smtClean="0">
                <a:cs typeface="Times New Roman" pitchFamily="18" charset="0"/>
              </a:rPr>
              <a:t>a substring </a:t>
            </a:r>
            <a:r>
              <a:rPr lang="en-US" altLang="zh-CN" sz="4800" b="1" i="1" dirty="0">
                <a:cs typeface="Times New Roman" pitchFamily="18" charset="0"/>
              </a:rPr>
              <a:t>s</a:t>
            </a:r>
            <a:r>
              <a:rPr lang="en-US" altLang="zh-CN" sz="4800" dirty="0">
                <a:cs typeface="Times New Roman" pitchFamily="18" charset="0"/>
              </a:rPr>
              <a:t>, if </a:t>
            </a:r>
            <a:r>
              <a:rPr lang="en-US" altLang="zh-CN" sz="4800" b="1" i="1" dirty="0">
                <a:cs typeface="Times New Roman" pitchFamily="18" charset="0"/>
              </a:rPr>
              <a:t>s</a:t>
            </a:r>
            <a:r>
              <a:rPr lang="en-US" altLang="zh-CN" sz="4800" i="1" dirty="0">
                <a:cs typeface="Times New Roman" pitchFamily="18" charset="0"/>
              </a:rPr>
              <a:t> </a:t>
            </a:r>
            <a:r>
              <a:rPr lang="en-US" altLang="zh-CN" sz="4800" dirty="0">
                <a:cs typeface="Times New Roman" pitchFamily="18" charset="0"/>
              </a:rPr>
              <a:t>is </a:t>
            </a:r>
            <a:r>
              <a:rPr lang="en-US" altLang="zh-CN" sz="4800" dirty="0" smtClean="0">
                <a:cs typeface="Times New Roman" pitchFamily="18" charset="0"/>
              </a:rPr>
              <a:t>similar to </a:t>
            </a:r>
            <a:r>
              <a:rPr lang="en-US" altLang="zh-CN" sz="4800" b="1" i="1" dirty="0" smtClean="0">
                <a:cs typeface="Times New Roman" pitchFamily="18" charset="0"/>
              </a:rPr>
              <a:t>e </a:t>
            </a:r>
            <a:r>
              <a:rPr lang="en-US" altLang="zh-CN" sz="4800" dirty="0" smtClean="0">
                <a:cs typeface="Times New Roman" pitchFamily="18" charset="0"/>
              </a:rPr>
              <a:t>within </a:t>
            </a:r>
          </a:p>
          <a:p>
            <a:r>
              <a:rPr lang="en-US" altLang="zh-CN" sz="4800" dirty="0" smtClean="0">
                <a:cs typeface="Times New Roman" pitchFamily="18" charset="0"/>
              </a:rPr>
              <a:t>threshold </a:t>
            </a:r>
            <a:r>
              <a:rPr lang="en-US" altLang="zh-CN" sz="4800" b="1" i="1" dirty="0">
                <a:cs typeface="Times New Roman" pitchFamily="18" charset="0"/>
              </a:rPr>
              <a:t>τ</a:t>
            </a:r>
            <a:r>
              <a:rPr lang="en-US" altLang="zh-CN" sz="4800" i="1" dirty="0">
                <a:cs typeface="Times New Roman" pitchFamily="18" charset="0"/>
              </a:rPr>
              <a:t> </a:t>
            </a:r>
            <a:r>
              <a:rPr lang="en-US" altLang="zh-CN" sz="4800" dirty="0">
                <a:cs typeface="Times New Roman" pitchFamily="18" charset="0"/>
              </a:rPr>
              <a:t>, </a:t>
            </a:r>
            <a:r>
              <a:rPr lang="en-US" altLang="zh-CN" sz="4800" b="1" i="1" dirty="0">
                <a:cs typeface="Times New Roman" pitchFamily="18" charset="0"/>
              </a:rPr>
              <a:t>s</a:t>
            </a:r>
            <a:r>
              <a:rPr lang="en-US" altLang="zh-CN" sz="4800" i="1" dirty="0">
                <a:cs typeface="Times New Roman" pitchFamily="18" charset="0"/>
              </a:rPr>
              <a:t> </a:t>
            </a:r>
            <a:r>
              <a:rPr lang="en-US" altLang="zh-CN" sz="4800" dirty="0" smtClean="0">
                <a:cs typeface="Times New Roman" pitchFamily="18" charset="0"/>
              </a:rPr>
              <a:t>must contain a substring </a:t>
            </a:r>
          </a:p>
          <a:p>
            <a:r>
              <a:rPr lang="en-US" altLang="zh-CN" sz="4800" dirty="0" smtClean="0">
                <a:cs typeface="Times New Roman" pitchFamily="18" charset="0"/>
              </a:rPr>
              <a:t>which is exactly </a:t>
            </a:r>
            <a:r>
              <a:rPr lang="en-US" altLang="zh-CN" sz="4800" dirty="0">
                <a:cs typeface="Times New Roman" pitchFamily="18" charset="0"/>
              </a:rPr>
              <a:t>a segment of </a:t>
            </a:r>
            <a:r>
              <a:rPr lang="en-US" altLang="zh-CN" sz="4800" b="1" i="1" dirty="0">
                <a:cs typeface="Times New Roman" pitchFamily="18" charset="0"/>
              </a:rPr>
              <a:t>e</a:t>
            </a:r>
            <a:r>
              <a:rPr lang="en-US" altLang="zh-CN" sz="4800" dirty="0">
                <a:cs typeface="Times New Roman" pitchFamily="18" charset="0"/>
              </a:rPr>
              <a:t>. </a:t>
            </a:r>
            <a:r>
              <a:rPr lang="en-US" altLang="zh-CN" sz="4400" dirty="0">
                <a:cs typeface="Times New Roman" pitchFamily="18" charset="0"/>
              </a:rPr>
              <a:t> </a:t>
            </a:r>
          </a:p>
          <a:p>
            <a:r>
              <a:rPr lang="en-US" altLang="zh-CN" sz="4800" dirty="0" smtClean="0"/>
              <a:t> </a:t>
            </a:r>
            <a:endParaRPr lang="zh-CN" altLang="en-US" sz="4400" dirty="0">
              <a:latin typeface="Arial Narrow" pitchFamily="34" charset="0"/>
            </a:endParaRPr>
          </a:p>
        </p:txBody>
      </p:sp>
      <p:sp>
        <p:nvSpPr>
          <p:cNvPr id="72" name="圆角矩形 93"/>
          <p:cNvSpPr/>
          <p:nvPr/>
        </p:nvSpPr>
        <p:spPr>
          <a:xfrm>
            <a:off x="711873" y="27561308"/>
            <a:ext cx="16998027" cy="1010253"/>
          </a:xfrm>
          <a:prstGeom prst="roundRect">
            <a:avLst>
              <a:gd name="adj" fmla="val 2163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300" b="1" dirty="0" err="1" smtClean="0">
                <a:solidFill>
                  <a:schemeClr val="bg1"/>
                </a:solidFill>
              </a:rPr>
              <a:t>Trie</a:t>
            </a:r>
            <a:r>
              <a:rPr lang="en-US" altLang="zh-CN" sz="5300" b="1" dirty="0" smtClean="0">
                <a:solidFill>
                  <a:schemeClr val="bg1"/>
                </a:solidFill>
              </a:rPr>
              <a:t>-based</a:t>
            </a:r>
            <a:r>
              <a:rPr lang="en-US" altLang="zh-CN" sz="5300" b="1" dirty="0" smtClean="0">
                <a:solidFill>
                  <a:schemeClr val="bg1"/>
                </a:solidFill>
              </a:rPr>
              <a:t> </a:t>
            </a:r>
            <a:r>
              <a:rPr lang="en-US" altLang="zh-CN" sz="5300" b="1" dirty="0" smtClean="0">
                <a:solidFill>
                  <a:schemeClr val="bg1"/>
                </a:solidFill>
              </a:rPr>
              <a:t>Framework</a:t>
            </a:r>
            <a:endParaRPr lang="zh-CN" altLang="en-US" sz="5900" b="1" dirty="0">
              <a:solidFill>
                <a:schemeClr val="bg1"/>
              </a:solidFill>
            </a:endParaRPr>
          </a:p>
        </p:txBody>
      </p:sp>
      <p:sp>
        <p:nvSpPr>
          <p:cNvPr id="74" name="Rectangle 66"/>
          <p:cNvSpPr/>
          <p:nvPr/>
        </p:nvSpPr>
        <p:spPr>
          <a:xfrm>
            <a:off x="7213204" y="33625605"/>
            <a:ext cx="11568457" cy="2297663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>
              <a:defRPr/>
            </a:pPr>
            <a:r>
              <a:rPr lang="en-US" altLang="zh-CN" sz="4800" dirty="0" smtClean="0"/>
              <a:t>2.index </a:t>
            </a:r>
            <a:r>
              <a:rPr lang="en-US" altLang="zh-CN" sz="4800" dirty="0"/>
              <a:t>the segments using </a:t>
            </a:r>
            <a:r>
              <a:rPr lang="en-US" altLang="zh-CN" sz="4800" dirty="0" err="1" smtClean="0"/>
              <a:t>trie</a:t>
            </a:r>
            <a:r>
              <a:rPr lang="en-US" altLang="zh-CN" sz="4800" dirty="0" smtClean="0"/>
              <a:t> structure </a:t>
            </a:r>
            <a:r>
              <a:rPr lang="en-US" altLang="zh-CN" sz="2400" b="1" dirty="0" smtClean="0"/>
              <a:t>[fig2]</a:t>
            </a:r>
            <a:endParaRPr lang="en-US" altLang="zh-CN" sz="2400" b="1" dirty="0"/>
          </a:p>
          <a:p>
            <a:r>
              <a:rPr lang="en-US" altLang="zh-CN" sz="4800" dirty="0" smtClean="0"/>
              <a:t>3.from </a:t>
            </a:r>
            <a:r>
              <a:rPr lang="en-US" altLang="zh-CN" sz="4800" dirty="0"/>
              <a:t>the document, find the matched </a:t>
            </a:r>
            <a:r>
              <a:rPr lang="en-US" altLang="zh-CN" sz="4800" dirty="0" smtClean="0"/>
              <a:t>segments by enumerate all substrings.</a:t>
            </a:r>
            <a:endParaRPr lang="en-US" altLang="zh-CN" sz="4800" dirty="0"/>
          </a:p>
        </p:txBody>
      </p:sp>
      <p:sp>
        <p:nvSpPr>
          <p:cNvPr id="82" name="Rectangle 66"/>
          <p:cNvSpPr/>
          <p:nvPr/>
        </p:nvSpPr>
        <p:spPr>
          <a:xfrm>
            <a:off x="7198669" y="32822427"/>
            <a:ext cx="10873208" cy="820336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>
              <a:defRPr/>
            </a:pPr>
            <a:r>
              <a:rPr lang="en-US" altLang="zh-CN" sz="4800" dirty="0" smtClean="0"/>
              <a:t>1.partition the entities into segments </a:t>
            </a:r>
            <a:r>
              <a:rPr lang="en-US" altLang="zh-CN" sz="2400" b="1" dirty="0" smtClean="0"/>
              <a:t>[fig1]</a:t>
            </a:r>
            <a:endParaRPr lang="en-US" altLang="zh-CN" sz="4800" b="1" dirty="0"/>
          </a:p>
        </p:txBody>
      </p:sp>
      <p:sp>
        <p:nvSpPr>
          <p:cNvPr id="113" name="圆角矩形 9"/>
          <p:cNvSpPr/>
          <p:nvPr/>
        </p:nvSpPr>
        <p:spPr>
          <a:xfrm>
            <a:off x="18857125" y="15285225"/>
            <a:ext cx="16645054" cy="9787006"/>
          </a:xfrm>
          <a:prstGeom prst="roundRect">
            <a:avLst>
              <a:gd name="adj" fmla="val 448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endParaRPr lang="en-US" altLang="zh-CN" sz="3600" baseline="-25000" dirty="0"/>
          </a:p>
        </p:txBody>
      </p:sp>
      <p:sp>
        <p:nvSpPr>
          <p:cNvPr id="154" name="圆角矩形 93"/>
          <p:cNvSpPr/>
          <p:nvPr/>
        </p:nvSpPr>
        <p:spPr>
          <a:xfrm>
            <a:off x="18857125" y="15285225"/>
            <a:ext cx="16645054" cy="1032524"/>
          </a:xfrm>
          <a:prstGeom prst="roundRect">
            <a:avLst>
              <a:gd name="adj" fmla="val 21631"/>
            </a:avLst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400" b="1" dirty="0" smtClean="0"/>
              <a:t>Optimizing Partition Scheme</a:t>
            </a:r>
            <a:endParaRPr lang="zh-CN" altLang="en-US" sz="5900" b="1" dirty="0">
              <a:solidFill>
                <a:schemeClr val="bg1"/>
              </a:solidFill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18857125" y="16276468"/>
            <a:ext cx="9501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4000" dirty="0" smtClean="0"/>
          </a:p>
          <a:p>
            <a:endParaRPr lang="en-US" altLang="zh-CN" sz="4000" dirty="0" smtClean="0"/>
          </a:p>
        </p:txBody>
      </p:sp>
      <p:sp>
        <p:nvSpPr>
          <p:cNvPr id="157" name="TextBox 156"/>
          <p:cNvSpPr txBox="1"/>
          <p:nvPr/>
        </p:nvSpPr>
        <p:spPr>
          <a:xfrm>
            <a:off x="18857126" y="16356795"/>
            <a:ext cx="1671649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4000" b="1" i="1" dirty="0" smtClean="0"/>
          </a:p>
          <a:p>
            <a:endParaRPr lang="en-US" altLang="zh-CN" sz="4000" b="1" i="1" dirty="0" smtClean="0"/>
          </a:p>
          <a:p>
            <a:endParaRPr lang="en-US" altLang="zh-CN" sz="4000" b="1" i="1" dirty="0"/>
          </a:p>
          <a:p>
            <a:endParaRPr lang="en-US" altLang="zh-CN" sz="4400" dirty="0"/>
          </a:p>
          <a:p>
            <a:r>
              <a:rPr lang="en-US" altLang="zh-CN" sz="4400" dirty="0" smtClean="0"/>
              <a:t>Optimize </a:t>
            </a:r>
            <a:r>
              <a:rPr lang="en-US" altLang="zh-CN" sz="4400" dirty="0"/>
              <a:t>Object: C=M[</a:t>
            </a:r>
            <a:r>
              <a:rPr lang="el-GR" altLang="zh-CN" sz="4400" dirty="0"/>
              <a:t>τ</a:t>
            </a:r>
            <a:r>
              <a:rPr lang="en-US" altLang="zh-CN" sz="4400" dirty="0"/>
              <a:t>+1][m</a:t>
            </a:r>
            <a:r>
              <a:rPr lang="en-US" altLang="zh-CN" sz="4400" dirty="0" smtClean="0"/>
              <a:t>].</a:t>
            </a:r>
            <a:endParaRPr lang="en-US" altLang="zh-CN" sz="4000" dirty="0"/>
          </a:p>
          <a:p>
            <a:r>
              <a:rPr lang="en-US" altLang="zh-CN" sz="4000" dirty="0"/>
              <a:t>M[</a:t>
            </a:r>
            <a:r>
              <a:rPr lang="en-US" altLang="zh-CN" sz="4000" dirty="0" err="1"/>
              <a:t>i</a:t>
            </a:r>
            <a:r>
              <a:rPr lang="en-US" altLang="zh-CN" sz="4000" dirty="0"/>
              <a:t>][j]: the minimum </a:t>
            </a:r>
            <a:r>
              <a:rPr lang="en-US" altLang="zh-CN" sz="4000" dirty="0" smtClean="0"/>
              <a:t>total </a:t>
            </a:r>
            <a:r>
              <a:rPr lang="en-US" altLang="zh-CN" sz="4000" dirty="0"/>
              <a:t>partition </a:t>
            </a:r>
            <a:endParaRPr lang="en-US" altLang="zh-CN" sz="4000" dirty="0" smtClean="0"/>
          </a:p>
          <a:p>
            <a:r>
              <a:rPr lang="en-US" altLang="zh-CN" sz="4000" dirty="0" smtClean="0"/>
              <a:t>weight to </a:t>
            </a:r>
            <a:r>
              <a:rPr lang="en-US" altLang="zh-CN" sz="4000" dirty="0"/>
              <a:t>partition </a:t>
            </a:r>
            <a:r>
              <a:rPr lang="en-US" altLang="zh-CN" sz="4000" dirty="0" smtClean="0"/>
              <a:t>string c</a:t>
            </a:r>
            <a:r>
              <a:rPr lang="en-US" altLang="zh-CN" sz="4000" baseline="-25000" dirty="0" smtClean="0"/>
              <a:t>1</a:t>
            </a:r>
            <a:r>
              <a:rPr lang="en-US" altLang="zh-CN" sz="4000" dirty="0" smtClean="0"/>
              <a:t>c</a:t>
            </a:r>
            <a:r>
              <a:rPr lang="en-US" altLang="zh-CN" sz="4000" baseline="-25000" dirty="0" smtClean="0"/>
              <a:t>2</a:t>
            </a:r>
            <a:r>
              <a:rPr lang="en-US" altLang="zh-CN" sz="4000" dirty="0" smtClean="0"/>
              <a:t> </a:t>
            </a:r>
            <a:r>
              <a:rPr lang="en-US" altLang="zh-CN" sz="4000" dirty="0"/>
              <a:t>… c</a:t>
            </a:r>
            <a:r>
              <a:rPr lang="en-US" altLang="zh-CN" sz="4000" baseline="-25000" dirty="0"/>
              <a:t>j-1</a:t>
            </a:r>
            <a:r>
              <a:rPr lang="en-US" altLang="zh-CN" sz="4000" dirty="0"/>
              <a:t>c</a:t>
            </a:r>
            <a:r>
              <a:rPr lang="en-US" altLang="zh-CN" sz="4000" baseline="-25000" dirty="0"/>
              <a:t>j  </a:t>
            </a:r>
            <a:endParaRPr lang="en-US" altLang="zh-CN" sz="4000" baseline="-25000" dirty="0" smtClean="0"/>
          </a:p>
          <a:p>
            <a:r>
              <a:rPr lang="en-US" altLang="zh-CN" sz="4000" dirty="0" smtClean="0"/>
              <a:t>into </a:t>
            </a:r>
            <a:r>
              <a:rPr lang="en-US" altLang="zh-CN" sz="4000" b="1" i="1" dirty="0" err="1"/>
              <a:t>i</a:t>
            </a:r>
            <a:r>
              <a:rPr lang="en-US" altLang="zh-CN" sz="4000" dirty="0"/>
              <a:t> segments.</a:t>
            </a:r>
            <a:endParaRPr lang="en-US" altLang="zh-CN" sz="4000" baseline="-25000" dirty="0"/>
          </a:p>
          <a:p>
            <a:endParaRPr lang="en-US" altLang="zh-CN" sz="4000" dirty="0" smtClean="0"/>
          </a:p>
        </p:txBody>
      </p:sp>
      <p:sp>
        <p:nvSpPr>
          <p:cNvPr id="176" name="Rectangle 90"/>
          <p:cNvSpPr/>
          <p:nvPr/>
        </p:nvSpPr>
        <p:spPr>
          <a:xfrm>
            <a:off x="32315457" y="33559297"/>
            <a:ext cx="2158014" cy="714380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marL="636867" indent="-636867">
              <a:spcBef>
                <a:spcPts val="531"/>
              </a:spcBef>
              <a:spcAft>
                <a:spcPts val="531"/>
              </a:spcAft>
            </a:pPr>
            <a:r>
              <a:rPr lang="en-US" altLang="zh-CN" sz="4000" dirty="0" err="1" smtClean="0"/>
              <a:t>Scalibility</a:t>
            </a:r>
            <a:endParaRPr lang="en-US" altLang="zh-CN" sz="4000" dirty="0"/>
          </a:p>
        </p:txBody>
      </p:sp>
      <p:sp>
        <p:nvSpPr>
          <p:cNvPr id="180" name="TextBox 179"/>
          <p:cNvSpPr txBox="1"/>
          <p:nvPr/>
        </p:nvSpPr>
        <p:spPr>
          <a:xfrm rot="5400000">
            <a:off x="18045263" y="28272139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Datasets</a:t>
            </a:r>
            <a:endParaRPr lang="zh-CN" altLang="en-US" sz="3600" dirty="0"/>
          </a:p>
        </p:txBody>
      </p:sp>
      <p:sp>
        <p:nvSpPr>
          <p:cNvPr id="184" name="TextBox 183"/>
          <p:cNvSpPr txBox="1"/>
          <p:nvPr/>
        </p:nvSpPr>
        <p:spPr>
          <a:xfrm>
            <a:off x="31843233" y="29501985"/>
            <a:ext cx="394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Taste v</a:t>
            </a:r>
            <a:r>
              <a:rPr lang="en-US" altLang="zh-CN" sz="2800" dirty="0" smtClean="0"/>
              <a:t>s. Faerie &amp; NGPP</a:t>
            </a:r>
            <a:endParaRPr lang="en-US" altLang="zh-CN" sz="2800" dirty="0" smtClean="0"/>
          </a:p>
        </p:txBody>
      </p:sp>
      <p:sp>
        <p:nvSpPr>
          <p:cNvPr id="138" name="Rectangle 52"/>
          <p:cNvSpPr/>
          <p:nvPr/>
        </p:nvSpPr>
        <p:spPr>
          <a:xfrm>
            <a:off x="25128661" y="2374133"/>
            <a:ext cx="10657184" cy="3467214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400" dirty="0" smtClean="0"/>
              <a:t>1&amp;2.the same with </a:t>
            </a:r>
            <a:r>
              <a:rPr lang="en-US" altLang="zh-CN" sz="4400" dirty="0" err="1" smtClean="0"/>
              <a:t>trie</a:t>
            </a:r>
            <a:r>
              <a:rPr lang="en-US" altLang="zh-CN" sz="4400" dirty="0" smtClean="0"/>
              <a:t>-search method</a:t>
            </a:r>
            <a:r>
              <a:rPr lang="en-US" altLang="zh-CN" sz="2400" b="1" dirty="0" smtClean="0"/>
              <a:t>[fig1&amp;2]</a:t>
            </a:r>
          </a:p>
          <a:p>
            <a:r>
              <a:rPr lang="en-US" altLang="zh-CN" sz="4400" dirty="0" smtClean="0"/>
              <a:t>3.1 Search: check whether </a:t>
            </a:r>
            <a:r>
              <a:rPr lang="en-US" altLang="zh-CN" sz="4400" dirty="0"/>
              <a:t>each substring </a:t>
            </a:r>
            <a:r>
              <a:rPr lang="en-US" altLang="zh-CN" sz="4400" dirty="0" smtClean="0"/>
              <a:t>of the document is </a:t>
            </a:r>
            <a:r>
              <a:rPr lang="en-US" altLang="zh-CN" sz="4400" dirty="0"/>
              <a:t>a </a:t>
            </a:r>
            <a:r>
              <a:rPr lang="en-US" altLang="zh-CN" sz="4400" dirty="0" err="1"/>
              <a:t>trie</a:t>
            </a:r>
            <a:r>
              <a:rPr lang="en-US" altLang="zh-CN" sz="4400" dirty="0"/>
              <a:t> leaf </a:t>
            </a:r>
            <a:r>
              <a:rPr lang="en-US" altLang="zh-CN" sz="4400" dirty="0" smtClean="0"/>
              <a:t>node.</a:t>
            </a:r>
          </a:p>
          <a:p>
            <a:r>
              <a:rPr lang="en-US" altLang="zh-CN" sz="4400" dirty="0" smtClean="0"/>
              <a:t>3.2 Extension: </a:t>
            </a:r>
            <a:r>
              <a:rPr lang="en-US" altLang="zh-CN" sz="4400" dirty="0"/>
              <a:t>Extend the </a:t>
            </a:r>
            <a:r>
              <a:rPr lang="en-US" altLang="zh-CN" sz="4400" dirty="0" smtClean="0"/>
              <a:t>matched segments </a:t>
            </a:r>
            <a:r>
              <a:rPr lang="en-US" altLang="zh-CN" sz="4400" dirty="0"/>
              <a:t>to find similar pairs</a:t>
            </a:r>
            <a:r>
              <a:rPr lang="en-US" altLang="zh-CN" sz="4400" dirty="0" smtClean="0"/>
              <a:t>. </a:t>
            </a:r>
            <a:r>
              <a:rPr lang="en-US" altLang="zh-CN" sz="2400" b="1" dirty="0" smtClean="0"/>
              <a:t>[Fig 3]</a:t>
            </a:r>
            <a:endParaRPr lang="en-US" altLang="zh-CN" sz="4400" b="1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045" y="26820733"/>
            <a:ext cx="72580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065" y="26784845"/>
            <a:ext cx="3278502" cy="2740886"/>
          </a:xfrm>
          <a:prstGeom prst="rect">
            <a:avLst/>
          </a:prstGeom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833" y="26815823"/>
            <a:ext cx="3343467" cy="271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667" y="30077394"/>
            <a:ext cx="4382699" cy="35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208" y="30065969"/>
            <a:ext cx="4082102" cy="35969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943" y="30092693"/>
            <a:ext cx="4222204" cy="3550489"/>
          </a:xfrm>
          <a:prstGeom prst="rect">
            <a:avLst/>
          </a:prstGeom>
        </p:spPr>
      </p:pic>
      <p:sp>
        <p:nvSpPr>
          <p:cNvPr id="182" name="TextBox 181"/>
          <p:cNvSpPr txBox="1"/>
          <p:nvPr/>
        </p:nvSpPr>
        <p:spPr>
          <a:xfrm>
            <a:off x="26280789" y="29501985"/>
            <a:ext cx="54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Search-Extension VS. Sort-Extension</a:t>
            </a:r>
            <a:endParaRPr lang="en-US" altLang="zh-CN" sz="2800" dirty="0" smtClean="0"/>
          </a:p>
        </p:txBody>
      </p:sp>
      <p:sp>
        <p:nvSpPr>
          <p:cNvPr id="99" name="Rectangle 90"/>
          <p:cNvSpPr/>
          <p:nvPr/>
        </p:nvSpPr>
        <p:spPr>
          <a:xfrm>
            <a:off x="19878598" y="33601927"/>
            <a:ext cx="4390159" cy="69722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marL="636867" indent="-636867">
              <a:spcBef>
                <a:spcPts val="531"/>
              </a:spcBef>
              <a:spcAft>
                <a:spcPts val="531"/>
              </a:spcAft>
            </a:pPr>
            <a:r>
              <a:rPr lang="en-US" altLang="zh-CN" sz="4000" dirty="0" smtClean="0"/>
              <a:t>Candidate Number</a:t>
            </a:r>
            <a:endParaRPr lang="en-US" altLang="zh-CN" sz="4000" dirty="0"/>
          </a:p>
        </p:txBody>
      </p:sp>
      <p:sp>
        <p:nvSpPr>
          <p:cNvPr id="100" name="Rectangle 90"/>
          <p:cNvSpPr/>
          <p:nvPr/>
        </p:nvSpPr>
        <p:spPr>
          <a:xfrm rot="5400000">
            <a:off x="22440953" y="31729985"/>
            <a:ext cx="4390159" cy="69722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000" dirty="0"/>
              <a:t>Even vs. </a:t>
            </a:r>
            <a:r>
              <a:rPr lang="en-US" altLang="zh-CN" sz="4000" dirty="0" err="1"/>
              <a:t>Dict+Doc</a:t>
            </a:r>
            <a:r>
              <a:rPr lang="en-US" altLang="zh-CN" sz="4000" dirty="0"/>
              <a:t>:</a:t>
            </a:r>
            <a:endParaRPr lang="zh-CN" altLang="en-US" sz="4000" dirty="0"/>
          </a:p>
        </p:txBody>
      </p:sp>
      <p:sp>
        <p:nvSpPr>
          <p:cNvPr id="101" name="Rectangle 90"/>
          <p:cNvSpPr/>
          <p:nvPr/>
        </p:nvSpPr>
        <p:spPr>
          <a:xfrm rot="5400000">
            <a:off x="17233522" y="31691885"/>
            <a:ext cx="4390159" cy="69722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000" dirty="0"/>
              <a:t>Even vs. </a:t>
            </a:r>
            <a:r>
              <a:rPr lang="en-US" altLang="zh-CN" sz="4000" dirty="0" err="1"/>
              <a:t>Dict+Doc</a:t>
            </a:r>
            <a:r>
              <a:rPr lang="en-US" altLang="zh-CN" sz="4000" dirty="0"/>
              <a:t>:</a:t>
            </a:r>
            <a:endParaRPr lang="zh-CN" altLang="en-US" sz="4000" dirty="0"/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01" y="28595711"/>
            <a:ext cx="6367776" cy="4192403"/>
          </a:xfrm>
          <a:prstGeom prst="rect">
            <a:avLst/>
          </a:prstGeom>
        </p:spPr>
      </p:pic>
      <p:sp>
        <p:nvSpPr>
          <p:cNvPr id="103" name="TextBox 7"/>
          <p:cNvSpPr txBox="1"/>
          <p:nvPr/>
        </p:nvSpPr>
        <p:spPr>
          <a:xfrm>
            <a:off x="11513401" y="28947041"/>
            <a:ext cx="5984782" cy="37444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06" name="矩形 105"/>
          <p:cNvSpPr/>
          <p:nvPr/>
        </p:nvSpPr>
        <p:spPr>
          <a:xfrm>
            <a:off x="12065144" y="28651025"/>
            <a:ext cx="1858421" cy="4095924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13947539" y="28649654"/>
            <a:ext cx="1806714" cy="4097281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15763888" y="28640125"/>
            <a:ext cx="1719027" cy="4106714"/>
          </a:xfrm>
          <a:prstGeom prst="rect">
            <a:avLst/>
          </a:prstGeom>
          <a:solidFill>
            <a:srgbClr val="FF6699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6" name="TextBox 18"/>
          <p:cNvSpPr txBox="1"/>
          <p:nvPr/>
        </p:nvSpPr>
        <p:spPr>
          <a:xfrm>
            <a:off x="12017457" y="29523105"/>
            <a:ext cx="190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rgbClr val="FFFF00"/>
                </a:solidFill>
              </a:rPr>
              <a:t>&gt;= 1 </a:t>
            </a:r>
          </a:p>
          <a:p>
            <a:r>
              <a:rPr lang="en-US" altLang="zh-CN" sz="2000" b="1" dirty="0">
                <a:solidFill>
                  <a:srgbClr val="FFFF00"/>
                </a:solidFill>
              </a:rPr>
              <a:t>e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dit operation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117" name="TextBox 19"/>
          <p:cNvSpPr txBox="1"/>
          <p:nvPr/>
        </p:nvSpPr>
        <p:spPr>
          <a:xfrm>
            <a:off x="13928926" y="29535299"/>
            <a:ext cx="190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rgbClr val="FFFF00"/>
                </a:solidFill>
              </a:rPr>
              <a:t>&gt;= 1 </a:t>
            </a:r>
          </a:p>
          <a:p>
            <a:r>
              <a:rPr lang="en-US" altLang="zh-CN" sz="2000" b="1" dirty="0">
                <a:solidFill>
                  <a:srgbClr val="FFFF00"/>
                </a:solidFill>
              </a:rPr>
              <a:t>e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dit operation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119" name="TextBox 25"/>
          <p:cNvSpPr txBox="1"/>
          <p:nvPr/>
        </p:nvSpPr>
        <p:spPr>
          <a:xfrm>
            <a:off x="15729126" y="29535299"/>
            <a:ext cx="190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rgbClr val="FFFF00"/>
                </a:solidFill>
              </a:rPr>
              <a:t>&gt;= 1 </a:t>
            </a:r>
          </a:p>
          <a:p>
            <a:r>
              <a:rPr lang="en-US" altLang="zh-CN" sz="2000" b="1" dirty="0">
                <a:solidFill>
                  <a:srgbClr val="FFFF00"/>
                </a:solidFill>
              </a:rPr>
              <a:t>e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dit operation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121" name="左大括号 120"/>
          <p:cNvSpPr/>
          <p:nvPr/>
        </p:nvSpPr>
        <p:spPr>
          <a:xfrm rot="16200000">
            <a:off x="14428441" y="28552279"/>
            <a:ext cx="432050" cy="3957874"/>
          </a:xfrm>
          <a:prstGeom prst="leftBrace">
            <a:avLst>
              <a:gd name="adj1" fmla="val 61244"/>
              <a:gd name="adj2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2" name="TextBox 26"/>
          <p:cNvSpPr txBox="1"/>
          <p:nvPr/>
        </p:nvSpPr>
        <p:spPr>
          <a:xfrm>
            <a:off x="13601634" y="30844773"/>
            <a:ext cx="30799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smtClean="0">
                <a:solidFill>
                  <a:srgbClr val="FFFF00"/>
                </a:solidFill>
              </a:rPr>
              <a:t>&gt;= </a:t>
            </a:r>
            <a:r>
              <a:rPr lang="el-GR" altLang="zh-CN" sz="2800" b="1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 + 1 = 3 </a:t>
            </a:r>
          </a:p>
          <a:p>
            <a:r>
              <a:rPr lang="en-US" altLang="zh-CN" sz="2800" b="1" dirty="0">
                <a:solidFill>
                  <a:srgbClr val="FFFF00"/>
                </a:solidFill>
              </a:rPr>
              <a:t>e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dit operation</a:t>
            </a:r>
          </a:p>
          <a:p>
            <a:r>
              <a:rPr lang="en-US" altLang="zh-CN" sz="2800" b="1" dirty="0" smtClean="0">
                <a:solidFill>
                  <a:srgbClr val="FFFF00"/>
                </a:solidFill>
              </a:rPr>
              <a:t>NOT SIMILAR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2473" b="7407"/>
          <a:stretch>
            <a:fillRect/>
          </a:stretch>
        </p:blipFill>
        <p:spPr bwMode="auto">
          <a:xfrm>
            <a:off x="18935973" y="2302125"/>
            <a:ext cx="6146647" cy="370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Rectangle 66"/>
          <p:cNvSpPr/>
          <p:nvPr/>
        </p:nvSpPr>
        <p:spPr>
          <a:xfrm>
            <a:off x="7439448" y="32172055"/>
            <a:ext cx="3556595" cy="820336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>
              <a:defRPr/>
            </a:pPr>
            <a:r>
              <a:rPr lang="en-US" altLang="zh-CN" sz="4800" dirty="0" err="1" smtClean="0"/>
              <a:t>Trie</a:t>
            </a:r>
            <a:r>
              <a:rPr lang="en-US" altLang="zh-CN" sz="4800" dirty="0" smtClean="0"/>
              <a:t>-search:</a:t>
            </a:r>
            <a:endParaRPr lang="en-US" altLang="zh-CN" sz="4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596" y="5542485"/>
            <a:ext cx="4451671" cy="4312283"/>
          </a:xfrm>
          <a:prstGeom prst="rect">
            <a:avLst/>
          </a:prstGeom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815" y="6592498"/>
            <a:ext cx="4126259" cy="388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图片 1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7" y="31753397"/>
            <a:ext cx="6437140" cy="3434247"/>
          </a:xfrm>
          <a:prstGeom prst="rect">
            <a:avLst/>
          </a:prstGeom>
        </p:spPr>
      </p:pic>
      <p:sp>
        <p:nvSpPr>
          <p:cNvPr id="132" name="矩形 131"/>
          <p:cNvSpPr/>
          <p:nvPr/>
        </p:nvSpPr>
        <p:spPr>
          <a:xfrm>
            <a:off x="1683523" y="31761050"/>
            <a:ext cx="1085357" cy="1301308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>
            <a:off x="2768880" y="31761050"/>
            <a:ext cx="1069561" cy="1295509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/>
          <p:cNvSpPr/>
          <p:nvPr/>
        </p:nvSpPr>
        <p:spPr>
          <a:xfrm>
            <a:off x="3838441" y="31759874"/>
            <a:ext cx="1190229" cy="1296004"/>
          </a:xfrm>
          <a:prstGeom prst="rect">
            <a:avLst/>
          </a:prstGeom>
          <a:solidFill>
            <a:srgbClr val="FF6699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/>
          <p:cNvSpPr/>
          <p:nvPr/>
        </p:nvSpPr>
        <p:spPr>
          <a:xfrm>
            <a:off x="1681387" y="33061397"/>
            <a:ext cx="1858421" cy="2101857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3540720" y="33056559"/>
            <a:ext cx="1703973" cy="2103201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5244694" y="33056559"/>
            <a:ext cx="1800199" cy="2103201"/>
          </a:xfrm>
          <a:prstGeom prst="rect">
            <a:avLst/>
          </a:prstGeom>
          <a:solidFill>
            <a:srgbClr val="FF6699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Rectangle 66"/>
          <p:cNvSpPr/>
          <p:nvPr/>
        </p:nvSpPr>
        <p:spPr>
          <a:xfrm>
            <a:off x="1743918" y="35109525"/>
            <a:ext cx="4158607" cy="820336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>
              <a:defRPr/>
            </a:pPr>
            <a:r>
              <a:rPr lang="en-US" altLang="zh-CN" sz="4800" dirty="0" smtClean="0"/>
              <a:t>Fig 1: Partition</a:t>
            </a:r>
            <a:endParaRPr lang="en-US" altLang="zh-CN" sz="4800" dirty="0"/>
          </a:p>
        </p:txBody>
      </p:sp>
      <p:sp>
        <p:nvSpPr>
          <p:cNvPr id="146" name="Rectangle 52"/>
          <p:cNvSpPr/>
          <p:nvPr/>
        </p:nvSpPr>
        <p:spPr>
          <a:xfrm>
            <a:off x="19151997" y="5926588"/>
            <a:ext cx="4203618" cy="69722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000" dirty="0" smtClean="0"/>
              <a:t>Fig 2: </a:t>
            </a:r>
            <a:r>
              <a:rPr lang="en-US" altLang="zh-CN" sz="4000" dirty="0" err="1" smtClean="0"/>
              <a:t>Trie</a:t>
            </a:r>
            <a:r>
              <a:rPr lang="en-US" altLang="zh-CN" sz="4000" dirty="0" smtClean="0"/>
              <a:t> Structure</a:t>
            </a:r>
            <a:endParaRPr lang="en-US" altLang="zh-CN" sz="3600" dirty="0" smtClean="0"/>
          </a:p>
        </p:txBody>
      </p:sp>
      <p:sp>
        <p:nvSpPr>
          <p:cNvPr id="148" name="Rectangle 52"/>
          <p:cNvSpPr/>
          <p:nvPr/>
        </p:nvSpPr>
        <p:spPr>
          <a:xfrm>
            <a:off x="31105325" y="9790957"/>
            <a:ext cx="3495932" cy="69722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000" dirty="0" smtClean="0"/>
              <a:t> Fig 3  Extension</a:t>
            </a:r>
            <a:endParaRPr lang="en-US" altLang="zh-CN" sz="3600" dirty="0" smtClean="0"/>
          </a:p>
        </p:txBody>
      </p:sp>
      <p:sp>
        <p:nvSpPr>
          <p:cNvPr id="149" name="Rectangle 52"/>
          <p:cNvSpPr/>
          <p:nvPr/>
        </p:nvSpPr>
        <p:spPr>
          <a:xfrm>
            <a:off x="23354692" y="6430016"/>
            <a:ext cx="7030553" cy="912669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5400" b="1" dirty="0" smtClean="0"/>
              <a:t>Sort-Extension Method</a:t>
            </a:r>
            <a:endParaRPr lang="en-US" altLang="zh-CN" sz="5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309" y="11103059"/>
            <a:ext cx="4883000" cy="39433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038" y="11102333"/>
            <a:ext cx="5605087" cy="3925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008" y="11121547"/>
            <a:ext cx="5799765" cy="3925994"/>
          </a:xfrm>
          <a:prstGeom prst="rect">
            <a:avLst/>
          </a:prstGeom>
        </p:spPr>
      </p:pic>
      <p:sp>
        <p:nvSpPr>
          <p:cNvPr id="195" name="Rectangle 52"/>
          <p:cNvSpPr/>
          <p:nvPr/>
        </p:nvSpPr>
        <p:spPr>
          <a:xfrm>
            <a:off x="19228831" y="10530087"/>
            <a:ext cx="4061530" cy="721502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000" dirty="0" smtClean="0"/>
              <a:t>Fig 4.1  Example 1</a:t>
            </a:r>
            <a:endParaRPr lang="en-US" altLang="zh-CN" sz="4000" dirty="0"/>
          </a:p>
        </p:txBody>
      </p:sp>
      <p:sp>
        <p:nvSpPr>
          <p:cNvPr id="196" name="Rectangle 52"/>
          <p:cNvSpPr/>
          <p:nvPr/>
        </p:nvSpPr>
        <p:spPr>
          <a:xfrm>
            <a:off x="22894973" y="7342685"/>
            <a:ext cx="8427996" cy="2790106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400" dirty="0" smtClean="0"/>
              <a:t>1.Sort the inverted list in leaf node</a:t>
            </a:r>
          </a:p>
          <a:p>
            <a:r>
              <a:rPr lang="en-US" altLang="zh-CN" sz="4400" dirty="0" smtClean="0"/>
              <a:t>2.Share the computation of the longest common prefix while extending the matched segment.</a:t>
            </a:r>
            <a:endParaRPr lang="en-US" altLang="zh-CN" sz="4400" dirty="0"/>
          </a:p>
        </p:txBody>
      </p:sp>
      <p:sp>
        <p:nvSpPr>
          <p:cNvPr id="197" name="Rectangle 52"/>
          <p:cNvSpPr/>
          <p:nvPr/>
        </p:nvSpPr>
        <p:spPr>
          <a:xfrm>
            <a:off x="24840629" y="10509615"/>
            <a:ext cx="4061530" cy="721502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000" dirty="0" smtClean="0"/>
              <a:t>Fig 4.2  Example 2</a:t>
            </a:r>
            <a:endParaRPr lang="en-US" altLang="zh-CN" sz="4000" dirty="0"/>
          </a:p>
        </p:txBody>
      </p:sp>
      <p:sp>
        <p:nvSpPr>
          <p:cNvPr id="198" name="Rectangle 52"/>
          <p:cNvSpPr/>
          <p:nvPr/>
        </p:nvSpPr>
        <p:spPr>
          <a:xfrm>
            <a:off x="30428171" y="10511037"/>
            <a:ext cx="4061530" cy="721502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000" dirty="0" smtClean="0"/>
              <a:t>Fig 4.3  Example 3</a:t>
            </a:r>
            <a:endParaRPr lang="en-US" altLang="zh-CN" sz="40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26856853" y="18431917"/>
            <a:ext cx="8345134" cy="3197660"/>
            <a:chOff x="375560" y="1455167"/>
            <a:chExt cx="8345134" cy="3197660"/>
          </a:xfrm>
        </p:grpSpPr>
        <p:cxnSp>
          <p:nvCxnSpPr>
            <p:cNvPr id="199" name="直接连接符 198"/>
            <p:cNvCxnSpPr/>
            <p:nvPr/>
          </p:nvCxnSpPr>
          <p:spPr>
            <a:xfrm>
              <a:off x="3091980" y="1916832"/>
              <a:ext cx="4248472" cy="0"/>
            </a:xfrm>
            <a:prstGeom prst="line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1843086" y="1455167"/>
              <a:ext cx="5693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Entity:    </a:t>
              </a:r>
              <a:r>
                <a:rPr lang="en-US" altLang="zh-CN" sz="2400" i="1" dirty="0" smtClean="0"/>
                <a:t>c</a:t>
              </a:r>
              <a:r>
                <a:rPr lang="en-US" altLang="zh-CN" sz="2400" baseline="-25000" dirty="0" smtClean="0"/>
                <a:t>1</a:t>
              </a:r>
              <a:r>
                <a:rPr lang="en-US" altLang="zh-CN" sz="2400" i="1" dirty="0" smtClean="0"/>
                <a:t>   c</a:t>
              </a:r>
              <a:r>
                <a:rPr lang="en-US" altLang="zh-CN" sz="2400" baseline="-25000" dirty="0" smtClean="0"/>
                <a:t>2    </a:t>
              </a:r>
              <a:r>
                <a:rPr lang="en-US" altLang="zh-CN" sz="2400" i="1" dirty="0" smtClean="0"/>
                <a:t>c</a:t>
              </a:r>
              <a:r>
                <a:rPr lang="en-US" altLang="zh-CN" sz="2400" baseline="-25000" dirty="0" smtClean="0"/>
                <a:t>3</a:t>
              </a:r>
              <a:r>
                <a:rPr lang="en-US" altLang="zh-CN" sz="2400" dirty="0" smtClean="0"/>
                <a:t>   c</a:t>
              </a:r>
              <a:r>
                <a:rPr lang="en-US" altLang="zh-CN" sz="2400" baseline="-25000" dirty="0" smtClean="0"/>
                <a:t>4</a:t>
              </a:r>
              <a:r>
                <a:rPr lang="en-US" altLang="zh-CN" sz="2400" dirty="0" smtClean="0"/>
                <a:t>   … …  c</a:t>
              </a:r>
              <a:r>
                <a:rPr lang="en-US" altLang="zh-CN" sz="2400" baseline="-25000" dirty="0" smtClean="0"/>
                <a:t>m-2</a:t>
              </a:r>
              <a:r>
                <a:rPr lang="en-US" altLang="zh-CN" sz="2400" dirty="0"/>
                <a:t> </a:t>
              </a:r>
              <a:r>
                <a:rPr lang="en-US" altLang="zh-CN" sz="2400" dirty="0" smtClean="0"/>
                <a:t>  c</a:t>
              </a:r>
              <a:r>
                <a:rPr lang="en-US" altLang="zh-CN" sz="2400" baseline="-25000" dirty="0" smtClean="0"/>
                <a:t>m-1    </a:t>
              </a:r>
              <a:r>
                <a:rPr lang="en-US" altLang="zh-CN" sz="2400" dirty="0" smtClean="0"/>
                <a:t>c</a:t>
              </a:r>
              <a:r>
                <a:rPr lang="en-US" altLang="zh-CN" sz="2400" baseline="-25000" dirty="0" smtClean="0"/>
                <a:t>m</a:t>
              </a:r>
              <a:endParaRPr lang="zh-CN" altLang="en-US" sz="2400" baseline="-25000" dirty="0"/>
            </a:p>
          </p:txBody>
        </p:sp>
        <p:cxnSp>
          <p:nvCxnSpPr>
            <p:cNvPr id="201" name="直接连接符 200"/>
            <p:cNvCxnSpPr/>
            <p:nvPr/>
          </p:nvCxnSpPr>
          <p:spPr>
            <a:xfrm>
              <a:off x="2371900" y="2420888"/>
              <a:ext cx="764125" cy="0"/>
            </a:xfrm>
            <a:prstGeom prst="line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>
              <a:off x="5984390" y="2434536"/>
              <a:ext cx="840538" cy="0"/>
            </a:xfrm>
            <a:prstGeom prst="line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>
              <a:off x="7366999" y="2420888"/>
              <a:ext cx="1353695" cy="0"/>
            </a:xfrm>
            <a:prstGeom prst="line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>
              <a:off x="3675211" y="2434536"/>
              <a:ext cx="694659" cy="0"/>
            </a:xfrm>
            <a:prstGeom prst="line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/>
            <p:cNvCxnSpPr/>
            <p:nvPr/>
          </p:nvCxnSpPr>
          <p:spPr>
            <a:xfrm flipH="1">
              <a:off x="2753962" y="1916832"/>
              <a:ext cx="659332" cy="504056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/>
            <p:cNvCxnSpPr/>
            <p:nvPr/>
          </p:nvCxnSpPr>
          <p:spPr>
            <a:xfrm flipH="1">
              <a:off x="4034412" y="1916832"/>
              <a:ext cx="293794" cy="504056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箭头连接符 210"/>
            <p:cNvCxnSpPr/>
            <p:nvPr/>
          </p:nvCxnSpPr>
          <p:spPr>
            <a:xfrm>
              <a:off x="4945001" y="1922442"/>
              <a:ext cx="0" cy="454894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箭头连接符 211"/>
            <p:cNvCxnSpPr/>
            <p:nvPr/>
          </p:nvCxnSpPr>
          <p:spPr>
            <a:xfrm>
              <a:off x="6096630" y="1916832"/>
              <a:ext cx="247800" cy="504056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箭头连接符 212"/>
            <p:cNvCxnSpPr/>
            <p:nvPr/>
          </p:nvCxnSpPr>
          <p:spPr>
            <a:xfrm>
              <a:off x="6824928" y="1922442"/>
              <a:ext cx="1218918" cy="467088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>
              <a:off x="3032062" y="3645024"/>
              <a:ext cx="4248472" cy="0"/>
            </a:xfrm>
            <a:prstGeom prst="line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>
              <a:off x="3046576" y="3861048"/>
              <a:ext cx="4248472" cy="0"/>
            </a:xfrm>
            <a:prstGeom prst="line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>
              <a:off x="3075042" y="4077072"/>
              <a:ext cx="4248472" cy="0"/>
            </a:xfrm>
            <a:prstGeom prst="line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>
              <a:off x="3075042" y="4293096"/>
              <a:ext cx="4248472" cy="0"/>
            </a:xfrm>
            <a:prstGeom prst="line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矩形 217"/>
            <p:cNvSpPr/>
            <p:nvPr/>
          </p:nvSpPr>
          <p:spPr>
            <a:xfrm>
              <a:off x="2753962" y="3325928"/>
              <a:ext cx="4857836" cy="12241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TextBox 218"/>
            <p:cNvSpPr txBox="1"/>
            <p:nvPr/>
          </p:nvSpPr>
          <p:spPr>
            <a:xfrm rot="5400000">
              <a:off x="1699004" y="3677880"/>
              <a:ext cx="14882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Document</a:t>
              </a:r>
              <a:endParaRPr lang="zh-CN" altLang="en-US" sz="2400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051720" y="2132856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smtClean="0"/>
                <a:t>g</a:t>
              </a:r>
              <a:r>
                <a:rPr lang="en-US" altLang="zh-CN" sz="2400" i="1" baseline="-25000" dirty="0" smtClean="0"/>
                <a:t>1</a:t>
              </a:r>
              <a:endParaRPr lang="zh-CN" altLang="en-US" sz="2400" i="1" baseline="-25000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3320094" y="2132856"/>
              <a:ext cx="436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smtClean="0"/>
                <a:t>g</a:t>
              </a:r>
              <a:r>
                <a:rPr lang="en-US" altLang="zh-CN" sz="2400" i="1" baseline="-25000" dirty="0" smtClean="0"/>
                <a:t>2</a:t>
              </a:r>
              <a:endParaRPr lang="zh-CN" altLang="en-US" sz="2400" i="1" baseline="-25000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622407" y="2113692"/>
              <a:ext cx="857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/>
                <a:t>…  …</a:t>
              </a:r>
              <a:endParaRPr lang="zh-CN" altLang="en-US" sz="2800" i="1" baseline="-25000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5552342" y="2132856"/>
              <a:ext cx="428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err="1" smtClean="0"/>
                <a:t>g</a:t>
              </a:r>
              <a:r>
                <a:rPr lang="en-US" altLang="zh-CN" sz="2400" i="1" baseline="-25000" dirty="0" err="1"/>
                <a:t>τ</a:t>
              </a:r>
              <a:endParaRPr lang="zh-CN" altLang="en-US" sz="2400" i="1" baseline="-25000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6946497" y="2146504"/>
              <a:ext cx="6046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/>
                <a:t>g</a:t>
              </a:r>
              <a:r>
                <a:rPr lang="el-GR" altLang="zh-CN" sz="2400" i="1" baseline="-25000" dirty="0" smtClean="0"/>
                <a:t>τ</a:t>
              </a:r>
              <a:r>
                <a:rPr lang="en-US" altLang="zh-CN" sz="2400" i="1" baseline="-25000" dirty="0" smtClean="0"/>
                <a:t>+1</a:t>
              </a:r>
              <a:endParaRPr lang="zh-CN" altLang="en-US" sz="2400" i="1" baseline="-25000" dirty="0"/>
            </a:p>
          </p:txBody>
        </p:sp>
        <p:cxnSp>
          <p:nvCxnSpPr>
            <p:cNvPr id="225" name="直接箭头连接符 224"/>
            <p:cNvCxnSpPr/>
            <p:nvPr/>
          </p:nvCxnSpPr>
          <p:spPr>
            <a:xfrm flipH="1">
              <a:off x="7341282" y="2451735"/>
              <a:ext cx="659332" cy="811788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箭头连接符 225"/>
            <p:cNvCxnSpPr/>
            <p:nvPr/>
          </p:nvCxnSpPr>
          <p:spPr>
            <a:xfrm>
              <a:off x="4976278" y="2618975"/>
              <a:ext cx="0" cy="666009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箭头连接符 226"/>
            <p:cNvCxnSpPr/>
            <p:nvPr/>
          </p:nvCxnSpPr>
          <p:spPr>
            <a:xfrm>
              <a:off x="4040174" y="2475480"/>
              <a:ext cx="247800" cy="811788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箭头连接符 227"/>
            <p:cNvCxnSpPr/>
            <p:nvPr/>
          </p:nvCxnSpPr>
          <p:spPr>
            <a:xfrm flipH="1">
              <a:off x="5989171" y="2492896"/>
              <a:ext cx="338342" cy="811788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箭头连接符 228"/>
            <p:cNvCxnSpPr/>
            <p:nvPr/>
          </p:nvCxnSpPr>
          <p:spPr>
            <a:xfrm>
              <a:off x="2816038" y="2457507"/>
              <a:ext cx="756852" cy="827477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/>
            <p:cNvSpPr txBox="1"/>
            <p:nvPr/>
          </p:nvSpPr>
          <p:spPr>
            <a:xfrm>
              <a:off x="2455998" y="2636912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smtClean="0"/>
                <a:t>Wg</a:t>
              </a:r>
              <a:r>
                <a:rPr lang="en-US" altLang="zh-CN" sz="2400" i="1" baseline="-25000" dirty="0" smtClean="0"/>
                <a:t>1</a:t>
              </a:r>
              <a:endParaRPr lang="zh-CN" altLang="en-US" sz="2400" i="1" baseline="-250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3470533" y="2636912"/>
              <a:ext cx="745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smtClean="0"/>
                <a:t>Wg</a:t>
              </a:r>
              <a:r>
                <a:rPr lang="en-US" altLang="zh-CN" sz="2400" i="1" baseline="-25000" dirty="0" smtClean="0"/>
                <a:t>2</a:t>
              </a:r>
              <a:endParaRPr lang="zh-CN" altLang="en-US" sz="2400" i="1" baseline="-250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382689" y="2636912"/>
              <a:ext cx="745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err="1" smtClean="0"/>
                <a:t>Wg</a:t>
              </a:r>
              <a:r>
                <a:rPr lang="el-GR" altLang="zh-CN" sz="2400" i="1" baseline="-25000" dirty="0" smtClean="0"/>
                <a:t>τ</a:t>
              </a:r>
              <a:endParaRPr lang="zh-CN" altLang="en-US" sz="2400" i="1" baseline="-25000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704470" y="2636912"/>
              <a:ext cx="914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err="1" smtClean="0"/>
                <a:t>Wg</a:t>
              </a:r>
              <a:r>
                <a:rPr lang="el-GR" altLang="zh-CN" sz="2400" i="1" baseline="-25000" dirty="0" smtClean="0"/>
                <a:t>τ</a:t>
              </a:r>
              <a:r>
                <a:rPr lang="en-US" altLang="zh-CN" sz="2400" i="1" baseline="-25000" dirty="0" smtClean="0"/>
                <a:t>+1</a:t>
              </a:r>
              <a:endParaRPr lang="zh-CN" altLang="en-US" sz="2400" i="1" baseline="-25000" dirty="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375560" y="2636912"/>
              <a:ext cx="2050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Appear Time: </a:t>
              </a:r>
              <a:endParaRPr lang="zh-CN" altLang="en-US" sz="2400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683568" y="1844824"/>
              <a:ext cx="1552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Segments:</a:t>
              </a:r>
              <a:endParaRPr lang="zh-CN" altLang="en-US" sz="2400" dirty="0"/>
            </a:p>
          </p:txBody>
        </p:sp>
      </p:grpSp>
      <p:cxnSp>
        <p:nvCxnSpPr>
          <p:cNvPr id="237" name="直接箭头连接符 236"/>
          <p:cNvCxnSpPr/>
          <p:nvPr/>
        </p:nvCxnSpPr>
        <p:spPr>
          <a:xfrm flipH="1">
            <a:off x="20448141" y="16878452"/>
            <a:ext cx="288032" cy="387733"/>
          </a:xfrm>
          <a:prstGeom prst="straightConnector1">
            <a:avLst/>
          </a:prstGeom>
          <a:ln w="412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9899081" y="16271677"/>
            <a:ext cx="2954916" cy="1555805"/>
            <a:chOff x="3372821" y="1354382"/>
            <a:chExt cx="2954916" cy="1555805"/>
          </a:xfrm>
        </p:grpSpPr>
        <p:sp>
          <p:nvSpPr>
            <p:cNvPr id="236" name="TextBox 235"/>
            <p:cNvSpPr txBox="1"/>
            <p:nvPr/>
          </p:nvSpPr>
          <p:spPr>
            <a:xfrm>
              <a:off x="3707904" y="1354382"/>
              <a:ext cx="2403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 smtClean="0"/>
                <a:t>vanateshe</a:t>
              </a:r>
              <a:endParaRPr lang="zh-CN" altLang="en-US" sz="4000" b="1" dirty="0"/>
            </a:p>
          </p:txBody>
        </p:sp>
        <p:cxnSp>
          <p:nvCxnSpPr>
            <p:cNvPr id="238" name="直接箭头连接符 237"/>
            <p:cNvCxnSpPr/>
            <p:nvPr/>
          </p:nvCxnSpPr>
          <p:spPr>
            <a:xfrm>
              <a:off x="5074009" y="1961157"/>
              <a:ext cx="0" cy="40133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箭头连接符 238"/>
            <p:cNvCxnSpPr/>
            <p:nvPr/>
          </p:nvCxnSpPr>
          <p:spPr>
            <a:xfrm>
              <a:off x="5650073" y="1961157"/>
              <a:ext cx="216024" cy="40133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/>
            <p:cNvSpPr txBox="1"/>
            <p:nvPr/>
          </p:nvSpPr>
          <p:spPr>
            <a:xfrm>
              <a:off x="3372821" y="2193461"/>
              <a:ext cx="9737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0000"/>
                  </a:solidFill>
                </a:rPr>
                <a:t>van</a:t>
              </a:r>
              <a:endParaRPr lang="zh-CN" alt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5397243" y="2202301"/>
              <a:ext cx="930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7030A0"/>
                  </a:solidFill>
                </a:rPr>
                <a:t>she</a:t>
              </a:r>
              <a:endParaRPr lang="zh-CN" altLang="en-US" sz="4000" b="1" dirty="0">
                <a:solidFill>
                  <a:srgbClr val="7030A0"/>
                </a:solidFill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487654" y="2196713"/>
              <a:ext cx="9953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00B0F0"/>
                  </a:solidFill>
                </a:rPr>
                <a:t>ate</a:t>
              </a:r>
              <a:endParaRPr lang="zh-CN" altLang="en-US" sz="4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621178" y="16271677"/>
            <a:ext cx="3093981" cy="1563271"/>
            <a:chOff x="24207806" y="16310005"/>
            <a:chExt cx="3093981" cy="1563271"/>
          </a:xfrm>
        </p:grpSpPr>
        <p:grpSp>
          <p:nvGrpSpPr>
            <p:cNvPr id="243" name="组合 242"/>
            <p:cNvGrpSpPr/>
            <p:nvPr/>
          </p:nvGrpSpPr>
          <p:grpSpPr>
            <a:xfrm>
              <a:off x="24207806" y="16310005"/>
              <a:ext cx="3093981" cy="1563271"/>
              <a:chOff x="3098434" y="1333605"/>
              <a:chExt cx="3093981" cy="1563271"/>
            </a:xfrm>
          </p:grpSpPr>
          <p:sp>
            <p:nvSpPr>
              <p:cNvPr id="244" name="TextBox 243"/>
              <p:cNvSpPr txBox="1"/>
              <p:nvPr/>
            </p:nvSpPr>
            <p:spPr>
              <a:xfrm>
                <a:off x="3525797" y="1333605"/>
                <a:ext cx="24031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 err="1" smtClean="0"/>
                  <a:t>vanateshe</a:t>
                </a:r>
                <a:endParaRPr lang="zh-CN" altLang="en-US" sz="4000" b="1" dirty="0"/>
              </a:p>
            </p:txBody>
          </p:sp>
          <p:cxnSp>
            <p:nvCxnSpPr>
              <p:cNvPr id="245" name="直接箭头连接符 244"/>
              <p:cNvCxnSpPr/>
              <p:nvPr/>
            </p:nvCxnSpPr>
            <p:spPr>
              <a:xfrm>
                <a:off x="4693549" y="1940380"/>
                <a:ext cx="163680" cy="473345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箭头连接符 245"/>
              <p:cNvCxnSpPr/>
              <p:nvPr/>
            </p:nvCxnSpPr>
            <p:spPr>
              <a:xfrm>
                <a:off x="5464598" y="1940380"/>
                <a:ext cx="293447" cy="473345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TextBox 246"/>
              <p:cNvSpPr txBox="1"/>
              <p:nvPr/>
            </p:nvSpPr>
            <p:spPr>
              <a:xfrm>
                <a:off x="3098434" y="2182843"/>
                <a:ext cx="17108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 err="1" smtClean="0">
                    <a:solidFill>
                      <a:srgbClr val="FF0000"/>
                    </a:solidFill>
                  </a:rPr>
                  <a:t>vana</a:t>
                </a:r>
                <a:endParaRPr lang="zh-CN" altLang="en-US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5315844" y="2187720"/>
                <a:ext cx="8765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4000" b="1" dirty="0" smtClean="0">
                    <a:solidFill>
                      <a:srgbClr val="7030A0"/>
                    </a:solidFill>
                  </a:rPr>
                  <a:t>he</a:t>
                </a:r>
                <a:endParaRPr lang="zh-CN" altLang="en-US" sz="4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4462339" y="2188990"/>
                <a:ext cx="9015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 err="1" smtClean="0">
                    <a:solidFill>
                      <a:srgbClr val="00B0F0"/>
                    </a:solidFill>
                  </a:rPr>
                  <a:t>tes</a:t>
                </a:r>
                <a:endParaRPr lang="zh-CN" altLang="en-US" sz="4000" b="1" dirty="0">
                  <a:solidFill>
                    <a:srgbClr val="00B0F0"/>
                  </a:solidFill>
                </a:endParaRPr>
              </a:p>
            </p:txBody>
          </p:sp>
        </p:grpSp>
        <p:cxnSp>
          <p:nvCxnSpPr>
            <p:cNvPr id="250" name="直接箭头连接符 249"/>
            <p:cNvCxnSpPr/>
            <p:nvPr/>
          </p:nvCxnSpPr>
          <p:spPr>
            <a:xfrm flipH="1">
              <a:off x="24779185" y="16916780"/>
              <a:ext cx="360040" cy="473345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Rectangle 52"/>
          <p:cNvSpPr/>
          <p:nvPr/>
        </p:nvSpPr>
        <p:spPr>
          <a:xfrm>
            <a:off x="19456162" y="17868255"/>
            <a:ext cx="4448363" cy="635670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3600" dirty="0" smtClean="0"/>
              <a:t>Will  Extend 5 </a:t>
            </a:r>
            <a:r>
              <a:rPr lang="en-US" altLang="zh-CN" sz="3600" dirty="0"/>
              <a:t>t</a:t>
            </a:r>
            <a:r>
              <a:rPr lang="en-US" altLang="zh-CN" sz="3600" dirty="0" smtClean="0"/>
              <a:t>imes</a:t>
            </a:r>
            <a:endParaRPr lang="en-US" altLang="zh-CN" sz="3600" dirty="0"/>
          </a:p>
        </p:txBody>
      </p:sp>
      <p:sp>
        <p:nvSpPr>
          <p:cNvPr id="252" name="Rectangle 52"/>
          <p:cNvSpPr/>
          <p:nvPr/>
        </p:nvSpPr>
        <p:spPr>
          <a:xfrm>
            <a:off x="23544485" y="17868255"/>
            <a:ext cx="4453666" cy="635670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3600" dirty="0" smtClean="0"/>
              <a:t>Will  Extend 2 </a:t>
            </a:r>
            <a:r>
              <a:rPr lang="en-US" altLang="zh-CN" sz="3600" dirty="0"/>
              <a:t>t</a:t>
            </a:r>
            <a:r>
              <a:rPr lang="en-US" altLang="zh-CN" sz="3600" dirty="0" smtClean="0"/>
              <a:t>imes</a:t>
            </a:r>
            <a:endParaRPr lang="en-US" altLang="zh-CN" sz="3600" dirty="0"/>
          </a:p>
        </p:txBody>
      </p:sp>
      <p:sp>
        <p:nvSpPr>
          <p:cNvPr id="253" name="Rectangle 52"/>
          <p:cNvSpPr/>
          <p:nvPr/>
        </p:nvSpPr>
        <p:spPr>
          <a:xfrm>
            <a:off x="27728743" y="16343685"/>
            <a:ext cx="8345134" cy="2112997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400" b="1" i="1" dirty="0"/>
              <a:t>Observation: Different partition scheme generates different candidate </a:t>
            </a:r>
            <a:r>
              <a:rPr lang="en-US" altLang="zh-CN" sz="4400" b="1" i="1" dirty="0" smtClean="0"/>
              <a:t>set with different size.</a:t>
            </a:r>
            <a:endParaRPr lang="en-US" altLang="zh-CN" sz="4400" dirty="0"/>
          </a:p>
        </p:txBody>
      </p:sp>
      <p:pic>
        <p:nvPicPr>
          <p:cNvPr id="256" name="图片 25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981" y="22159598"/>
            <a:ext cx="8550477" cy="2282797"/>
          </a:xfrm>
          <a:prstGeom prst="rect">
            <a:avLst/>
          </a:prstGeom>
        </p:spPr>
      </p:pic>
      <p:sp>
        <p:nvSpPr>
          <p:cNvPr id="257" name="Rectangle 52"/>
          <p:cNvSpPr/>
          <p:nvPr/>
        </p:nvSpPr>
        <p:spPr>
          <a:xfrm>
            <a:off x="18935973" y="21540663"/>
            <a:ext cx="8946000" cy="635670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3600" dirty="0" smtClean="0"/>
              <a:t>Dynamic Programming, the recursive formula: </a:t>
            </a:r>
            <a:endParaRPr lang="en-US" altLang="zh-CN" sz="3600" dirty="0"/>
          </a:p>
        </p:txBody>
      </p:sp>
      <p:sp>
        <p:nvSpPr>
          <p:cNvPr id="258" name="Rectangle 52"/>
          <p:cNvSpPr/>
          <p:nvPr/>
        </p:nvSpPr>
        <p:spPr>
          <a:xfrm>
            <a:off x="18791957" y="24348975"/>
            <a:ext cx="9206194" cy="635670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3600" dirty="0" smtClean="0"/>
              <a:t>Weight: build a suffix </a:t>
            </a:r>
            <a:r>
              <a:rPr lang="en-US" altLang="zh-CN" sz="3600" dirty="0" err="1" smtClean="0"/>
              <a:t>trie</a:t>
            </a:r>
            <a:r>
              <a:rPr lang="en-US" altLang="zh-CN" sz="3600" dirty="0" smtClean="0"/>
              <a:t> to determining </a:t>
            </a:r>
            <a:r>
              <a:rPr lang="en-US" altLang="zh-CN" sz="3600" i="1" dirty="0" err="1" smtClean="0"/>
              <a:t>Wc</a:t>
            </a:r>
            <a:r>
              <a:rPr lang="en-US" altLang="zh-CN" sz="3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36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/>
              <a:t>…</a:t>
            </a:r>
            <a:r>
              <a:rPr lang="en-US" altLang="zh-CN" sz="3600" i="1" dirty="0" err="1" smtClean="0"/>
              <a:t>c</a:t>
            </a:r>
            <a:r>
              <a:rPr lang="en-US" altLang="zh-CN" sz="36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CN" sz="36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Rectangle 52"/>
          <p:cNvSpPr/>
          <p:nvPr/>
        </p:nvSpPr>
        <p:spPr>
          <a:xfrm>
            <a:off x="27649127" y="21528261"/>
            <a:ext cx="8345134" cy="69722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000" b="1" dirty="0"/>
              <a:t>Partition </a:t>
            </a:r>
            <a:r>
              <a:rPr lang="en-US" altLang="zh-CN" sz="4000" b="1" dirty="0" smtClean="0"/>
              <a:t> Scheme: Even VS. </a:t>
            </a:r>
            <a:r>
              <a:rPr lang="en-US" altLang="zh-CN" sz="4000" b="1" dirty="0" err="1" smtClean="0"/>
              <a:t>Dict+Doc</a:t>
            </a:r>
            <a:endParaRPr lang="en-US" altLang="zh-CN" sz="4000" dirty="0"/>
          </a:p>
        </p:txBody>
      </p:sp>
      <p:sp>
        <p:nvSpPr>
          <p:cNvPr id="260" name="Rectangle 52"/>
          <p:cNvSpPr/>
          <p:nvPr/>
        </p:nvSpPr>
        <p:spPr>
          <a:xfrm>
            <a:off x="27618585" y="22104325"/>
            <a:ext cx="8887340" cy="3220993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3200" dirty="0" smtClean="0"/>
              <a:t>1.Even scheme involves large </a:t>
            </a:r>
            <a:r>
              <a:rPr lang="en-US" altLang="zh-CN" sz="3200" dirty="0"/>
              <a:t>candidate </a:t>
            </a:r>
            <a:r>
              <a:rPr lang="en-US" altLang="zh-CN" sz="3200" dirty="0" smtClean="0"/>
              <a:t>set size.</a:t>
            </a:r>
            <a:endParaRPr lang="en-US" altLang="zh-CN" sz="3200" dirty="0"/>
          </a:p>
          <a:p>
            <a:r>
              <a:rPr lang="en-US" altLang="zh-CN" sz="3200" dirty="0" smtClean="0"/>
              <a:t>2.Dict+Doc scheme counts the </a:t>
            </a:r>
            <a:r>
              <a:rPr lang="en-US" altLang="zh-CN" sz="3200" dirty="0"/>
              <a:t>indexing </a:t>
            </a:r>
            <a:r>
              <a:rPr lang="en-US" altLang="zh-CN" sz="3200" dirty="0" smtClean="0"/>
              <a:t>time in.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Accelerate Partition Scheme Selection:</a:t>
            </a:r>
          </a:p>
          <a:p>
            <a:r>
              <a:rPr lang="en-US" altLang="zh-CN" sz="3200" dirty="0"/>
              <a:t> </a:t>
            </a:r>
            <a:r>
              <a:rPr lang="en-US" altLang="zh-CN" sz="3200" dirty="0" smtClean="0"/>
              <a:t> 1. Using </a:t>
            </a:r>
            <a:r>
              <a:rPr lang="en-US" altLang="zh-CN" sz="3200" dirty="0"/>
              <a:t>s</a:t>
            </a:r>
            <a:r>
              <a:rPr lang="en-US" altLang="zh-CN" sz="3200" dirty="0" smtClean="0"/>
              <a:t>egment </a:t>
            </a:r>
            <a:r>
              <a:rPr lang="en-US" altLang="zh-CN" sz="3200" dirty="0"/>
              <a:t>l</a:t>
            </a:r>
            <a:r>
              <a:rPr lang="en-US" altLang="zh-CN" sz="3200" dirty="0" smtClean="0"/>
              <a:t>ength </a:t>
            </a:r>
            <a:r>
              <a:rPr lang="en-US" altLang="zh-CN" sz="3200" dirty="0"/>
              <a:t>to </a:t>
            </a:r>
            <a:r>
              <a:rPr lang="en-US" altLang="zh-CN" sz="3200" dirty="0" smtClean="0"/>
              <a:t>do </a:t>
            </a:r>
            <a:r>
              <a:rPr lang="en-US" altLang="zh-CN" sz="3200" dirty="0"/>
              <a:t>p</a:t>
            </a:r>
            <a:r>
              <a:rPr lang="en-US" altLang="zh-CN" sz="3200" dirty="0" smtClean="0"/>
              <a:t>runing</a:t>
            </a:r>
            <a:r>
              <a:rPr lang="en-US" altLang="zh-CN" sz="3200" dirty="0"/>
              <a:t>.</a:t>
            </a:r>
          </a:p>
          <a:p>
            <a:r>
              <a:rPr lang="en-US" altLang="zh-CN" sz="3200" dirty="0" smtClean="0"/>
              <a:t>  2. Using even-scheme </a:t>
            </a:r>
            <a:r>
              <a:rPr lang="en-US" altLang="zh-CN" sz="3200" dirty="0"/>
              <a:t>w</a:t>
            </a:r>
            <a:r>
              <a:rPr lang="en-US" altLang="zh-CN" sz="3200" dirty="0" smtClean="0"/>
              <a:t>eight </a:t>
            </a:r>
            <a:r>
              <a:rPr lang="en-US" altLang="zh-CN" sz="3200" dirty="0"/>
              <a:t>as </a:t>
            </a:r>
            <a:r>
              <a:rPr lang="en-US" altLang="zh-CN" sz="3200" dirty="0" smtClean="0"/>
              <a:t>upper bound</a:t>
            </a:r>
            <a:r>
              <a:rPr lang="en-US" altLang="zh-CN" sz="3200" dirty="0"/>
              <a:t>.</a:t>
            </a:r>
          </a:p>
          <a:p>
            <a:r>
              <a:rPr lang="en-US" altLang="zh-CN" sz="3200" dirty="0" smtClean="0"/>
              <a:t>  3. Adding </a:t>
            </a:r>
            <a:r>
              <a:rPr lang="en-US" altLang="zh-CN" sz="3200" dirty="0"/>
              <a:t>e</a:t>
            </a:r>
            <a:r>
              <a:rPr lang="en-US" altLang="zh-CN" sz="3200" dirty="0" smtClean="0"/>
              <a:t>xtra pointers </a:t>
            </a:r>
            <a:r>
              <a:rPr lang="en-US" altLang="zh-CN" sz="3200" dirty="0"/>
              <a:t>o</a:t>
            </a:r>
            <a:r>
              <a:rPr lang="en-US" altLang="zh-CN" sz="3200" dirty="0" smtClean="0"/>
              <a:t>n suffix </a:t>
            </a:r>
            <a:r>
              <a:rPr lang="en-US" altLang="zh-CN" sz="3200" dirty="0" err="1"/>
              <a:t>t</a:t>
            </a:r>
            <a:r>
              <a:rPr lang="en-US" altLang="zh-CN" sz="3200" dirty="0" err="1" smtClean="0"/>
              <a:t>rie</a:t>
            </a:r>
            <a:r>
              <a:rPr lang="en-US" altLang="zh-CN" sz="3200" dirty="0"/>
              <a:t>. </a:t>
            </a:r>
            <a:endParaRPr lang="en-US" altLang="zh-CN" sz="3200" dirty="0" smtClean="0"/>
          </a:p>
          <a:p>
            <a:endParaRPr lang="en-US" altLang="zh-CN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5" grpId="0" animBg="1"/>
      <p:bldP spid="139" grpId="0" animBg="1"/>
      <p:bldP spid="140" grpId="0" animBg="1"/>
      <p:bldP spid="14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10472</TotalTime>
  <Words>652</Words>
  <Application>Microsoft Office PowerPoint</Application>
  <PresentationFormat>自定义</PresentationFormat>
  <Paragraphs>137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dongdeng</dc:creator>
  <cp:lastModifiedBy>dongdeng</cp:lastModifiedBy>
  <cp:revision>278</cp:revision>
  <dcterms:modified xsi:type="dcterms:W3CDTF">2012-03-26T03:47:46Z</dcterms:modified>
</cp:coreProperties>
</file>