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4"/>
  </p:notesMasterIdLst>
  <p:sldIdLst>
    <p:sldId id="256" r:id="rId2"/>
    <p:sldId id="323" r:id="rId3"/>
    <p:sldId id="257" r:id="rId4"/>
    <p:sldId id="295" r:id="rId5"/>
    <p:sldId id="325" r:id="rId6"/>
    <p:sldId id="349" r:id="rId7"/>
    <p:sldId id="365" r:id="rId8"/>
    <p:sldId id="352" r:id="rId9"/>
    <p:sldId id="362" r:id="rId10"/>
    <p:sldId id="363" r:id="rId11"/>
    <p:sldId id="353" r:id="rId12"/>
    <p:sldId id="3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5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4F073-C989-4845-B981-6B9BC35972C0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B99E5-ABDC-4E28-A26C-362FE33F0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80EEE0-2210-4372-BD1A-079175A02E86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24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20000" cy="3505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5"/>
                </a:solidFill>
                <a:latin typeface="Ravie" panose="04040805050809020602" pitchFamily="82" charset="0"/>
              </a:rPr>
              <a:t>Text In </a:t>
            </a:r>
            <a:r>
              <a:rPr lang="en-US" sz="7200" b="1" dirty="0" err="1" smtClean="0">
                <a:solidFill>
                  <a:schemeClr val="accent5"/>
                </a:solidFill>
                <a:latin typeface="Ravie" panose="04040805050809020602" pitchFamily="82" charset="0"/>
              </a:rPr>
              <a:t>Pygame</a:t>
            </a:r>
            <a:endParaRPr lang="en-US" sz="7200" b="1" dirty="0">
              <a:solidFill>
                <a:schemeClr val="accent5"/>
              </a:solidFill>
              <a:latin typeface="Ravie" panose="040408050508090206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762000"/>
            <a:ext cx="5105400" cy="209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42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8382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Attributes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469964"/>
            <a:ext cx="8088597" cy="45498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749" y="1065518"/>
            <a:ext cx="5410200" cy="42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35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5861"/>
            <a:ext cx="7162800" cy="1524000"/>
          </a:xfrm>
        </p:spPr>
        <p:txBody>
          <a:bodyPr/>
          <a:lstStyle/>
          <a:p>
            <a:r>
              <a:rPr lang="en-US" sz="4400" b="1" dirty="0" err="1" smtClean="0">
                <a:latin typeface="Ravie" panose="04040805050809020602" pitchFamily="82" charset="0"/>
              </a:rPr>
              <a:t>Blit</a:t>
            </a:r>
            <a:r>
              <a:rPr lang="en-US" sz="4400" b="1" dirty="0" smtClean="0">
                <a:latin typeface="Ravie" panose="04040805050809020602" pitchFamily="82" charset="0"/>
              </a:rPr>
              <a:t> the Text Onto the Surface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</a:rPr>
              <a:t>The </a:t>
            </a:r>
            <a:r>
              <a:rPr lang="en-US" sz="2000" b="1" dirty="0" err="1">
                <a:solidFill>
                  <a:srgbClr val="002060"/>
                </a:solidFill>
              </a:rPr>
              <a:t>blit</a:t>
            </a:r>
            <a:r>
              <a:rPr lang="en-US" sz="2000" b="1" dirty="0">
                <a:solidFill>
                  <a:srgbClr val="002060"/>
                </a:solidFill>
              </a:rPr>
              <a:t>() method will draw the contents of one Surface object onto </a:t>
            </a:r>
            <a:r>
              <a:rPr lang="en-US" sz="2000" b="1" dirty="0" smtClean="0">
                <a:solidFill>
                  <a:srgbClr val="002060"/>
                </a:solidFill>
              </a:rPr>
              <a:t>another Surface </a:t>
            </a:r>
            <a:r>
              <a:rPr lang="en-US" sz="2000" b="1" dirty="0">
                <a:solidFill>
                  <a:srgbClr val="002060"/>
                </a:solidFill>
              </a:rPr>
              <a:t>object.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This will </a:t>
            </a:r>
            <a:r>
              <a:rPr lang="en-US" sz="2000" b="1" dirty="0">
                <a:solidFill>
                  <a:srgbClr val="002060"/>
                </a:solidFill>
              </a:rPr>
              <a:t>draw the "Hello world!" text (which was drawn on the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</a:rPr>
              <a:t>Surface object stored in the text variable) and draws it to the Surface object </a:t>
            </a:r>
            <a:r>
              <a:rPr lang="en-US" sz="2000" b="1" dirty="0" smtClean="0">
                <a:solidFill>
                  <a:srgbClr val="002060"/>
                </a:solidFill>
              </a:rPr>
              <a:t>stored in </a:t>
            </a:r>
            <a:r>
              <a:rPr lang="en-US" sz="2000" b="1" dirty="0">
                <a:solidFill>
                  <a:srgbClr val="002060"/>
                </a:solidFill>
              </a:rPr>
              <a:t>the </a:t>
            </a:r>
            <a:r>
              <a:rPr lang="en-US" sz="2000" b="1" dirty="0" err="1">
                <a:solidFill>
                  <a:srgbClr val="002060"/>
                </a:solidFill>
              </a:rPr>
              <a:t>windowSurface</a:t>
            </a:r>
            <a:r>
              <a:rPr lang="en-US" sz="2000" b="1" dirty="0">
                <a:solidFill>
                  <a:srgbClr val="002060"/>
                </a:solidFill>
              </a:rPr>
              <a:t> variable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rgbClr val="C00000"/>
                </a:solidFill>
              </a:rPr>
              <a:t>Remember that the text object had the "Hello world!" text drawn on </a:t>
            </a:r>
            <a:r>
              <a:rPr lang="en-US" sz="2000" b="1" i="1" dirty="0" smtClean="0">
                <a:solidFill>
                  <a:srgbClr val="C00000"/>
                </a:solidFill>
              </a:rPr>
              <a:t>it.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77" y="1981200"/>
            <a:ext cx="873424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4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90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Displaying Text 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524000"/>
            <a:ext cx="53347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59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90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Displaying Text 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524000"/>
            <a:ext cx="53347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43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Fonts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 </a:t>
            </a:r>
            <a:r>
              <a:rPr lang="en-US" b="1" i="1" dirty="0">
                <a:solidFill>
                  <a:srgbClr val="FF0000"/>
                </a:solidFill>
              </a:rPr>
              <a:t>font</a:t>
            </a:r>
            <a:r>
              <a:rPr lang="en-US" b="1" dirty="0">
                <a:solidFill>
                  <a:srgbClr val="002060"/>
                </a:solidFill>
              </a:rPr>
              <a:t> is a complete set of </a:t>
            </a:r>
            <a:r>
              <a:rPr lang="en-US" b="1" dirty="0" smtClean="0">
                <a:solidFill>
                  <a:srgbClr val="002060"/>
                </a:solidFill>
              </a:rPr>
              <a:t>letters, numbers</a:t>
            </a:r>
            <a:r>
              <a:rPr lang="en-US" b="1" dirty="0">
                <a:solidFill>
                  <a:srgbClr val="002060"/>
                </a:solidFill>
              </a:rPr>
              <a:t>, symbols, and characters </a:t>
            </a:r>
            <a:r>
              <a:rPr lang="en-US" b="1" dirty="0" smtClean="0">
                <a:solidFill>
                  <a:srgbClr val="002060"/>
                </a:solidFill>
              </a:rPr>
              <a:t>of a </a:t>
            </a:r>
            <a:r>
              <a:rPr lang="en-US" b="1" dirty="0">
                <a:solidFill>
                  <a:srgbClr val="002060"/>
                </a:solidFill>
              </a:rPr>
              <a:t>single style. Here is an example </a:t>
            </a:r>
            <a:r>
              <a:rPr lang="en-US" b="1" dirty="0" smtClean="0">
                <a:solidFill>
                  <a:srgbClr val="002060"/>
                </a:solidFill>
              </a:rPr>
              <a:t>of the </a:t>
            </a:r>
            <a:r>
              <a:rPr lang="en-US" b="1" dirty="0">
                <a:solidFill>
                  <a:srgbClr val="002060"/>
                </a:solidFill>
              </a:rPr>
              <a:t>same sentence printed in </a:t>
            </a:r>
            <a:r>
              <a:rPr lang="en-US" b="1" dirty="0" smtClean="0">
                <a:solidFill>
                  <a:srgbClr val="002060"/>
                </a:solidFill>
              </a:rPr>
              <a:t>different fonts: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949800"/>
            <a:ext cx="5715000" cy="317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62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4478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Set Up Fonts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We </a:t>
            </a:r>
            <a:r>
              <a:rPr lang="en-US" dirty="0">
                <a:solidFill>
                  <a:srgbClr val="002060"/>
                </a:solidFill>
              </a:rPr>
              <a:t>create a </a:t>
            </a:r>
            <a:r>
              <a:rPr lang="en-US" dirty="0" err="1">
                <a:solidFill>
                  <a:srgbClr val="C00000"/>
                </a:solidFill>
              </a:rPr>
              <a:t>pygame.font.Font</a:t>
            </a:r>
            <a:r>
              <a:rPr lang="en-US" dirty="0">
                <a:solidFill>
                  <a:srgbClr val="002060"/>
                </a:solidFill>
              </a:rPr>
              <a:t> object (which we will just call </a:t>
            </a:r>
            <a:r>
              <a:rPr lang="en-US" dirty="0" smtClean="0">
                <a:solidFill>
                  <a:srgbClr val="002060"/>
                </a:solidFill>
              </a:rPr>
              <a:t>Font objects </a:t>
            </a:r>
            <a:r>
              <a:rPr lang="en-US" dirty="0">
                <a:solidFill>
                  <a:srgbClr val="002060"/>
                </a:solidFill>
              </a:rPr>
              <a:t>for short) by calling the </a:t>
            </a:r>
            <a:r>
              <a:rPr lang="en-US" dirty="0" err="1">
                <a:solidFill>
                  <a:srgbClr val="C00000"/>
                </a:solidFill>
              </a:rPr>
              <a:t>pygame.font.SysFont</a:t>
            </a:r>
            <a:r>
              <a:rPr lang="en-US" dirty="0">
                <a:solidFill>
                  <a:srgbClr val="C00000"/>
                </a:solidFill>
              </a:rPr>
              <a:t>() </a:t>
            </a:r>
            <a:r>
              <a:rPr lang="en-US" dirty="0">
                <a:solidFill>
                  <a:srgbClr val="002060"/>
                </a:solidFill>
              </a:rPr>
              <a:t>function.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The first parameter </a:t>
            </a:r>
            <a:r>
              <a:rPr lang="en-US" dirty="0">
                <a:solidFill>
                  <a:srgbClr val="002060"/>
                </a:solidFill>
              </a:rPr>
              <a:t>is the name of the font, but we will pass the None value to use the </a:t>
            </a:r>
            <a:r>
              <a:rPr lang="en-US" dirty="0" smtClean="0">
                <a:solidFill>
                  <a:srgbClr val="002060"/>
                </a:solidFill>
              </a:rPr>
              <a:t>default system </a:t>
            </a:r>
            <a:r>
              <a:rPr lang="en-US" dirty="0">
                <a:solidFill>
                  <a:srgbClr val="002060"/>
                </a:solidFill>
              </a:rPr>
              <a:t>font.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second parameter will be the size of the font. In </a:t>
            </a:r>
            <a:r>
              <a:rPr lang="en-US" dirty="0" smtClean="0">
                <a:solidFill>
                  <a:srgbClr val="002060"/>
                </a:solidFill>
              </a:rPr>
              <a:t>this example, we want </a:t>
            </a:r>
            <a:r>
              <a:rPr lang="en-US" dirty="0">
                <a:solidFill>
                  <a:srgbClr val="002060"/>
                </a:solidFill>
              </a:rPr>
              <a:t>the font size to be 48 points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68" y="1905000"/>
            <a:ext cx="7701064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32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371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The Render Method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Font object that we have stored in the </a:t>
            </a:r>
            <a:r>
              <a:rPr lang="en-US" b="1" i="1" dirty="0" err="1">
                <a:solidFill>
                  <a:srgbClr val="C00000"/>
                </a:solidFill>
              </a:rPr>
              <a:t>basicFont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variable has a method </a:t>
            </a:r>
            <a:r>
              <a:rPr lang="en-US" b="1" dirty="0" smtClean="0">
                <a:solidFill>
                  <a:schemeClr val="tx1"/>
                </a:solidFill>
              </a:rPr>
              <a:t>called </a:t>
            </a:r>
            <a:r>
              <a:rPr lang="en-US" b="1" dirty="0" smtClean="0">
                <a:solidFill>
                  <a:srgbClr val="C00000"/>
                </a:solidFill>
              </a:rPr>
              <a:t>render</a:t>
            </a:r>
            <a:r>
              <a:rPr lang="en-US" b="1" dirty="0">
                <a:solidFill>
                  <a:srgbClr val="C00000"/>
                </a:solidFill>
              </a:rPr>
              <a:t>()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This </a:t>
            </a:r>
            <a:r>
              <a:rPr lang="en-US" b="1" dirty="0">
                <a:solidFill>
                  <a:schemeClr val="tx1"/>
                </a:solidFill>
              </a:rPr>
              <a:t>method will create a Surface object with the text drawn on it.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The first </a:t>
            </a:r>
            <a:r>
              <a:rPr lang="en-US" b="1" dirty="0">
                <a:solidFill>
                  <a:schemeClr val="tx1"/>
                </a:solidFill>
              </a:rPr>
              <a:t>parameter to render() is the </a:t>
            </a:r>
            <a:r>
              <a:rPr lang="en-US" b="1" i="1" dirty="0">
                <a:solidFill>
                  <a:srgbClr val="C00000"/>
                </a:solidFill>
              </a:rPr>
              <a:t>string</a:t>
            </a:r>
            <a:r>
              <a:rPr lang="en-US" b="1" dirty="0">
                <a:solidFill>
                  <a:schemeClr val="tx1"/>
                </a:solidFill>
              </a:rPr>
              <a:t> of the text to draw.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second parameter is </a:t>
            </a:r>
            <a:r>
              <a:rPr lang="en-US" b="1" dirty="0" smtClean="0">
                <a:solidFill>
                  <a:schemeClr val="tx1"/>
                </a:solidFill>
              </a:rPr>
              <a:t>a </a:t>
            </a:r>
            <a:r>
              <a:rPr lang="en-US" b="1" i="1" dirty="0" err="1" smtClean="0">
                <a:solidFill>
                  <a:srgbClr val="C00000"/>
                </a:solidFill>
              </a:rPr>
              <a:t>boolean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for whether or not we want </a:t>
            </a:r>
            <a:r>
              <a:rPr lang="en-US" b="1" i="1" dirty="0">
                <a:solidFill>
                  <a:srgbClr val="C00000"/>
                </a:solidFill>
              </a:rPr>
              <a:t>anti-aliasing.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57" y="1600200"/>
            <a:ext cx="8532743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647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962025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Anti-Aliasing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14425"/>
            <a:ext cx="8229600" cy="55911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Anti-aliasing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is a technique for making a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drawing look less blocky.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Anti-aliasing </a:t>
            </a:r>
            <a:r>
              <a:rPr lang="en-US" b="1" dirty="0">
                <a:solidFill>
                  <a:srgbClr val="002060"/>
                </a:solidFill>
              </a:rPr>
              <a:t>can make your text and </a:t>
            </a:r>
            <a:r>
              <a:rPr lang="en-US" b="1" dirty="0" smtClean="0">
                <a:solidFill>
                  <a:srgbClr val="002060"/>
                </a:solidFill>
              </a:rPr>
              <a:t>lines look </a:t>
            </a:r>
            <a:r>
              <a:rPr lang="en-US" b="1" dirty="0">
                <a:solidFill>
                  <a:srgbClr val="002060"/>
                </a:solidFill>
              </a:rPr>
              <a:t>blurry but smoother.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It </a:t>
            </a:r>
            <a:r>
              <a:rPr lang="en-US" b="1" dirty="0">
                <a:solidFill>
                  <a:srgbClr val="002060"/>
                </a:solidFill>
              </a:rPr>
              <a:t>takes a little </a:t>
            </a:r>
            <a:r>
              <a:rPr lang="en-US" b="1" dirty="0" smtClean="0">
                <a:solidFill>
                  <a:srgbClr val="002060"/>
                </a:solidFill>
              </a:rPr>
              <a:t>more computation </a:t>
            </a:r>
            <a:r>
              <a:rPr lang="en-US" b="1" dirty="0">
                <a:solidFill>
                  <a:srgbClr val="002060"/>
                </a:solidFill>
              </a:rPr>
              <a:t>time to do anti-aliasing, so </a:t>
            </a:r>
            <a:r>
              <a:rPr lang="en-US" b="1" dirty="0" smtClean="0">
                <a:solidFill>
                  <a:srgbClr val="002060"/>
                </a:solidFill>
              </a:rPr>
              <a:t>although the </a:t>
            </a:r>
            <a:r>
              <a:rPr lang="en-US" b="1" dirty="0">
                <a:solidFill>
                  <a:srgbClr val="002060"/>
                </a:solidFill>
              </a:rPr>
              <a:t>graphics may look better, your program may run slower (but only just a little</a:t>
            </a:r>
            <a:r>
              <a:rPr lang="en-US" b="1" dirty="0" smtClean="0">
                <a:solidFill>
                  <a:srgbClr val="002060"/>
                </a:solidFill>
              </a:rPr>
              <a:t>). 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038600"/>
            <a:ext cx="2590800" cy="247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676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371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The Render Method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chemeClr val="tx1"/>
                </a:solidFill>
              </a:rPr>
              <a:t>The 3</a:t>
            </a:r>
            <a:r>
              <a:rPr lang="en-US" sz="3200" b="1" baseline="30000" dirty="0" smtClean="0">
                <a:solidFill>
                  <a:schemeClr val="tx1"/>
                </a:solidFill>
              </a:rPr>
              <a:t>rd</a:t>
            </a:r>
            <a:r>
              <a:rPr lang="en-US" sz="3200" b="1" dirty="0" smtClean="0">
                <a:solidFill>
                  <a:schemeClr val="tx1"/>
                </a:solidFill>
              </a:rPr>
              <a:t> parameter is the color of the </a:t>
            </a:r>
            <a:r>
              <a:rPr lang="en-US" sz="3200" b="1" i="1" dirty="0" smtClean="0">
                <a:solidFill>
                  <a:srgbClr val="C00000"/>
                </a:solidFill>
              </a:rPr>
              <a:t>text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The 4</a:t>
            </a:r>
            <a:r>
              <a:rPr lang="en-US" sz="32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3200" b="1" dirty="0" smtClean="0">
                <a:solidFill>
                  <a:schemeClr val="tx1"/>
                </a:solidFill>
              </a:rPr>
              <a:t> parameter </a:t>
            </a:r>
            <a:r>
              <a:rPr lang="en-US" sz="3200" b="1" dirty="0">
                <a:solidFill>
                  <a:schemeClr val="tx1"/>
                </a:solidFill>
              </a:rPr>
              <a:t>is </a:t>
            </a:r>
            <a:r>
              <a:rPr lang="en-US" sz="3200" b="1" dirty="0" smtClean="0">
                <a:solidFill>
                  <a:schemeClr val="tx1"/>
                </a:solidFill>
              </a:rPr>
              <a:t>the color of the </a:t>
            </a:r>
            <a:r>
              <a:rPr lang="en-US" sz="3200" b="1" i="1" dirty="0" smtClean="0">
                <a:solidFill>
                  <a:srgbClr val="C00000"/>
                </a:solidFill>
              </a:rPr>
              <a:t>background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The second line creates a rectangle around </a:t>
            </a:r>
            <a:r>
              <a:rPr lang="en-US" sz="3200" b="1" smtClean="0">
                <a:solidFill>
                  <a:schemeClr val="tx1"/>
                </a:solidFill>
              </a:rPr>
              <a:t>the text.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57" y="1600200"/>
            <a:ext cx="8532743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0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8382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Attributes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</a:rPr>
              <a:t>The </a:t>
            </a:r>
            <a:r>
              <a:rPr lang="en-US" sz="4000" b="1" i="1" dirty="0" err="1">
                <a:solidFill>
                  <a:srgbClr val="C00000"/>
                </a:solidFill>
              </a:rPr>
              <a:t>pygame.Rect</a:t>
            </a:r>
            <a:r>
              <a:rPr lang="en-US" sz="4000" b="1" dirty="0">
                <a:solidFill>
                  <a:srgbClr val="002060"/>
                </a:solidFill>
              </a:rPr>
              <a:t> data type (which we will just call </a:t>
            </a:r>
            <a:r>
              <a:rPr lang="en-US" sz="4000" b="1" dirty="0" err="1">
                <a:solidFill>
                  <a:srgbClr val="002060"/>
                </a:solidFill>
              </a:rPr>
              <a:t>Rect</a:t>
            </a:r>
            <a:r>
              <a:rPr lang="en-US" sz="4000" b="1" dirty="0">
                <a:solidFill>
                  <a:srgbClr val="002060"/>
                </a:solidFill>
              </a:rPr>
              <a:t> for short) makes </a:t>
            </a:r>
            <a:r>
              <a:rPr lang="en-US" sz="4000" b="1" dirty="0" smtClean="0">
                <a:solidFill>
                  <a:srgbClr val="002060"/>
                </a:solidFill>
              </a:rPr>
              <a:t>working with </a:t>
            </a:r>
            <a:r>
              <a:rPr lang="en-US" sz="4000" b="1" dirty="0">
                <a:solidFill>
                  <a:srgbClr val="002060"/>
                </a:solidFill>
              </a:rPr>
              <a:t>rectangle-shaped things easy</a:t>
            </a:r>
            <a:r>
              <a:rPr lang="en-US" sz="4000" b="1" dirty="0" smtClean="0">
                <a:solidFill>
                  <a:srgbClr val="002060"/>
                </a:solidFill>
              </a:rPr>
              <a:t>.  </a:t>
            </a:r>
            <a:r>
              <a:rPr lang="en-US" sz="4000" b="1" i="1" dirty="0" smtClean="0">
                <a:solidFill>
                  <a:srgbClr val="C00000"/>
                </a:solidFill>
              </a:rPr>
              <a:t>Use your chart!</a:t>
            </a:r>
            <a:endParaRPr lang="en-US" sz="4000" b="1" i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76400"/>
            <a:ext cx="8763000" cy="83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26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8382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Attributes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828800"/>
            <a:ext cx="8849663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57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2885</TotalTime>
  <Words>371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Ravie</vt:lpstr>
      <vt:lpstr>Executive</vt:lpstr>
      <vt:lpstr>PowerPoint Presentation</vt:lpstr>
      <vt:lpstr>Displaying Text </vt:lpstr>
      <vt:lpstr>Fonts</vt:lpstr>
      <vt:lpstr>Set Up Fonts</vt:lpstr>
      <vt:lpstr>The Render Method</vt:lpstr>
      <vt:lpstr>Anti-Aliasing</vt:lpstr>
      <vt:lpstr>The Render Method</vt:lpstr>
      <vt:lpstr>Attributes</vt:lpstr>
      <vt:lpstr>Attributes</vt:lpstr>
      <vt:lpstr>Attributes</vt:lpstr>
      <vt:lpstr>Blit the Text Onto the Surface</vt:lpstr>
      <vt:lpstr>Displaying Text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</dc:creator>
  <cp:lastModifiedBy>Segreto, Carolyn</cp:lastModifiedBy>
  <cp:revision>178</cp:revision>
  <cp:lastPrinted>2016-05-11T15:33:14Z</cp:lastPrinted>
  <dcterms:created xsi:type="dcterms:W3CDTF">2016-03-31T16:34:56Z</dcterms:created>
  <dcterms:modified xsi:type="dcterms:W3CDTF">2016-06-02T11:35:47Z</dcterms:modified>
</cp:coreProperties>
</file>