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sldIdLst>
    <p:sldId id="256" r:id="rId2"/>
    <p:sldId id="361" r:id="rId3"/>
    <p:sldId id="363" r:id="rId4"/>
    <p:sldId id="362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9" r:id="rId20"/>
    <p:sldId id="378" r:id="rId21"/>
    <p:sldId id="281" r:id="rId22"/>
    <p:sldId id="32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F073-C989-4845-B981-6B9BC35972C0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B99E5-ABDC-4E28-A26C-362FE33F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80EEE0-2210-4372-BD1A-079175A02E8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3124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200400"/>
            <a:ext cx="8229600" cy="3505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Sprites (Images) and</a:t>
            </a:r>
          </a:p>
          <a:p>
            <a:r>
              <a:rPr lang="en-US" sz="54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Sounds</a:t>
            </a:r>
            <a:endParaRPr lang="en-US" sz="5400" b="1" dirty="0">
              <a:solidFill>
                <a:schemeClr val="accent5"/>
              </a:solidFill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762000"/>
            <a:ext cx="5105400" cy="209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Setting up the Music and Sounds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Next we need to load the sound files. There are two modules for sound in </a:t>
            </a:r>
            <a:r>
              <a:rPr lang="en-US" b="1" dirty="0" err="1">
                <a:solidFill>
                  <a:srgbClr val="002060"/>
                </a:solidFill>
              </a:rPr>
              <a:t>Pygame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err="1" smtClean="0">
                <a:solidFill>
                  <a:srgbClr val="C00000"/>
                </a:solidFill>
              </a:rPr>
              <a:t>pygame.mixer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module is responsible for playing short sound effects during the game.</a:t>
            </a:r>
          </a:p>
          <a:p>
            <a:r>
              <a:rPr lang="en-US" b="1" dirty="0">
                <a:solidFill>
                  <a:srgbClr val="002060"/>
                </a:solidFill>
              </a:rPr>
              <a:t>The </a:t>
            </a:r>
            <a:r>
              <a:rPr lang="en-US" b="1" dirty="0" err="1">
                <a:solidFill>
                  <a:srgbClr val="C00000"/>
                </a:solidFill>
              </a:rPr>
              <a:t>pygame.mixer.music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module is used for playing background music</a:t>
            </a:r>
            <a:r>
              <a:rPr lang="en-US" b="1" dirty="0" smtClean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79" y="1524000"/>
            <a:ext cx="7836442" cy="1478574"/>
          </a:xfrm>
          <a:prstGeom prst="rect">
            <a:avLst/>
          </a:prstGeom>
        </p:spPr>
      </p:pic>
      <p:pic>
        <p:nvPicPr>
          <p:cNvPr id="6146" name="Picture 2" descr="C:\Users\Carolyn\AppData\Local\Microsoft\Windows\Temporary Internet Files\Content.IE5\RZ563J16\large-speaker-icon-with-sound-waves-33.3-16796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95400" cy="135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88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Setting up the Music and Sounds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will call the </a:t>
            </a:r>
            <a:r>
              <a:rPr lang="en-US" sz="2000" b="1" dirty="0" err="1">
                <a:solidFill>
                  <a:srgbClr val="002060"/>
                </a:solidFill>
              </a:rPr>
              <a:t>pygame.mixer.Sound</a:t>
            </a:r>
            <a:r>
              <a:rPr lang="en-US" sz="2000" b="1" dirty="0">
                <a:solidFill>
                  <a:srgbClr val="002060"/>
                </a:solidFill>
              </a:rPr>
              <a:t>() constructor function to create </a:t>
            </a:r>
            <a:r>
              <a:rPr lang="en-US" sz="2000" b="1" dirty="0" smtClean="0">
                <a:solidFill>
                  <a:srgbClr val="002060"/>
                </a:solidFill>
              </a:rPr>
              <a:t>a </a:t>
            </a:r>
            <a:r>
              <a:rPr lang="en-US" sz="2000" b="1" dirty="0" err="1" smtClean="0">
                <a:solidFill>
                  <a:srgbClr val="002060"/>
                </a:solidFill>
              </a:rPr>
              <a:t>pygame.mixer.Sound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object (which we will simply call a Sound object</a:t>
            </a:r>
            <a:r>
              <a:rPr lang="en-US" sz="2000" b="1" dirty="0" smtClean="0">
                <a:solidFill>
                  <a:srgbClr val="002060"/>
                </a:solidFill>
              </a:rPr>
              <a:t>).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This </a:t>
            </a:r>
            <a:r>
              <a:rPr lang="en-US" sz="2000" b="1" dirty="0" smtClean="0">
                <a:solidFill>
                  <a:srgbClr val="002060"/>
                </a:solidFill>
              </a:rPr>
              <a:t>object has </a:t>
            </a:r>
            <a:r>
              <a:rPr lang="en-US" sz="2000" b="1" dirty="0">
                <a:solidFill>
                  <a:srgbClr val="002060"/>
                </a:solidFill>
              </a:rPr>
              <a:t>a play() method that when called will play the sound effect</a:t>
            </a:r>
            <a:r>
              <a:rPr lang="en-US" sz="20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On </a:t>
            </a:r>
            <a:r>
              <a:rPr lang="en-US" sz="2000" b="1" dirty="0">
                <a:solidFill>
                  <a:srgbClr val="002060"/>
                </a:solidFill>
              </a:rPr>
              <a:t>line 39 we load the background music by calling </a:t>
            </a:r>
            <a:r>
              <a:rPr lang="en-US" sz="2000" b="1" dirty="0" err="1">
                <a:solidFill>
                  <a:srgbClr val="002060"/>
                </a:solidFill>
              </a:rPr>
              <a:t>pygame.mixer.music.load</a:t>
            </a:r>
            <a:r>
              <a:rPr lang="en-US" sz="2000" b="1" dirty="0">
                <a:solidFill>
                  <a:srgbClr val="002060"/>
                </a:solidFill>
              </a:rPr>
              <a:t>(). </a:t>
            </a:r>
            <a:endParaRPr lang="en-US" sz="2000" b="1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527" y="1348153"/>
            <a:ext cx="7836442" cy="1478574"/>
          </a:xfrm>
          <a:prstGeom prst="rect">
            <a:avLst/>
          </a:prstGeom>
        </p:spPr>
      </p:pic>
      <p:pic>
        <p:nvPicPr>
          <p:cNvPr id="7170" name="Picture 2" descr="C:\Users\Carolyn\AppData\Local\Microsoft\Windows\Temporary Internet Files\Content.IE5\EMZ5GX36\sound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00600"/>
            <a:ext cx="1728000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43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Setting up the Music and Sounds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Finally</a:t>
            </a:r>
            <a:r>
              <a:rPr lang="en-US" sz="2800" b="1" dirty="0">
                <a:solidFill>
                  <a:srgbClr val="002060"/>
                </a:solidFill>
              </a:rPr>
              <a:t>, we have a simple </a:t>
            </a:r>
            <a:r>
              <a:rPr lang="en-US" sz="2800" b="1" dirty="0" err="1">
                <a:solidFill>
                  <a:srgbClr val="002060"/>
                </a:solidFill>
              </a:rPr>
              <a:t>boolean</a:t>
            </a:r>
            <a:r>
              <a:rPr lang="en-US" sz="2800" b="1" dirty="0">
                <a:solidFill>
                  <a:srgbClr val="002060"/>
                </a:solidFill>
              </a:rPr>
              <a:t> variable named </a:t>
            </a:r>
            <a:r>
              <a:rPr lang="en-US" sz="2800" b="1" i="1" dirty="0" err="1">
                <a:solidFill>
                  <a:srgbClr val="C00000"/>
                </a:solidFill>
              </a:rPr>
              <a:t>musicPlaying</a:t>
            </a:r>
            <a:r>
              <a:rPr lang="en-US" sz="2800" b="1" dirty="0">
                <a:solidFill>
                  <a:srgbClr val="002060"/>
                </a:solidFill>
              </a:rPr>
              <a:t> that will tell </a:t>
            </a:r>
            <a:r>
              <a:rPr lang="en-US" sz="2800" b="1" dirty="0" smtClean="0">
                <a:solidFill>
                  <a:srgbClr val="002060"/>
                </a:solidFill>
              </a:rPr>
              <a:t>our program </a:t>
            </a:r>
            <a:r>
              <a:rPr lang="en-US" sz="2800" b="1" dirty="0">
                <a:solidFill>
                  <a:srgbClr val="002060"/>
                </a:solidFill>
              </a:rPr>
              <a:t>if it should play the background music and sound effects or not.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7030A0"/>
                </a:solidFill>
              </a:rPr>
              <a:t>It </a:t>
            </a:r>
            <a:r>
              <a:rPr lang="en-US" sz="2800" b="1" i="1" dirty="0">
                <a:solidFill>
                  <a:srgbClr val="7030A0"/>
                </a:solidFill>
              </a:rPr>
              <a:t>is nice to </a:t>
            </a:r>
            <a:r>
              <a:rPr lang="en-US" sz="2800" b="1" i="1" dirty="0" smtClean="0">
                <a:solidFill>
                  <a:srgbClr val="7030A0"/>
                </a:solidFill>
              </a:rPr>
              <a:t>give the </a:t>
            </a:r>
            <a:r>
              <a:rPr lang="en-US" sz="2800" b="1" i="1" dirty="0">
                <a:solidFill>
                  <a:srgbClr val="7030A0"/>
                </a:solidFill>
              </a:rPr>
              <a:t>player the option to run the program without the sound playing.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04" y="1348153"/>
            <a:ext cx="8605329" cy="1623647"/>
          </a:xfrm>
          <a:prstGeom prst="rect">
            <a:avLst/>
          </a:prstGeom>
        </p:spPr>
      </p:pic>
      <p:pic>
        <p:nvPicPr>
          <p:cNvPr id="8194" name="Picture 2" descr="C:\Users\Carolyn\AppData\Local\Microsoft\Windows\Temporary Internet Files\Content.IE5\RZ563J16\Convertir-mp3-en-WAV-onlin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159976"/>
            <a:ext cx="1057656" cy="105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577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Toggling the Sound On and Off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will check if the user has pressed the </a:t>
            </a:r>
            <a:r>
              <a:rPr lang="en-US" sz="2000" b="1" dirty="0">
                <a:solidFill>
                  <a:srgbClr val="FF0000"/>
                </a:solidFill>
              </a:rPr>
              <a:t>M key</a:t>
            </a:r>
            <a:r>
              <a:rPr lang="en-US" sz="2000" b="1" dirty="0">
                <a:solidFill>
                  <a:srgbClr val="002060"/>
                </a:solidFill>
              </a:rPr>
              <a:t>. The M key will turn the </a:t>
            </a:r>
            <a:r>
              <a:rPr lang="en-US" sz="2000" b="1" dirty="0" smtClean="0">
                <a:solidFill>
                  <a:srgbClr val="002060"/>
                </a:solidFill>
              </a:rPr>
              <a:t>background </a:t>
            </a:r>
            <a:r>
              <a:rPr lang="en-US" sz="2000" b="1" dirty="0" smtClean="0">
                <a:solidFill>
                  <a:srgbClr val="FF0000"/>
                </a:solidFill>
              </a:rPr>
              <a:t>music </a:t>
            </a:r>
            <a:r>
              <a:rPr lang="en-US" sz="2000" b="1" dirty="0">
                <a:solidFill>
                  <a:srgbClr val="FF0000"/>
                </a:solidFill>
              </a:rPr>
              <a:t>on or off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If </a:t>
            </a:r>
            <a:r>
              <a:rPr lang="en-US" sz="2000" b="1" i="1" dirty="0" err="1">
                <a:solidFill>
                  <a:srgbClr val="FF0000"/>
                </a:solidFill>
              </a:rPr>
              <a:t>musicPlaying</a:t>
            </a:r>
            <a:r>
              <a:rPr lang="en-US" sz="2000" b="1" dirty="0">
                <a:solidFill>
                  <a:srgbClr val="002060"/>
                </a:solidFill>
              </a:rPr>
              <a:t> is set to </a:t>
            </a:r>
            <a:r>
              <a:rPr lang="en-US" sz="2000" b="1" dirty="0">
                <a:solidFill>
                  <a:srgbClr val="00B050"/>
                </a:solidFill>
              </a:rPr>
              <a:t>True</a:t>
            </a:r>
            <a:r>
              <a:rPr lang="en-US" sz="2000" b="1" dirty="0">
                <a:solidFill>
                  <a:srgbClr val="002060"/>
                </a:solidFill>
              </a:rPr>
              <a:t>, then that means the background </a:t>
            </a:r>
            <a:r>
              <a:rPr lang="en-US" sz="2000" b="1" dirty="0" smtClean="0">
                <a:solidFill>
                  <a:srgbClr val="002060"/>
                </a:solidFill>
              </a:rPr>
              <a:t>music is </a:t>
            </a:r>
            <a:r>
              <a:rPr lang="en-US" sz="2000" b="1" dirty="0">
                <a:solidFill>
                  <a:srgbClr val="002060"/>
                </a:solidFill>
              </a:rPr>
              <a:t>currently playing and we should stop the music by </a:t>
            </a:r>
            <a:r>
              <a:rPr lang="en-US" sz="2000" b="1" dirty="0" smtClean="0">
                <a:solidFill>
                  <a:srgbClr val="002060"/>
                </a:solidFill>
              </a:rPr>
              <a:t>calling </a:t>
            </a:r>
            <a:r>
              <a:rPr lang="en-US" sz="2000" b="1" dirty="0" err="1" smtClean="0">
                <a:solidFill>
                  <a:srgbClr val="00B050"/>
                </a:solidFill>
              </a:rPr>
              <a:t>pygame.mixer.music.stop</a:t>
            </a:r>
            <a:r>
              <a:rPr lang="en-US" sz="2000" b="1" dirty="0">
                <a:solidFill>
                  <a:srgbClr val="00B050"/>
                </a:solidFill>
              </a:rPr>
              <a:t>()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If </a:t>
            </a:r>
            <a:r>
              <a:rPr lang="en-US" sz="2000" b="1" i="1" dirty="0" err="1">
                <a:solidFill>
                  <a:srgbClr val="C00000"/>
                </a:solidFill>
              </a:rPr>
              <a:t>musicPlaying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is set to </a:t>
            </a:r>
            <a:r>
              <a:rPr lang="en-US" sz="2000" b="1" dirty="0">
                <a:solidFill>
                  <a:srgbClr val="00B050"/>
                </a:solidFill>
              </a:rPr>
              <a:t>False</a:t>
            </a:r>
            <a:r>
              <a:rPr lang="en-US" sz="2000" b="1" dirty="0">
                <a:solidFill>
                  <a:srgbClr val="002060"/>
                </a:solidFill>
              </a:rPr>
              <a:t>, then </a:t>
            </a:r>
            <a:r>
              <a:rPr lang="en-US" sz="2000" b="1" dirty="0" smtClean="0">
                <a:solidFill>
                  <a:srgbClr val="002060"/>
                </a:solidFill>
              </a:rPr>
              <a:t>that means </a:t>
            </a:r>
            <a:r>
              <a:rPr lang="en-US" sz="2000" b="1" dirty="0">
                <a:solidFill>
                  <a:srgbClr val="002060"/>
                </a:solidFill>
              </a:rPr>
              <a:t>the background music is not currently playing and should be started by </a:t>
            </a:r>
            <a:r>
              <a:rPr lang="en-US" sz="2000" b="1" dirty="0" smtClean="0">
                <a:solidFill>
                  <a:srgbClr val="002060"/>
                </a:solidFill>
              </a:rPr>
              <a:t>calling </a:t>
            </a:r>
            <a:r>
              <a:rPr lang="en-US" sz="2000" b="1" dirty="0" err="1" smtClean="0">
                <a:solidFill>
                  <a:srgbClr val="00B050"/>
                </a:solidFill>
              </a:rPr>
              <a:t>pygame.mixer.music.play</a:t>
            </a:r>
            <a:r>
              <a:rPr lang="en-US" sz="2000" b="1" dirty="0">
                <a:solidFill>
                  <a:srgbClr val="00B050"/>
                </a:solidFill>
              </a:rPr>
              <a:t>()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lang="en-US" sz="2000" b="1" dirty="0" smtClean="0">
              <a:solidFill>
                <a:srgbClr val="7030A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75657"/>
            <a:ext cx="6934200" cy="1480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C:\Users\Carolyn\AppData\Local\Microsoft\Windows\Temporary Internet Files\Content.IE5\EMZ5GX36\music_notes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41880"/>
            <a:ext cx="1676400" cy="156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061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Toggling the Sound On and Off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Finally, no matter what, we want to toggle the value in </a:t>
            </a:r>
            <a:r>
              <a:rPr lang="en-US" b="1" dirty="0" err="1">
                <a:solidFill>
                  <a:srgbClr val="002060"/>
                </a:solidFill>
              </a:rPr>
              <a:t>musicPlaying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Toggling a </a:t>
            </a:r>
            <a:r>
              <a:rPr lang="en-US" b="1" i="1" dirty="0" err="1" smtClean="0">
                <a:solidFill>
                  <a:srgbClr val="C00000"/>
                </a:solidFill>
              </a:rPr>
              <a:t>boolean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value means we set it to the opposite of its current value. </a:t>
            </a:r>
            <a:r>
              <a:rPr lang="en-US" b="1" i="1" dirty="0" smtClean="0">
                <a:solidFill>
                  <a:srgbClr val="C00000"/>
                </a:solidFill>
              </a:rPr>
              <a:t>False </a:t>
            </a:r>
            <a:r>
              <a:rPr lang="en-US" b="1" i="1" dirty="0">
                <a:solidFill>
                  <a:srgbClr val="C00000"/>
                </a:solidFill>
              </a:rPr>
              <a:t>if it </a:t>
            </a:r>
            <a:r>
              <a:rPr lang="en-US" b="1" i="1" dirty="0" smtClean="0">
                <a:solidFill>
                  <a:srgbClr val="C00000"/>
                </a:solidFill>
              </a:rPr>
              <a:t>is True </a:t>
            </a:r>
            <a:r>
              <a:rPr lang="en-US" b="1" i="1" dirty="0">
                <a:solidFill>
                  <a:srgbClr val="C00000"/>
                </a:solidFill>
              </a:rPr>
              <a:t>or </a:t>
            </a:r>
            <a:r>
              <a:rPr lang="en-US" b="1" i="1" dirty="0" smtClean="0">
                <a:solidFill>
                  <a:srgbClr val="C00000"/>
                </a:solidFill>
              </a:rPr>
              <a:t>True </a:t>
            </a:r>
            <a:r>
              <a:rPr lang="en-US" b="1" i="1" dirty="0">
                <a:solidFill>
                  <a:srgbClr val="C00000"/>
                </a:solidFill>
              </a:rPr>
              <a:t>if it is currently False. </a:t>
            </a:r>
            <a:endParaRPr lang="en-US" b="1" i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Think </a:t>
            </a:r>
            <a:r>
              <a:rPr lang="en-US" b="1" dirty="0">
                <a:solidFill>
                  <a:srgbClr val="002060"/>
                </a:solidFill>
              </a:rPr>
              <a:t>of toggling as </a:t>
            </a:r>
            <a:r>
              <a:rPr lang="en-US" b="1" dirty="0" smtClean="0">
                <a:solidFill>
                  <a:srgbClr val="002060"/>
                </a:solidFill>
              </a:rPr>
              <a:t>what happens </a:t>
            </a:r>
            <a:r>
              <a:rPr lang="en-US" b="1" dirty="0">
                <a:solidFill>
                  <a:srgbClr val="002060"/>
                </a:solidFill>
              </a:rPr>
              <a:t>when you flip a light switch on or off</a:t>
            </a:r>
            <a:r>
              <a:rPr lang="en-US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Toggling </a:t>
            </a:r>
            <a:r>
              <a:rPr lang="en-US" b="1" dirty="0">
                <a:solidFill>
                  <a:srgbClr val="002060"/>
                </a:solidFill>
              </a:rPr>
              <a:t>the value in </a:t>
            </a:r>
            <a:r>
              <a:rPr lang="en-US" b="1" i="1" dirty="0" err="1">
                <a:solidFill>
                  <a:srgbClr val="C00000"/>
                </a:solidFill>
              </a:rPr>
              <a:t>musicPlaying</a:t>
            </a:r>
            <a:r>
              <a:rPr lang="en-US" b="1" dirty="0">
                <a:solidFill>
                  <a:srgbClr val="002060"/>
                </a:solidFill>
              </a:rPr>
              <a:t> will ensure that the next time the user </a:t>
            </a:r>
            <a:r>
              <a:rPr lang="en-US" b="1" dirty="0" smtClean="0">
                <a:solidFill>
                  <a:srgbClr val="002060"/>
                </a:solidFill>
              </a:rPr>
              <a:t>presses the </a:t>
            </a:r>
            <a:r>
              <a:rPr lang="en-US" b="1" dirty="0">
                <a:solidFill>
                  <a:srgbClr val="002060"/>
                </a:solidFill>
              </a:rPr>
              <a:t>M key, it will do the opposite of what it did before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6553200" cy="141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C:\Users\Carolyn\AppData\Local\Microsoft\Windows\Temporary Internet Files\Content.IE5\0433H0DN\lightswitch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066800"/>
            <a:ext cx="990600" cy="134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26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Drawing the Player on the Window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Remember </a:t>
            </a:r>
            <a:r>
              <a:rPr lang="en-US" b="1" i="1" dirty="0">
                <a:solidFill>
                  <a:srgbClr val="C00000"/>
                </a:solidFill>
              </a:rPr>
              <a:t>that the value stored in </a:t>
            </a:r>
            <a:r>
              <a:rPr lang="en-US" b="1" i="1" dirty="0" err="1" smtClean="0">
                <a:solidFill>
                  <a:srgbClr val="C00000"/>
                </a:solidFill>
              </a:rPr>
              <a:t>playerStretchedImage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is a Surface object.</a:t>
            </a:r>
          </a:p>
          <a:p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i="1" dirty="0" err="1">
                <a:solidFill>
                  <a:srgbClr val="C00000"/>
                </a:solidFill>
              </a:rPr>
              <a:t>Blitting</a:t>
            </a:r>
            <a:r>
              <a:rPr lang="en-US" b="1" dirty="0">
                <a:solidFill>
                  <a:srgbClr val="002060"/>
                </a:solidFill>
              </a:rPr>
              <a:t>" is the process of drawing the contents of one Surface object to </a:t>
            </a:r>
            <a:r>
              <a:rPr lang="en-US" b="1" dirty="0" smtClean="0">
                <a:solidFill>
                  <a:srgbClr val="002060"/>
                </a:solidFill>
              </a:rPr>
              <a:t>another Surface </a:t>
            </a:r>
            <a:r>
              <a:rPr lang="en-US" b="1" dirty="0">
                <a:solidFill>
                  <a:srgbClr val="002060"/>
                </a:solidFill>
              </a:rPr>
              <a:t>object.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In </a:t>
            </a:r>
            <a:r>
              <a:rPr lang="en-US" b="1" dirty="0">
                <a:solidFill>
                  <a:srgbClr val="002060"/>
                </a:solidFill>
              </a:rPr>
              <a:t>this case, we want to draw the sprite of the player onto the </a:t>
            </a:r>
            <a:r>
              <a:rPr lang="en-US" b="1" dirty="0" smtClean="0">
                <a:solidFill>
                  <a:srgbClr val="002060"/>
                </a:solidFill>
              </a:rPr>
              <a:t>window's Surface object.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second parameter to the </a:t>
            </a:r>
            <a:r>
              <a:rPr lang="en-US" b="1" dirty="0" err="1">
                <a:solidFill>
                  <a:srgbClr val="002060"/>
                </a:solidFill>
              </a:rPr>
              <a:t>blit</a:t>
            </a:r>
            <a:r>
              <a:rPr lang="en-US" b="1" dirty="0">
                <a:solidFill>
                  <a:srgbClr val="002060"/>
                </a:solidFill>
              </a:rPr>
              <a:t>() method is </a:t>
            </a:r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err="1">
                <a:solidFill>
                  <a:srgbClr val="002060"/>
                </a:solidFill>
              </a:rPr>
              <a:t>Rect</a:t>
            </a:r>
            <a:r>
              <a:rPr lang="en-US" b="1" dirty="0">
                <a:solidFill>
                  <a:srgbClr val="002060"/>
                </a:solidFill>
              </a:rPr>
              <a:t> object that </a:t>
            </a:r>
            <a:r>
              <a:rPr lang="en-US" b="1" dirty="0" smtClean="0">
                <a:solidFill>
                  <a:srgbClr val="002060"/>
                </a:solidFill>
              </a:rPr>
              <a:t>keeps </a:t>
            </a:r>
            <a:r>
              <a:rPr lang="en-US" b="1" dirty="0">
                <a:solidFill>
                  <a:srgbClr val="002060"/>
                </a:solidFill>
              </a:rPr>
              <a:t>track of </a:t>
            </a:r>
            <a:r>
              <a:rPr lang="en-US" b="1" dirty="0" smtClean="0">
                <a:solidFill>
                  <a:srgbClr val="002060"/>
                </a:solidFill>
              </a:rPr>
              <a:t>the position </a:t>
            </a:r>
            <a:r>
              <a:rPr lang="en-US" b="1" dirty="0">
                <a:solidFill>
                  <a:srgbClr val="002060"/>
                </a:solidFill>
              </a:rPr>
              <a:t>of the player in the window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688570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66" y="1066800"/>
            <a:ext cx="1235034" cy="15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13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Checking if the Player has Collided with the Cherries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This </a:t>
            </a:r>
            <a:r>
              <a:rPr lang="en-US" b="1" i="1" dirty="0">
                <a:solidFill>
                  <a:srgbClr val="002060"/>
                </a:solidFill>
              </a:rPr>
              <a:t>code is similar to the code in the previous programs. But here we are adding </a:t>
            </a:r>
            <a:r>
              <a:rPr lang="en-US" b="1" i="1" dirty="0" smtClean="0">
                <a:solidFill>
                  <a:srgbClr val="002060"/>
                </a:solidFill>
              </a:rPr>
              <a:t>a couple </a:t>
            </a:r>
            <a:r>
              <a:rPr lang="en-US" b="1" i="1" dirty="0">
                <a:solidFill>
                  <a:srgbClr val="002060"/>
                </a:solidFill>
              </a:rPr>
              <a:t>of new lines. 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We </a:t>
            </a:r>
            <a:r>
              <a:rPr lang="en-US" b="1" dirty="0">
                <a:solidFill>
                  <a:srgbClr val="002060"/>
                </a:solidFill>
              </a:rPr>
              <a:t>want to call the </a:t>
            </a:r>
            <a:r>
              <a:rPr lang="en-US" b="1" i="1" dirty="0">
                <a:solidFill>
                  <a:srgbClr val="C00000"/>
                </a:solidFill>
              </a:rPr>
              <a:t>play() </a:t>
            </a:r>
            <a:r>
              <a:rPr lang="en-US" b="1" dirty="0">
                <a:solidFill>
                  <a:srgbClr val="002060"/>
                </a:solidFill>
              </a:rPr>
              <a:t>method on the Sound object stored in </a:t>
            </a:r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err="1" smtClean="0">
                <a:solidFill>
                  <a:srgbClr val="002060"/>
                </a:solidFill>
              </a:rPr>
              <a:t>pickUpSound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variable. But we only want to do this if </a:t>
            </a:r>
            <a:r>
              <a:rPr lang="en-US" b="1" dirty="0" err="1">
                <a:solidFill>
                  <a:srgbClr val="002060"/>
                </a:solidFill>
              </a:rPr>
              <a:t>musicPlaying</a:t>
            </a:r>
            <a:r>
              <a:rPr lang="en-US" b="1" dirty="0">
                <a:solidFill>
                  <a:srgbClr val="002060"/>
                </a:solidFill>
              </a:rPr>
              <a:t> is set to </a:t>
            </a:r>
            <a:r>
              <a:rPr lang="en-US" b="1" dirty="0" smtClean="0">
                <a:solidFill>
                  <a:srgbClr val="002060"/>
                </a:solidFill>
              </a:rPr>
              <a:t>True (</a:t>
            </a:r>
            <a:r>
              <a:rPr lang="en-US" b="1" dirty="0">
                <a:solidFill>
                  <a:srgbClr val="002060"/>
                </a:solidFill>
              </a:rPr>
              <a:t>which tells us that the sound turned on</a:t>
            </a:r>
            <a:r>
              <a:rPr lang="en-US" b="1" dirty="0" smtClean="0">
                <a:solidFill>
                  <a:srgbClr val="002060"/>
                </a:solidFill>
              </a:rPr>
              <a:t>).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6825343" cy="1868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360521"/>
            <a:ext cx="9620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32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Checking if the Player has Collided with the Cherries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002060"/>
                </a:solidFill>
              </a:rPr>
              <a:t>When the player eats one of the cherries, we are going to enlarge the size of the player </a:t>
            </a:r>
            <a:r>
              <a:rPr lang="en-US" b="1" i="1" dirty="0" smtClean="0">
                <a:solidFill>
                  <a:srgbClr val="002060"/>
                </a:solidFill>
              </a:rPr>
              <a:t>by two </a:t>
            </a:r>
            <a:r>
              <a:rPr lang="en-US" b="1" i="1" dirty="0">
                <a:solidFill>
                  <a:srgbClr val="002060"/>
                </a:solidFill>
              </a:rPr>
              <a:t>pixels in height and width. 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On </a:t>
            </a:r>
            <a:r>
              <a:rPr lang="en-US" b="1" i="1" dirty="0">
                <a:solidFill>
                  <a:srgbClr val="002060"/>
                </a:solidFill>
              </a:rPr>
              <a:t>line 116, we create a new </a:t>
            </a:r>
            <a:r>
              <a:rPr lang="en-US" b="1" i="1" dirty="0" err="1">
                <a:solidFill>
                  <a:srgbClr val="002060"/>
                </a:solidFill>
              </a:rPr>
              <a:t>Rect</a:t>
            </a:r>
            <a:r>
              <a:rPr lang="en-US" b="1" i="1" dirty="0">
                <a:solidFill>
                  <a:srgbClr val="002060"/>
                </a:solidFill>
              </a:rPr>
              <a:t> object to store in </a:t>
            </a:r>
            <a:r>
              <a:rPr lang="en-US" b="1" i="1" dirty="0" smtClean="0">
                <a:solidFill>
                  <a:srgbClr val="002060"/>
                </a:solidFill>
              </a:rPr>
              <a:t>the player </a:t>
            </a:r>
            <a:r>
              <a:rPr lang="en-US" b="1" i="1" dirty="0">
                <a:solidFill>
                  <a:srgbClr val="002060"/>
                </a:solidFill>
              </a:rPr>
              <a:t>variable which will have the same sizes as the old </a:t>
            </a:r>
            <a:r>
              <a:rPr lang="en-US" b="1" i="1" dirty="0" err="1">
                <a:solidFill>
                  <a:srgbClr val="002060"/>
                </a:solidFill>
              </a:rPr>
              <a:t>Rect</a:t>
            </a:r>
            <a:r>
              <a:rPr lang="en-US" b="1" i="1" dirty="0">
                <a:solidFill>
                  <a:srgbClr val="002060"/>
                </a:solidFill>
              </a:rPr>
              <a:t> object stored in player</a:t>
            </a:r>
            <a:r>
              <a:rPr lang="en-US" b="1" i="1" dirty="0" smtClean="0">
                <a:solidFill>
                  <a:srgbClr val="002060"/>
                </a:solidFill>
              </a:rPr>
              <a:t>. Except </a:t>
            </a:r>
            <a:r>
              <a:rPr lang="en-US" b="1" i="1" dirty="0">
                <a:solidFill>
                  <a:srgbClr val="002060"/>
                </a:solidFill>
              </a:rPr>
              <a:t>the width and height of the new </a:t>
            </a:r>
            <a:r>
              <a:rPr lang="en-US" b="1" i="1" dirty="0" err="1">
                <a:solidFill>
                  <a:srgbClr val="002060"/>
                </a:solidFill>
              </a:rPr>
              <a:t>Rect</a:t>
            </a:r>
            <a:r>
              <a:rPr lang="en-US" b="1" i="1" dirty="0">
                <a:solidFill>
                  <a:srgbClr val="002060"/>
                </a:solidFill>
              </a:rPr>
              <a:t> object will be 2 pixels larger</a:t>
            </a:r>
            <a:r>
              <a:rPr lang="en-US" b="1" i="1" dirty="0" smtClean="0">
                <a:solidFill>
                  <a:srgbClr val="002060"/>
                </a:solidFill>
              </a:rPr>
              <a:t>.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6858000" cy="187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248" y="1447800"/>
            <a:ext cx="1266825" cy="206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78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Checking if the Player has Collided with the Cherries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err="1">
                <a:solidFill>
                  <a:srgbClr val="002060"/>
                </a:solidFill>
              </a:rPr>
              <a:t>Rect</a:t>
            </a:r>
            <a:r>
              <a:rPr lang="en-US" b="1" dirty="0">
                <a:solidFill>
                  <a:srgbClr val="002060"/>
                </a:solidFill>
              </a:rPr>
              <a:t> object that represents the position and size of the </a:t>
            </a:r>
            <a:r>
              <a:rPr lang="en-US" b="1" dirty="0" smtClean="0">
                <a:solidFill>
                  <a:srgbClr val="002060"/>
                </a:solidFill>
              </a:rPr>
              <a:t>player is changed in size, so we need to create </a:t>
            </a:r>
            <a:r>
              <a:rPr lang="en-US" b="1" dirty="0">
                <a:solidFill>
                  <a:srgbClr val="002060"/>
                </a:solidFill>
              </a:rPr>
              <a:t>a new stretched </a:t>
            </a:r>
            <a:r>
              <a:rPr lang="en-US" b="1" dirty="0" smtClean="0">
                <a:solidFill>
                  <a:srgbClr val="002060"/>
                </a:solidFill>
              </a:rPr>
              <a:t>image (to match the new size) </a:t>
            </a:r>
            <a:r>
              <a:rPr lang="en-US" b="1" dirty="0">
                <a:solidFill>
                  <a:srgbClr val="002060"/>
                </a:solidFill>
              </a:rPr>
              <a:t>by calling </a:t>
            </a:r>
            <a:r>
              <a:rPr lang="en-US" b="1" dirty="0" err="1">
                <a:solidFill>
                  <a:srgbClr val="002060"/>
                </a:solidFill>
              </a:rPr>
              <a:t>pygame.transform.scale</a:t>
            </a:r>
            <a:r>
              <a:rPr lang="en-US" b="1" dirty="0">
                <a:solidFill>
                  <a:srgbClr val="002060"/>
                </a:solidFill>
              </a:rPr>
              <a:t>(). 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Be </a:t>
            </a:r>
            <a:r>
              <a:rPr lang="en-US" b="1" dirty="0">
                <a:solidFill>
                  <a:srgbClr val="002060"/>
                </a:solidFill>
              </a:rPr>
              <a:t>sure </a:t>
            </a:r>
            <a:r>
              <a:rPr lang="en-US" b="1" dirty="0" smtClean="0">
                <a:solidFill>
                  <a:srgbClr val="002060"/>
                </a:solidFill>
              </a:rPr>
              <a:t>to pass </a:t>
            </a:r>
            <a:r>
              <a:rPr lang="en-US" b="1" dirty="0">
                <a:solidFill>
                  <a:srgbClr val="002060"/>
                </a:solidFill>
              </a:rPr>
              <a:t>the original Surface object in </a:t>
            </a:r>
            <a:r>
              <a:rPr lang="en-US" b="1" i="1" dirty="0" err="1">
                <a:solidFill>
                  <a:srgbClr val="C00000"/>
                </a:solidFill>
              </a:rPr>
              <a:t>playerImage</a:t>
            </a:r>
            <a:r>
              <a:rPr lang="en-US" b="1" dirty="0">
                <a:solidFill>
                  <a:srgbClr val="002060"/>
                </a:solidFill>
              </a:rPr>
              <a:t> and </a:t>
            </a:r>
            <a:r>
              <a:rPr lang="en-US" b="1" i="1" dirty="0">
                <a:solidFill>
                  <a:srgbClr val="C00000"/>
                </a:solidFill>
              </a:rPr>
              <a:t>not </a:t>
            </a:r>
            <a:r>
              <a:rPr lang="en-US" b="1" i="1" dirty="0" err="1">
                <a:solidFill>
                  <a:srgbClr val="C00000"/>
                </a:solidFill>
              </a:rPr>
              <a:t>playerStretchedImage</a:t>
            </a:r>
            <a:r>
              <a:rPr lang="en-US" b="1" dirty="0">
                <a:solidFill>
                  <a:srgbClr val="002060"/>
                </a:solidFill>
              </a:rPr>
              <a:t>. Stretching an image often distorts it a little. If we </a:t>
            </a:r>
            <a:r>
              <a:rPr lang="en-US" b="1" dirty="0" smtClean="0">
                <a:solidFill>
                  <a:srgbClr val="002060"/>
                </a:solidFill>
              </a:rPr>
              <a:t>keep </a:t>
            </a:r>
            <a:r>
              <a:rPr lang="en-US" b="1" dirty="0" err="1" smtClean="0">
                <a:solidFill>
                  <a:srgbClr val="002060"/>
                </a:solidFill>
              </a:rPr>
              <a:t>restretching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a stretched image over and over, the distortions add up </a:t>
            </a:r>
            <a:r>
              <a:rPr lang="en-US" b="1" dirty="0" smtClean="0">
                <a:solidFill>
                  <a:srgbClr val="002060"/>
                </a:solidFill>
              </a:rPr>
              <a:t>quickly.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6781800" cy="183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83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Drawing the Cherries on the Window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In our previous programs, we called the </a:t>
            </a:r>
            <a:r>
              <a:rPr lang="en-US" sz="2800" b="1" dirty="0" err="1">
                <a:solidFill>
                  <a:srgbClr val="002060"/>
                </a:solidFill>
              </a:rPr>
              <a:t>pygame.draw.rect</a:t>
            </a:r>
            <a:r>
              <a:rPr lang="en-US" sz="2800" b="1" dirty="0">
                <a:solidFill>
                  <a:srgbClr val="002060"/>
                </a:solidFill>
              </a:rPr>
              <a:t>() function to draw </a:t>
            </a:r>
            <a:r>
              <a:rPr lang="en-US" sz="2800" b="1" dirty="0" smtClean="0">
                <a:solidFill>
                  <a:srgbClr val="002060"/>
                </a:solidFill>
              </a:rPr>
              <a:t>a green </a:t>
            </a:r>
            <a:r>
              <a:rPr lang="en-US" sz="2800" b="1" dirty="0">
                <a:solidFill>
                  <a:srgbClr val="002060"/>
                </a:solidFill>
              </a:rPr>
              <a:t>square for each </a:t>
            </a:r>
            <a:r>
              <a:rPr lang="en-US" sz="2800" b="1" dirty="0" err="1">
                <a:solidFill>
                  <a:srgbClr val="002060"/>
                </a:solidFill>
              </a:rPr>
              <a:t>Rect</a:t>
            </a:r>
            <a:r>
              <a:rPr lang="en-US" sz="2800" b="1" dirty="0">
                <a:solidFill>
                  <a:srgbClr val="002060"/>
                </a:solidFill>
              </a:rPr>
              <a:t> object stored in the foods list. However, in this program </a:t>
            </a:r>
            <a:r>
              <a:rPr lang="en-US" sz="2800" b="1" dirty="0" smtClean="0">
                <a:solidFill>
                  <a:srgbClr val="002060"/>
                </a:solidFill>
              </a:rPr>
              <a:t>we want </a:t>
            </a:r>
            <a:r>
              <a:rPr lang="en-US" sz="2800" b="1" dirty="0">
                <a:solidFill>
                  <a:srgbClr val="002060"/>
                </a:solidFill>
              </a:rPr>
              <a:t>to draw the cherry sprites </a:t>
            </a:r>
            <a:r>
              <a:rPr lang="en-US" sz="2800" b="1" dirty="0" smtClean="0">
                <a:solidFill>
                  <a:srgbClr val="002060"/>
                </a:solidFill>
              </a:rPr>
              <a:t>instead.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60322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31229"/>
            <a:ext cx="1066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984" y="5638800"/>
            <a:ext cx="1066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1066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451929"/>
            <a:ext cx="1066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50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What are Sprites?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 </a:t>
            </a:r>
            <a:r>
              <a:rPr lang="en-US" sz="2800" b="1" dirty="0">
                <a:solidFill>
                  <a:srgbClr val="FF0000"/>
                </a:solidFill>
              </a:rPr>
              <a:t>sprite</a:t>
            </a:r>
            <a:r>
              <a:rPr lang="en-US" sz="2800" b="1" dirty="0">
                <a:solidFill>
                  <a:srgbClr val="002060"/>
                </a:solidFill>
              </a:rPr>
              <a:t> is a name for a single two-dimensional image that is used as part of </a:t>
            </a:r>
            <a:r>
              <a:rPr lang="en-US" sz="2800" b="1" dirty="0" smtClean="0">
                <a:solidFill>
                  <a:srgbClr val="002060"/>
                </a:solidFill>
              </a:rPr>
              <a:t>the graphics </a:t>
            </a:r>
            <a:r>
              <a:rPr lang="en-US" sz="2800" b="1" dirty="0">
                <a:solidFill>
                  <a:srgbClr val="002060"/>
                </a:solidFill>
              </a:rPr>
              <a:t>on the screen. Here </a:t>
            </a:r>
            <a:r>
              <a:rPr lang="en-US" sz="2800" b="1" dirty="0" smtClean="0">
                <a:solidFill>
                  <a:srgbClr val="002060"/>
                </a:solidFill>
              </a:rPr>
              <a:t>is an example:</a:t>
            </a:r>
          </a:p>
          <a:p>
            <a:pPr marL="0" indent="0">
              <a:buNone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505200"/>
            <a:ext cx="54673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2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281354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Drawing the Cherries on the Window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We </a:t>
            </a:r>
            <a:r>
              <a:rPr lang="en-US" b="1" dirty="0">
                <a:solidFill>
                  <a:srgbClr val="002060"/>
                </a:solidFill>
              </a:rPr>
              <a:t>will call the </a:t>
            </a:r>
            <a:r>
              <a:rPr lang="en-US" b="1" dirty="0" err="1">
                <a:solidFill>
                  <a:srgbClr val="002060"/>
                </a:solidFill>
              </a:rPr>
              <a:t>blit</a:t>
            </a:r>
            <a:r>
              <a:rPr lang="en-US" b="1" dirty="0">
                <a:solidFill>
                  <a:srgbClr val="002060"/>
                </a:solidFill>
              </a:rPr>
              <a:t>() method and pass </a:t>
            </a:r>
            <a:r>
              <a:rPr lang="en-US" b="1" dirty="0" smtClean="0">
                <a:solidFill>
                  <a:srgbClr val="002060"/>
                </a:solidFill>
              </a:rPr>
              <a:t>the Surface </a:t>
            </a:r>
            <a:r>
              <a:rPr lang="en-US" b="1" dirty="0">
                <a:solidFill>
                  <a:srgbClr val="002060"/>
                </a:solidFill>
              </a:rPr>
              <a:t>object stored in </a:t>
            </a:r>
            <a:r>
              <a:rPr lang="en-US" b="1" dirty="0" err="1">
                <a:solidFill>
                  <a:srgbClr val="002060"/>
                </a:solidFill>
              </a:rPr>
              <a:t>foodImage</a:t>
            </a:r>
            <a:r>
              <a:rPr lang="en-US" b="1" dirty="0">
                <a:solidFill>
                  <a:srgbClr val="002060"/>
                </a:solidFill>
              </a:rPr>
              <a:t>. (This is the surface that has the image of </a:t>
            </a:r>
            <a:r>
              <a:rPr lang="en-US" b="1" dirty="0" smtClean="0">
                <a:solidFill>
                  <a:srgbClr val="002060"/>
                </a:solidFill>
              </a:rPr>
              <a:t>cherries drawn </a:t>
            </a:r>
            <a:r>
              <a:rPr lang="en-US" b="1" dirty="0">
                <a:solidFill>
                  <a:srgbClr val="002060"/>
                </a:solidFill>
              </a:rPr>
              <a:t>on it</a:t>
            </a:r>
            <a:r>
              <a:rPr lang="en-US" b="1" dirty="0" smtClean="0">
                <a:solidFill>
                  <a:srgbClr val="002060"/>
                </a:solidFill>
              </a:rPr>
              <a:t>.) 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We </a:t>
            </a:r>
            <a:r>
              <a:rPr lang="en-US" b="1" dirty="0">
                <a:solidFill>
                  <a:srgbClr val="002060"/>
                </a:solidFill>
              </a:rPr>
              <a:t>only use the food variable (which contains each of the </a:t>
            </a:r>
            <a:r>
              <a:rPr lang="en-US" b="1" dirty="0" err="1">
                <a:solidFill>
                  <a:srgbClr val="002060"/>
                </a:solidFill>
              </a:rPr>
              <a:t>Rect</a:t>
            </a:r>
            <a:r>
              <a:rPr lang="en-US" b="1" dirty="0">
                <a:solidFill>
                  <a:srgbClr val="002060"/>
                </a:solidFill>
              </a:rPr>
              <a:t> objects in foods </a:t>
            </a:r>
            <a:r>
              <a:rPr lang="en-US" b="1" dirty="0" smtClean="0">
                <a:solidFill>
                  <a:srgbClr val="002060"/>
                </a:solidFill>
              </a:rPr>
              <a:t>on each </a:t>
            </a:r>
            <a:r>
              <a:rPr lang="en-US" b="1" dirty="0">
                <a:solidFill>
                  <a:srgbClr val="002060"/>
                </a:solidFill>
              </a:rPr>
              <a:t>iteration through the for loop) to tell the </a:t>
            </a:r>
            <a:r>
              <a:rPr lang="en-US" b="1" dirty="0" err="1">
                <a:solidFill>
                  <a:srgbClr val="002060"/>
                </a:solidFill>
              </a:rPr>
              <a:t>blit</a:t>
            </a:r>
            <a:r>
              <a:rPr lang="en-US" b="1" dirty="0">
                <a:solidFill>
                  <a:srgbClr val="002060"/>
                </a:solidFill>
              </a:rPr>
              <a:t>() method where to draw </a:t>
            </a:r>
            <a:r>
              <a:rPr lang="en-US" b="1" dirty="0" smtClean="0">
                <a:solidFill>
                  <a:srgbClr val="002060"/>
                </a:solidFill>
              </a:rPr>
              <a:t>the </a:t>
            </a:r>
            <a:r>
              <a:rPr lang="en-US" b="1" dirty="0" err="1" smtClean="0">
                <a:solidFill>
                  <a:srgbClr val="002060"/>
                </a:solidFill>
              </a:rPr>
              <a:t>foodImage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6026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21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2F5897"/>
                </a:solidFill>
                <a:latin typeface="Ravie" panose="04040805050809020602" pitchFamily="82" charset="0"/>
              </a:rPr>
              <a:t>What is Next?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7620000" cy="5486400"/>
          </a:xfrm>
        </p:spPr>
        <p:txBody>
          <a:bodyPr>
            <a:normAutofit/>
          </a:bodyPr>
          <a:lstStyle/>
          <a:p>
            <a:endParaRPr lang="en-US" dirty="0" smtClean="0">
              <a:latin typeface="Ravie" panose="04040805050809020602" pitchFamily="82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Block Arc 6"/>
          <p:cNvSpPr/>
          <p:nvPr/>
        </p:nvSpPr>
        <p:spPr>
          <a:xfrm>
            <a:off x="2286000" y="2057400"/>
            <a:ext cx="3954929" cy="8437126"/>
          </a:xfrm>
          <a:prstGeom prst="blockArc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Games: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Dodger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Wormy &amp;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Flappy Bird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4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600" dirty="0" smtClean="0">
                <a:latin typeface="Ravie" panose="04040805050809020602" pitchFamily="82" charset="0"/>
              </a:rPr>
              <a:t>SpritesAndSound.py Lab</a:t>
            </a:r>
            <a:endParaRPr lang="en-US" sz="36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799"/>
            <a:ext cx="8229600" cy="52497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Type in and test the animation.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Experiment and make changes in the code so that you can understand what is going on and why.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Change the Sprites &amp; Sounds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You will be working in groups to explain the code to the rest of the class.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194" name="Picture 2" descr="C:\Users\Carolyn\AppData\Local\Microsoft\Windows\Temporary Internet Files\Content.IE5\0433H0DN\9353062-dibujo-animado-de-ordenador-de-sobremesa-sonriente-ilustraci-n-vectorial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05400"/>
            <a:ext cx="1371600" cy="125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029200"/>
            <a:ext cx="1485900" cy="163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193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Sprites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This is an example of sprites being used in a complete scene.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>
                <a:solidFill>
                  <a:srgbClr val="002060"/>
                </a:solidFill>
              </a:rPr>
              <a:t>sprite images are drawn on top of the background.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Notice </a:t>
            </a:r>
            <a:r>
              <a:rPr lang="en-US" sz="2000" b="1" dirty="0">
                <a:solidFill>
                  <a:srgbClr val="002060"/>
                </a:solidFill>
              </a:rPr>
              <a:t>that we can flip the </a:t>
            </a:r>
            <a:r>
              <a:rPr lang="en-US" sz="2000" b="1" dirty="0" smtClean="0">
                <a:solidFill>
                  <a:srgbClr val="002060"/>
                </a:solidFill>
              </a:rPr>
              <a:t>sprite image </a:t>
            </a:r>
            <a:r>
              <a:rPr lang="en-US" sz="2000" b="1" dirty="0">
                <a:solidFill>
                  <a:srgbClr val="002060"/>
                </a:solidFill>
              </a:rPr>
              <a:t>horizontally so that the sprites are facing the other way.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can draw the same </a:t>
            </a:r>
            <a:r>
              <a:rPr lang="en-US" sz="2000" b="1" dirty="0" smtClean="0">
                <a:solidFill>
                  <a:srgbClr val="002060"/>
                </a:solidFill>
              </a:rPr>
              <a:t>sprite image </a:t>
            </a:r>
            <a:r>
              <a:rPr lang="en-US" sz="2000" b="1" dirty="0">
                <a:solidFill>
                  <a:srgbClr val="002060"/>
                </a:solidFill>
              </a:rPr>
              <a:t>multiple times on the same window. We can also resize the sprites to be larger </a:t>
            </a:r>
            <a:r>
              <a:rPr lang="en-US" sz="2000" b="1" dirty="0" smtClean="0">
                <a:solidFill>
                  <a:srgbClr val="002060"/>
                </a:solidFill>
              </a:rPr>
              <a:t>or smaller </a:t>
            </a:r>
            <a:r>
              <a:rPr lang="en-US" sz="2000" b="1" dirty="0">
                <a:solidFill>
                  <a:srgbClr val="002060"/>
                </a:solidFill>
              </a:rPr>
              <a:t>than the original sprite image.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>
                <a:solidFill>
                  <a:srgbClr val="002060"/>
                </a:solidFill>
              </a:rPr>
              <a:t>background image can also be considered </a:t>
            </a:r>
            <a:r>
              <a:rPr lang="en-US" sz="2000" b="1" dirty="0" smtClean="0">
                <a:solidFill>
                  <a:srgbClr val="002060"/>
                </a:solidFill>
              </a:rPr>
              <a:t>one large sprite.</a:t>
            </a: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959589"/>
            <a:ext cx="3733800" cy="320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2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761999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Images and Sound Files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Sprites </a:t>
            </a:r>
            <a:r>
              <a:rPr lang="en-US" sz="2000" b="1" dirty="0">
                <a:solidFill>
                  <a:srgbClr val="002060"/>
                </a:solidFill>
              </a:rPr>
              <a:t>are stored in image files on your computer. There are several different </a:t>
            </a:r>
            <a:r>
              <a:rPr lang="en-US" sz="2000" b="1" dirty="0" smtClean="0">
                <a:solidFill>
                  <a:srgbClr val="002060"/>
                </a:solidFill>
              </a:rPr>
              <a:t>image formats </a:t>
            </a:r>
            <a:r>
              <a:rPr lang="en-US" sz="2000" b="1" dirty="0">
                <a:solidFill>
                  <a:srgbClr val="002060"/>
                </a:solidFill>
              </a:rPr>
              <a:t>that </a:t>
            </a:r>
            <a:r>
              <a:rPr lang="en-US" sz="2000" b="1" dirty="0" err="1">
                <a:solidFill>
                  <a:srgbClr val="002060"/>
                </a:solidFill>
              </a:rPr>
              <a:t>Pygame</a:t>
            </a:r>
            <a:r>
              <a:rPr lang="en-US" sz="2000" b="1" dirty="0">
                <a:solidFill>
                  <a:srgbClr val="002060"/>
                </a:solidFill>
              </a:rPr>
              <a:t> can </a:t>
            </a:r>
            <a:r>
              <a:rPr lang="en-US" sz="2000" b="1" dirty="0" smtClean="0">
                <a:solidFill>
                  <a:srgbClr val="002060"/>
                </a:solidFill>
              </a:rPr>
              <a:t>use: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BMP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PNG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JPG (and JPEG)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GIF.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You </a:t>
            </a:r>
            <a:r>
              <a:rPr lang="en-US" sz="2000" b="1" dirty="0">
                <a:solidFill>
                  <a:srgbClr val="002060"/>
                </a:solidFill>
              </a:rPr>
              <a:t>can download images from your web </a:t>
            </a:r>
            <a:r>
              <a:rPr lang="en-US" sz="2000" b="1" dirty="0" smtClean="0">
                <a:solidFill>
                  <a:srgbClr val="002060"/>
                </a:solidFill>
              </a:rPr>
              <a:t>browser or create your own using </a:t>
            </a:r>
            <a:r>
              <a:rPr lang="en-US" sz="2000" b="1" dirty="0" smtClean="0">
                <a:solidFill>
                  <a:srgbClr val="00B050"/>
                </a:solidFill>
              </a:rPr>
              <a:t>MS Paint </a:t>
            </a:r>
            <a:r>
              <a:rPr lang="en-US" sz="2000" b="1" dirty="0" smtClean="0">
                <a:solidFill>
                  <a:srgbClr val="002060"/>
                </a:solidFill>
              </a:rPr>
              <a:t>or </a:t>
            </a:r>
            <a:r>
              <a:rPr lang="en-US" sz="2000" b="1" dirty="0" smtClean="0">
                <a:solidFill>
                  <a:srgbClr val="00B050"/>
                </a:solidFill>
              </a:rPr>
              <a:t>Photoshop</a:t>
            </a:r>
            <a:r>
              <a:rPr lang="en-US" sz="2000" b="1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Remember that the </a:t>
            </a:r>
            <a:r>
              <a:rPr lang="en-US" sz="2000" b="1" dirty="0" err="1" smtClean="0">
                <a:solidFill>
                  <a:srgbClr val="002060"/>
                </a:solidFill>
              </a:rPr>
              <a:t>The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sound file formats </a:t>
            </a:r>
            <a:r>
              <a:rPr lang="en-US" sz="2000" b="1" dirty="0" smtClean="0">
                <a:solidFill>
                  <a:srgbClr val="002060"/>
                </a:solidFill>
              </a:rPr>
              <a:t>are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MID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WAV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MP3</a:t>
            </a:r>
            <a:r>
              <a:rPr lang="en-US" sz="2000" b="1" dirty="0">
                <a:solidFill>
                  <a:srgbClr val="FF0000"/>
                </a:solidFill>
              </a:rPr>
              <a:t>.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Carolyn\AppData\Local\Microsoft\Windows\Temporary Internet Files\Content.IE5\MIK55WX0\MSPaint_Logo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3657600"/>
            <a:ext cx="3429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arolyn\AppData\Local\Microsoft\Windows\Temporary Internet Files\Content.IE5\EMZ5GX36\MP3_logo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953000"/>
            <a:ext cx="2133600" cy="90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Carolyn\AppData\Local\Microsoft\Windows\Temporary Internet Files\Content.IE5\MIK55WX0\WAV_file_icon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843" y="45720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88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Sprites and Sound Program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This program is the same as the Keyboard and Mouse Input </a:t>
            </a:r>
            <a:r>
              <a:rPr lang="en-US" sz="2000" b="1" dirty="0" smtClean="0">
                <a:solidFill>
                  <a:srgbClr val="002060"/>
                </a:solidFill>
              </a:rPr>
              <a:t>program.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However</a:t>
            </a:r>
            <a:r>
              <a:rPr lang="en-US" sz="2000" b="1" dirty="0">
                <a:solidFill>
                  <a:srgbClr val="002060"/>
                </a:solidFill>
              </a:rPr>
              <a:t>, in this program we will use sprites instead of plain looking squares. </a:t>
            </a:r>
            <a:r>
              <a:rPr lang="en-US" sz="2000" b="1" dirty="0" smtClean="0">
                <a:solidFill>
                  <a:srgbClr val="002060"/>
                </a:solidFill>
              </a:rPr>
              <a:t>We will </a:t>
            </a:r>
            <a:r>
              <a:rPr lang="en-US" sz="2000" b="1" dirty="0">
                <a:solidFill>
                  <a:srgbClr val="002060"/>
                </a:solidFill>
              </a:rPr>
              <a:t>use a sprite of a little man instead of the white player square, and a sprite of </a:t>
            </a:r>
            <a:r>
              <a:rPr lang="en-US" sz="2000" b="1" dirty="0" smtClean="0">
                <a:solidFill>
                  <a:srgbClr val="002060"/>
                </a:solidFill>
              </a:rPr>
              <a:t>cherries instead </a:t>
            </a:r>
            <a:r>
              <a:rPr lang="en-US" sz="2000" b="1" dirty="0">
                <a:solidFill>
                  <a:srgbClr val="002060"/>
                </a:solidFill>
              </a:rPr>
              <a:t>of the green food squares.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also play background music and a sound effect </a:t>
            </a:r>
            <a:r>
              <a:rPr lang="en-US" sz="2000" b="1" dirty="0" smtClean="0">
                <a:solidFill>
                  <a:srgbClr val="002060"/>
                </a:solidFill>
              </a:rPr>
              <a:t>when the </a:t>
            </a:r>
            <a:r>
              <a:rPr lang="en-US" sz="2000" b="1" dirty="0">
                <a:solidFill>
                  <a:srgbClr val="002060"/>
                </a:solidFill>
              </a:rPr>
              <a:t>player sprite eats one of the cherry sprites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698" y="3448684"/>
            <a:ext cx="2997994" cy="318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649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Sprites and Sound Program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i="1" dirty="0">
                <a:solidFill>
                  <a:srgbClr val="C00000"/>
                </a:solidFill>
              </a:rPr>
              <a:t>Most of the code in this program was explained in the previous </a:t>
            </a:r>
            <a:r>
              <a:rPr lang="en-US" sz="2000" b="1" i="1" dirty="0" smtClean="0">
                <a:solidFill>
                  <a:srgbClr val="C00000"/>
                </a:solidFill>
              </a:rPr>
              <a:t>game, </a:t>
            </a:r>
            <a:r>
              <a:rPr lang="en-US" sz="2000" b="1" i="1" dirty="0">
                <a:solidFill>
                  <a:srgbClr val="C00000"/>
                </a:solidFill>
              </a:rPr>
              <a:t>so we will </a:t>
            </a:r>
            <a:r>
              <a:rPr lang="en-US" sz="2000" b="1" i="1" dirty="0" smtClean="0">
                <a:solidFill>
                  <a:srgbClr val="C00000"/>
                </a:solidFill>
              </a:rPr>
              <a:t>only focus </a:t>
            </a:r>
            <a:r>
              <a:rPr lang="en-US" sz="2000" b="1" i="1" dirty="0">
                <a:solidFill>
                  <a:srgbClr val="C00000"/>
                </a:solidFill>
              </a:rPr>
              <a:t>on the parts that add sprites and </a:t>
            </a:r>
            <a:r>
              <a:rPr lang="en-US" sz="2000" b="1" i="1" dirty="0" smtClean="0">
                <a:solidFill>
                  <a:srgbClr val="C00000"/>
                </a:solidFill>
              </a:rPr>
              <a:t>sound.</a:t>
            </a: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</a:rPr>
              <a:t>We are going to use </a:t>
            </a:r>
            <a:r>
              <a:rPr lang="en-US" sz="2000" b="1" dirty="0" smtClean="0">
                <a:solidFill>
                  <a:srgbClr val="C00000"/>
                </a:solidFill>
              </a:rPr>
              <a:t>3 </a:t>
            </a:r>
            <a:r>
              <a:rPr lang="en-US" sz="2000" b="1" dirty="0">
                <a:solidFill>
                  <a:srgbClr val="C00000"/>
                </a:solidFill>
              </a:rPr>
              <a:t>different variables </a:t>
            </a:r>
            <a:r>
              <a:rPr lang="en-US" sz="2000" b="1" dirty="0">
                <a:solidFill>
                  <a:srgbClr val="002060"/>
                </a:solidFill>
              </a:rPr>
              <a:t>to represent the player, unlike the </a:t>
            </a:r>
            <a:r>
              <a:rPr lang="en-US" sz="2000" b="1" dirty="0" smtClean="0">
                <a:solidFill>
                  <a:srgbClr val="002060"/>
                </a:solidFill>
              </a:rPr>
              <a:t>previous programs </a:t>
            </a:r>
            <a:r>
              <a:rPr lang="en-US" sz="2000" b="1" dirty="0">
                <a:solidFill>
                  <a:srgbClr val="002060"/>
                </a:solidFill>
              </a:rPr>
              <a:t>that just used one.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i="1" dirty="0">
                <a:solidFill>
                  <a:srgbClr val="C00000"/>
                </a:solidFill>
              </a:rPr>
              <a:t>player</a:t>
            </a:r>
            <a:r>
              <a:rPr lang="en-US" sz="2000" b="1" dirty="0">
                <a:solidFill>
                  <a:srgbClr val="002060"/>
                </a:solidFill>
              </a:rPr>
              <a:t> variable will store a </a:t>
            </a:r>
            <a:r>
              <a:rPr lang="en-US" sz="2000" b="1" dirty="0" err="1">
                <a:solidFill>
                  <a:srgbClr val="002060"/>
                </a:solidFill>
              </a:rPr>
              <a:t>Rect</a:t>
            </a:r>
            <a:r>
              <a:rPr lang="en-US" sz="2000" b="1" dirty="0">
                <a:solidFill>
                  <a:srgbClr val="002060"/>
                </a:solidFill>
              </a:rPr>
              <a:t> object that </a:t>
            </a:r>
            <a:r>
              <a:rPr lang="en-US" sz="2000" b="1" dirty="0" smtClean="0">
                <a:solidFill>
                  <a:srgbClr val="002060"/>
                </a:solidFill>
              </a:rPr>
              <a:t>keeps track </a:t>
            </a:r>
            <a:r>
              <a:rPr lang="en-US" sz="2000" b="1" dirty="0">
                <a:solidFill>
                  <a:srgbClr val="002060"/>
                </a:solidFill>
              </a:rPr>
              <a:t>of where and how big the player is.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>
                <a:solidFill>
                  <a:srgbClr val="002060"/>
                </a:solidFill>
              </a:rPr>
              <a:t>player variable doesn't contain </a:t>
            </a:r>
            <a:r>
              <a:rPr lang="en-US" sz="2000" b="1" dirty="0" smtClean="0">
                <a:solidFill>
                  <a:srgbClr val="002060"/>
                </a:solidFill>
              </a:rPr>
              <a:t>the player's </a:t>
            </a:r>
            <a:r>
              <a:rPr lang="en-US" sz="2000" b="1" dirty="0">
                <a:solidFill>
                  <a:srgbClr val="002060"/>
                </a:solidFill>
              </a:rPr>
              <a:t>image, just the player's size and location.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At </a:t>
            </a:r>
            <a:r>
              <a:rPr lang="en-US" sz="2000" b="1" dirty="0">
                <a:solidFill>
                  <a:srgbClr val="002060"/>
                </a:solidFill>
              </a:rPr>
              <a:t>the beginning of the program, the </a:t>
            </a:r>
            <a:r>
              <a:rPr lang="en-US" sz="2000" b="1" dirty="0" smtClean="0">
                <a:solidFill>
                  <a:srgbClr val="002060"/>
                </a:solidFill>
              </a:rPr>
              <a:t>top left </a:t>
            </a:r>
            <a:r>
              <a:rPr lang="en-US" sz="2000" b="1" dirty="0">
                <a:solidFill>
                  <a:srgbClr val="002060"/>
                </a:solidFill>
              </a:rPr>
              <a:t>corner of the player will be located at (300, 100) and the player will have a height </a:t>
            </a:r>
            <a:r>
              <a:rPr lang="en-US" sz="2000" b="1" dirty="0" smtClean="0">
                <a:solidFill>
                  <a:srgbClr val="002060"/>
                </a:solidFill>
              </a:rPr>
              <a:t>and width </a:t>
            </a:r>
            <a:r>
              <a:rPr lang="en-US" sz="2000" b="1" dirty="0">
                <a:solidFill>
                  <a:srgbClr val="002060"/>
                </a:solidFill>
              </a:rPr>
              <a:t>of 40 pixels to start</a:t>
            </a:r>
            <a:r>
              <a:rPr lang="en-US" sz="2000" b="1" dirty="0" smtClean="0">
                <a:solidFill>
                  <a:srgbClr val="002060"/>
                </a:solidFill>
              </a:rPr>
              <a:t>.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09800"/>
            <a:ext cx="6364542" cy="153315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911065"/>
            <a:ext cx="8763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43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1066799"/>
          </a:xfrm>
        </p:spPr>
        <p:txBody>
          <a:bodyPr/>
          <a:lstStyle/>
          <a:p>
            <a:r>
              <a:rPr lang="en-US" sz="3200" b="1" dirty="0" smtClean="0">
                <a:latin typeface="Ravie" panose="04040805050809020602" pitchFamily="82" charset="0"/>
              </a:rPr>
              <a:t>Sprites and Sound Program</a:t>
            </a:r>
            <a:endParaRPr lang="en-US" sz="32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i="1" dirty="0" err="1" smtClean="0">
                <a:solidFill>
                  <a:srgbClr val="C00000"/>
                </a:solidFill>
              </a:rPr>
              <a:t>playerImage</a:t>
            </a:r>
            <a:r>
              <a:rPr lang="en-US" sz="2000" b="1" i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will be the 2</a:t>
            </a:r>
            <a:r>
              <a:rPr lang="en-US" sz="2000" b="1" baseline="30000" dirty="0" smtClean="0">
                <a:solidFill>
                  <a:srgbClr val="002060"/>
                </a:solidFill>
              </a:rPr>
              <a:t>nd</a:t>
            </a:r>
            <a:r>
              <a:rPr lang="en-US" sz="2000" b="1" dirty="0" smtClean="0">
                <a:solidFill>
                  <a:srgbClr val="002060"/>
                </a:solidFill>
              </a:rPr>
              <a:t> variable to represent the player.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 err="1" smtClean="0">
                <a:solidFill>
                  <a:srgbClr val="00B050"/>
                </a:solidFill>
              </a:rPr>
              <a:t>pygame.image.load</a:t>
            </a:r>
            <a:r>
              <a:rPr lang="en-US" sz="2000" b="1" dirty="0">
                <a:solidFill>
                  <a:srgbClr val="00B050"/>
                </a:solidFill>
              </a:rPr>
              <a:t>() </a:t>
            </a:r>
            <a:r>
              <a:rPr lang="en-US" sz="2000" b="1" dirty="0">
                <a:solidFill>
                  <a:srgbClr val="002060"/>
                </a:solidFill>
              </a:rPr>
              <a:t>function is passed a string of the filename of the image </a:t>
            </a:r>
            <a:r>
              <a:rPr lang="en-US" sz="2000" b="1" dirty="0" smtClean="0">
                <a:solidFill>
                  <a:srgbClr val="002060"/>
                </a:solidFill>
              </a:rPr>
              <a:t>to load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>
                <a:solidFill>
                  <a:srgbClr val="002060"/>
                </a:solidFill>
              </a:rPr>
              <a:t>return value of </a:t>
            </a:r>
            <a:r>
              <a:rPr lang="en-US" sz="2000" b="1" dirty="0" err="1">
                <a:solidFill>
                  <a:srgbClr val="00B050"/>
                </a:solidFill>
              </a:rPr>
              <a:t>pygame.image.load</a:t>
            </a:r>
            <a:r>
              <a:rPr lang="en-US" sz="2000" b="1" dirty="0">
                <a:solidFill>
                  <a:srgbClr val="00B050"/>
                </a:solidFill>
              </a:rPr>
              <a:t>()</a:t>
            </a:r>
            <a:r>
              <a:rPr lang="en-US" sz="2000" b="1" dirty="0">
                <a:solidFill>
                  <a:srgbClr val="002060"/>
                </a:solidFill>
              </a:rPr>
              <a:t> is a </a:t>
            </a:r>
            <a:r>
              <a:rPr lang="en-US" sz="2000" b="1" dirty="0">
                <a:solidFill>
                  <a:srgbClr val="C00000"/>
                </a:solidFill>
              </a:rPr>
              <a:t>Surface object </a:t>
            </a:r>
            <a:r>
              <a:rPr lang="en-US" sz="2000" b="1" dirty="0">
                <a:solidFill>
                  <a:srgbClr val="002060"/>
                </a:solidFill>
              </a:rPr>
              <a:t>that has </a:t>
            </a:r>
            <a:r>
              <a:rPr lang="en-US" sz="2000" b="1" dirty="0" smtClean="0">
                <a:solidFill>
                  <a:srgbClr val="002060"/>
                </a:solidFill>
              </a:rPr>
              <a:t>the image </a:t>
            </a:r>
            <a:r>
              <a:rPr lang="en-US" sz="2000" b="1" dirty="0">
                <a:solidFill>
                  <a:srgbClr val="002060"/>
                </a:solidFill>
              </a:rPr>
              <a:t>in the image file drawn on its surface. We store this Surface object inside </a:t>
            </a:r>
            <a:r>
              <a:rPr lang="en-US" sz="2000" b="1" dirty="0" smtClean="0">
                <a:solidFill>
                  <a:srgbClr val="002060"/>
                </a:solidFill>
              </a:rPr>
              <a:t>of </a:t>
            </a:r>
            <a:r>
              <a:rPr lang="en-US" sz="2000" b="1" i="1" dirty="0" err="1" smtClean="0">
                <a:solidFill>
                  <a:srgbClr val="C00000"/>
                </a:solidFill>
              </a:rPr>
              <a:t>playerImage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59876"/>
            <a:ext cx="6326521" cy="1524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571" y="5457825"/>
            <a:ext cx="8763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639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077"/>
            <a:ext cx="8229600" cy="1066799"/>
          </a:xfrm>
        </p:spPr>
        <p:txBody>
          <a:bodyPr/>
          <a:lstStyle/>
          <a:p>
            <a:r>
              <a:rPr lang="en-US" sz="3200" b="1" dirty="0" err="1" smtClean="0">
                <a:latin typeface="Ravie" panose="04040805050809020602" pitchFamily="82" charset="0"/>
              </a:rPr>
              <a:t>pygame.transform.scale</a:t>
            </a:r>
            <a:r>
              <a:rPr lang="en-US" sz="3200" b="1" dirty="0">
                <a:latin typeface="Ravie" panose="04040805050809020602" pitchFamily="82" charset="0"/>
              </a:rPr>
              <a:t>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The </a:t>
            </a:r>
            <a:r>
              <a:rPr lang="en-US" sz="2000" b="1" i="1" dirty="0" err="1" smtClean="0">
                <a:solidFill>
                  <a:srgbClr val="C00000"/>
                </a:solidFill>
              </a:rPr>
              <a:t>pygame.transform.scale</a:t>
            </a:r>
            <a:r>
              <a:rPr lang="en-US" sz="2000" b="1" i="1" dirty="0">
                <a:solidFill>
                  <a:srgbClr val="C00000"/>
                </a:solidFill>
              </a:rPr>
              <a:t>() function can shrink or enlarge a sprite. </a:t>
            </a:r>
            <a:endParaRPr lang="en-US" sz="2000" b="1" i="1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first argument </a:t>
            </a:r>
            <a:r>
              <a:rPr lang="en-US" sz="2000" b="1" dirty="0">
                <a:solidFill>
                  <a:srgbClr val="002060"/>
                </a:solidFill>
              </a:rPr>
              <a:t>is a </a:t>
            </a:r>
            <a:r>
              <a:rPr lang="en-US" sz="2000" b="1" dirty="0" err="1">
                <a:solidFill>
                  <a:srgbClr val="002060"/>
                </a:solidFill>
              </a:rPr>
              <a:t>pygame.Surface</a:t>
            </a:r>
            <a:r>
              <a:rPr lang="en-US" sz="2000" b="1" dirty="0">
                <a:solidFill>
                  <a:srgbClr val="002060"/>
                </a:solidFill>
              </a:rPr>
              <a:t> object with the image drawn on </a:t>
            </a:r>
            <a:r>
              <a:rPr lang="en-US" sz="2000" b="1" dirty="0" smtClean="0">
                <a:solidFill>
                  <a:srgbClr val="002060"/>
                </a:solidFill>
              </a:rPr>
              <a:t>it (</a:t>
            </a:r>
            <a:r>
              <a:rPr lang="en-US" sz="2000" b="1" i="1" dirty="0" err="1" smtClean="0">
                <a:solidFill>
                  <a:srgbClr val="002060"/>
                </a:solidFill>
              </a:rPr>
              <a:t>playerImage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r>
              <a:rPr lang="en-US" sz="20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en-US" sz="2000" b="1" dirty="0" smtClean="0">
                <a:solidFill>
                  <a:srgbClr val="002060"/>
                </a:solidFill>
              </a:rPr>
              <a:t>The second argument </a:t>
            </a:r>
            <a:r>
              <a:rPr lang="en-US" sz="2000" b="1" dirty="0">
                <a:solidFill>
                  <a:srgbClr val="002060"/>
                </a:solidFill>
              </a:rPr>
              <a:t>is a tuple for the new width and height of the image in the first argument.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The function </a:t>
            </a:r>
            <a:r>
              <a:rPr lang="en-US" sz="2000" b="1" dirty="0">
                <a:solidFill>
                  <a:srgbClr val="002060"/>
                </a:solidFill>
              </a:rPr>
              <a:t>returns a </a:t>
            </a:r>
            <a:r>
              <a:rPr lang="en-US" sz="2000" b="1" dirty="0" err="1">
                <a:solidFill>
                  <a:srgbClr val="00B050"/>
                </a:solidFill>
              </a:rPr>
              <a:t>pygame.Surface</a:t>
            </a:r>
            <a:r>
              <a:rPr lang="en-US" sz="2000" b="1" dirty="0">
                <a:solidFill>
                  <a:srgbClr val="002060"/>
                </a:solidFill>
              </a:rPr>
              <a:t> object with </a:t>
            </a:r>
            <a:r>
              <a:rPr lang="en-US" sz="2000" b="1" dirty="0" smtClean="0">
                <a:solidFill>
                  <a:srgbClr val="002060"/>
                </a:solidFill>
              </a:rPr>
              <a:t>the image </a:t>
            </a:r>
            <a:r>
              <a:rPr lang="en-US" sz="2000" b="1" dirty="0">
                <a:solidFill>
                  <a:srgbClr val="002060"/>
                </a:solidFill>
              </a:rPr>
              <a:t>drawn at a new size.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We </a:t>
            </a:r>
            <a:r>
              <a:rPr lang="en-US" sz="2000" b="1" dirty="0">
                <a:solidFill>
                  <a:srgbClr val="002060"/>
                </a:solidFill>
              </a:rPr>
              <a:t>will store the </a:t>
            </a:r>
            <a:r>
              <a:rPr lang="en-US" sz="2000" b="1" dirty="0" smtClean="0">
                <a:solidFill>
                  <a:srgbClr val="002060"/>
                </a:solidFill>
              </a:rPr>
              <a:t>stretched </a:t>
            </a:r>
            <a:r>
              <a:rPr lang="en-US" sz="2000" b="1" dirty="0">
                <a:solidFill>
                  <a:srgbClr val="002060"/>
                </a:solidFill>
              </a:rPr>
              <a:t>image in the </a:t>
            </a:r>
            <a:r>
              <a:rPr lang="en-US" sz="2000" b="1" i="1" dirty="0" err="1">
                <a:solidFill>
                  <a:srgbClr val="C00000"/>
                </a:solidFill>
              </a:rPr>
              <a:t>playerStretchedImage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variable (3</a:t>
            </a:r>
            <a:r>
              <a:rPr lang="en-US" sz="2000" b="1" baseline="30000" dirty="0" smtClean="0">
                <a:solidFill>
                  <a:srgbClr val="002060"/>
                </a:solidFill>
              </a:rPr>
              <a:t>rd</a:t>
            </a:r>
            <a:r>
              <a:rPr lang="en-US" sz="2000" b="1" dirty="0" smtClean="0">
                <a:solidFill>
                  <a:srgbClr val="002060"/>
                </a:solidFill>
              </a:rPr>
              <a:t> player variable).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71599"/>
            <a:ext cx="6553200" cy="1578605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160901"/>
            <a:ext cx="8763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502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077"/>
            <a:ext cx="8229600" cy="1066799"/>
          </a:xfrm>
        </p:spPr>
        <p:txBody>
          <a:bodyPr/>
          <a:lstStyle/>
          <a:p>
            <a:r>
              <a:rPr lang="en-US" sz="3200" b="1" dirty="0" err="1" smtClean="0">
                <a:latin typeface="Ravie" panose="04040805050809020602" pitchFamily="82" charset="0"/>
              </a:rPr>
              <a:t>pygame.transform.scale</a:t>
            </a:r>
            <a:r>
              <a:rPr lang="en-US" sz="3200" b="1" dirty="0">
                <a:latin typeface="Ravie" panose="04040805050809020602" pitchFamily="82" charset="0"/>
              </a:rPr>
              <a:t>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077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On line 21, we call </a:t>
            </a:r>
            <a:r>
              <a:rPr lang="en-US" sz="2000" b="1" dirty="0" err="1">
                <a:solidFill>
                  <a:srgbClr val="002060"/>
                </a:solidFill>
              </a:rPr>
              <a:t>pygame.image.load</a:t>
            </a:r>
            <a:r>
              <a:rPr lang="en-US" sz="2000" b="1" dirty="0">
                <a:solidFill>
                  <a:srgbClr val="002060"/>
                </a:solidFill>
              </a:rPr>
              <a:t>() again to create a Surface object </a:t>
            </a:r>
            <a:r>
              <a:rPr lang="en-US" sz="2000" b="1" dirty="0" smtClean="0">
                <a:solidFill>
                  <a:srgbClr val="002060"/>
                </a:solidFill>
              </a:rPr>
              <a:t>with the </a:t>
            </a:r>
            <a:r>
              <a:rPr lang="en-US" sz="2000" b="1" dirty="0">
                <a:solidFill>
                  <a:srgbClr val="002060"/>
                </a:solidFill>
              </a:rPr>
              <a:t>cherry image drawn on it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Be sure that you have the </a:t>
            </a:r>
            <a:r>
              <a:rPr lang="en-US" sz="2000" b="1" dirty="0">
                <a:solidFill>
                  <a:srgbClr val="00B050"/>
                </a:solidFill>
              </a:rPr>
              <a:t>player.png</a:t>
            </a:r>
            <a:r>
              <a:rPr lang="en-US" sz="2000" b="1" dirty="0">
                <a:solidFill>
                  <a:srgbClr val="002060"/>
                </a:solidFill>
              </a:rPr>
              <a:t> and </a:t>
            </a:r>
            <a:r>
              <a:rPr lang="en-US" sz="2000" b="1" dirty="0">
                <a:solidFill>
                  <a:srgbClr val="00B050"/>
                </a:solidFill>
              </a:rPr>
              <a:t>cherry.png</a:t>
            </a:r>
            <a:r>
              <a:rPr lang="en-US" sz="2000" b="1" dirty="0">
                <a:solidFill>
                  <a:srgbClr val="002060"/>
                </a:solidFill>
              </a:rPr>
              <a:t> file in the same directory as </a:t>
            </a:r>
            <a:r>
              <a:rPr lang="en-US" sz="2000" b="1" dirty="0" smtClean="0">
                <a:solidFill>
                  <a:srgbClr val="002060"/>
                </a:solidFill>
              </a:rPr>
              <a:t>the </a:t>
            </a:r>
            <a:r>
              <a:rPr lang="en-US" sz="2000" b="1" dirty="0" smtClean="0">
                <a:solidFill>
                  <a:srgbClr val="00B050"/>
                </a:solidFill>
              </a:rPr>
              <a:t>spritesAndSounds.py</a:t>
            </a:r>
            <a:r>
              <a:rPr lang="en-US" sz="2000" b="1" dirty="0" smtClean="0">
                <a:solidFill>
                  <a:srgbClr val="002060"/>
                </a:solidFill>
              </a:rPr>
              <a:t> file.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The Surface objects that are stored in </a:t>
            </a:r>
            <a:r>
              <a:rPr lang="en-US" sz="2000" b="1" i="1" dirty="0" err="1">
                <a:solidFill>
                  <a:srgbClr val="C00000"/>
                </a:solidFill>
              </a:rPr>
              <a:t>playerImage</a:t>
            </a:r>
            <a:r>
              <a:rPr lang="en-US" sz="2000" b="1" dirty="0">
                <a:solidFill>
                  <a:srgbClr val="002060"/>
                </a:solidFill>
              </a:rPr>
              <a:t> and </a:t>
            </a:r>
            <a:r>
              <a:rPr lang="en-US" sz="2000" b="1" i="1" dirty="0" err="1">
                <a:solidFill>
                  <a:srgbClr val="C00000"/>
                </a:solidFill>
              </a:rPr>
              <a:t>foodImage</a:t>
            </a:r>
            <a:r>
              <a:rPr lang="en-US" sz="2000" b="1" dirty="0">
                <a:solidFill>
                  <a:srgbClr val="002060"/>
                </a:solidFill>
              </a:rPr>
              <a:t> are the </a:t>
            </a:r>
            <a:r>
              <a:rPr lang="en-US" sz="2000" b="1" dirty="0" smtClean="0">
                <a:solidFill>
                  <a:srgbClr val="002060"/>
                </a:solidFill>
              </a:rPr>
              <a:t>same as </a:t>
            </a:r>
            <a:r>
              <a:rPr lang="en-US" sz="2000" b="1" dirty="0">
                <a:solidFill>
                  <a:srgbClr val="002060"/>
                </a:solidFill>
              </a:rPr>
              <a:t>the Surface object we use for the window.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In </a:t>
            </a:r>
            <a:r>
              <a:rPr lang="en-US" sz="2000" b="1" dirty="0">
                <a:solidFill>
                  <a:srgbClr val="002060"/>
                </a:solidFill>
              </a:rPr>
              <a:t>our game, we will </a:t>
            </a:r>
            <a:r>
              <a:rPr lang="en-US" sz="2000" b="1" i="1" dirty="0" err="1">
                <a:solidFill>
                  <a:srgbClr val="C00000"/>
                </a:solidFill>
              </a:rPr>
              <a:t>blit</a:t>
            </a:r>
            <a:r>
              <a:rPr lang="en-US" sz="2000" b="1" i="1" dirty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these </a:t>
            </a:r>
            <a:r>
              <a:rPr lang="en-US" sz="2000" b="1" dirty="0" smtClean="0">
                <a:solidFill>
                  <a:srgbClr val="002060"/>
                </a:solidFill>
              </a:rPr>
              <a:t>surfaces onto </a:t>
            </a:r>
            <a:r>
              <a:rPr lang="en-US" sz="2000" b="1" dirty="0">
                <a:solidFill>
                  <a:srgbClr val="002060"/>
                </a:solidFill>
              </a:rPr>
              <a:t>the window's surface to create the window that the user sees.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59876"/>
            <a:ext cx="6513585" cy="1569062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257" y="2232934"/>
            <a:ext cx="1066800" cy="105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836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3336</TotalTime>
  <Words>1467</Words>
  <Application>Microsoft Office PowerPoint</Application>
  <PresentationFormat>On-screen Show (4:3)</PresentationFormat>
  <Paragraphs>189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Executive</vt:lpstr>
      <vt:lpstr>PowerPoint Presentation</vt:lpstr>
      <vt:lpstr>What are Sprites?</vt:lpstr>
      <vt:lpstr>Sprites</vt:lpstr>
      <vt:lpstr>Images and Sound Files</vt:lpstr>
      <vt:lpstr>Sprites and Sound Program</vt:lpstr>
      <vt:lpstr>Sprites and Sound Program</vt:lpstr>
      <vt:lpstr>Sprites and Sound Program</vt:lpstr>
      <vt:lpstr>pygame.transform.scale() Function</vt:lpstr>
      <vt:lpstr>pygame.transform.scale() Function</vt:lpstr>
      <vt:lpstr>Setting up the Music and Sounds</vt:lpstr>
      <vt:lpstr>Setting up the Music and Sounds</vt:lpstr>
      <vt:lpstr>Setting up the Music and Sounds</vt:lpstr>
      <vt:lpstr>Toggling the Sound On and Off</vt:lpstr>
      <vt:lpstr>Toggling the Sound On and Off</vt:lpstr>
      <vt:lpstr>Drawing the Player on the Window</vt:lpstr>
      <vt:lpstr>Checking if the Player has Collided with the Cherries</vt:lpstr>
      <vt:lpstr>Checking if the Player has Collided with the Cherries</vt:lpstr>
      <vt:lpstr>Checking if the Player has Collided with the Cherries</vt:lpstr>
      <vt:lpstr>Drawing the Cherries on the Window</vt:lpstr>
      <vt:lpstr>Drawing the Cherries on the Window</vt:lpstr>
      <vt:lpstr>What is Next?</vt:lpstr>
      <vt:lpstr>SpritesAndSound.py Lab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</dc:creator>
  <cp:lastModifiedBy>Carolyn</cp:lastModifiedBy>
  <cp:revision>197</cp:revision>
  <cp:lastPrinted>2016-05-11T15:33:14Z</cp:lastPrinted>
  <dcterms:created xsi:type="dcterms:W3CDTF">2016-03-31T16:34:56Z</dcterms:created>
  <dcterms:modified xsi:type="dcterms:W3CDTF">2016-05-17T21:19:52Z</dcterms:modified>
</cp:coreProperties>
</file>