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3"/>
  </p:notesMasterIdLst>
  <p:sldIdLst>
    <p:sldId id="256" r:id="rId2"/>
    <p:sldId id="323" r:id="rId3"/>
    <p:sldId id="257" r:id="rId4"/>
    <p:sldId id="295" r:id="rId5"/>
    <p:sldId id="348" r:id="rId6"/>
    <p:sldId id="325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281" r:id="rId21"/>
    <p:sldId id="32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F073-C989-4845-B981-6B9BC35972C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B99E5-ABDC-4E28-A26C-362FE33F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80EEE0-2210-4372-BD1A-079175A02E86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24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20000" cy="3505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Keyboard Input</a:t>
            </a:r>
            <a:endParaRPr lang="en-US" sz="7200" b="1" dirty="0">
              <a:solidFill>
                <a:schemeClr val="accent5"/>
              </a:solidFill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762000"/>
            <a:ext cx="5105400" cy="209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382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Events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If </a:t>
            </a:r>
            <a:r>
              <a:rPr lang="en-US" sz="4000" b="1" dirty="0">
                <a:solidFill>
                  <a:srgbClr val="002060"/>
                </a:solidFill>
              </a:rPr>
              <a:t>the </a:t>
            </a:r>
            <a:r>
              <a:rPr lang="en-US" sz="4000" b="1" i="1" dirty="0">
                <a:solidFill>
                  <a:srgbClr val="002060"/>
                </a:solidFill>
              </a:rPr>
              <a:t>event type </a:t>
            </a:r>
            <a:r>
              <a:rPr lang="en-US" sz="4000" b="1" dirty="0">
                <a:solidFill>
                  <a:srgbClr val="002060"/>
                </a:solidFill>
              </a:rPr>
              <a:t>is </a:t>
            </a:r>
            <a:r>
              <a:rPr lang="en-US" sz="4000" b="1" dirty="0">
                <a:solidFill>
                  <a:srgbClr val="C00000"/>
                </a:solidFill>
              </a:rPr>
              <a:t>KEYDOWN</a:t>
            </a:r>
            <a:r>
              <a:rPr lang="en-US" sz="4000" b="1" dirty="0">
                <a:solidFill>
                  <a:srgbClr val="002060"/>
                </a:solidFill>
              </a:rPr>
              <a:t>, then the event object will have a key attribute that </a:t>
            </a:r>
            <a:r>
              <a:rPr lang="en-US" sz="4000" b="1" dirty="0" smtClean="0">
                <a:solidFill>
                  <a:srgbClr val="002060"/>
                </a:solidFill>
              </a:rPr>
              <a:t>will tell </a:t>
            </a:r>
            <a:r>
              <a:rPr lang="en-US" sz="4000" b="1" dirty="0">
                <a:solidFill>
                  <a:srgbClr val="002060"/>
                </a:solidFill>
              </a:rPr>
              <a:t>us which key was pressed down.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305800" cy="58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2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r>
              <a:rPr lang="en-US" sz="4400" b="1" dirty="0">
                <a:latin typeface="Ravie" panose="04040805050809020602" pitchFamily="82" charset="0"/>
              </a:rPr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On </a:t>
            </a:r>
            <a:r>
              <a:rPr lang="en-US" sz="2000" b="1" i="1" dirty="0">
                <a:solidFill>
                  <a:srgbClr val="002060"/>
                </a:solidFill>
              </a:rPr>
              <a:t>line 46</a:t>
            </a:r>
            <a:r>
              <a:rPr lang="en-US" sz="2000" b="1" dirty="0">
                <a:solidFill>
                  <a:srgbClr val="002060"/>
                </a:solidFill>
              </a:rPr>
              <a:t>, we can compare this value to </a:t>
            </a:r>
            <a:r>
              <a:rPr lang="en-US" sz="2000" b="1" dirty="0">
                <a:solidFill>
                  <a:srgbClr val="C00000"/>
                </a:solidFill>
              </a:rPr>
              <a:t>K_LEFT</a:t>
            </a:r>
            <a:r>
              <a:rPr lang="en-US" sz="2000" b="1" dirty="0" smtClean="0">
                <a:solidFill>
                  <a:srgbClr val="002060"/>
                </a:solidFill>
              </a:rPr>
              <a:t>, which </a:t>
            </a:r>
            <a:r>
              <a:rPr lang="en-US" sz="2000" b="1" dirty="0">
                <a:solidFill>
                  <a:srgbClr val="002060"/>
                </a:solidFill>
              </a:rPr>
              <a:t>represents the left arrow key on the keyboard. We will do this for each of the </a:t>
            </a:r>
            <a:r>
              <a:rPr lang="en-US" sz="2000" b="1" dirty="0" smtClean="0">
                <a:solidFill>
                  <a:srgbClr val="002060"/>
                </a:solidFill>
              </a:rPr>
              <a:t>arrow keys</a:t>
            </a:r>
            <a:r>
              <a:rPr lang="en-US" sz="2000" b="1" dirty="0">
                <a:solidFill>
                  <a:srgbClr val="002060"/>
                </a:solidFill>
              </a:rPr>
              <a:t>: </a:t>
            </a:r>
            <a:r>
              <a:rPr lang="en-US" sz="2000" b="1" dirty="0">
                <a:solidFill>
                  <a:srgbClr val="C00000"/>
                </a:solidFill>
              </a:rPr>
              <a:t>K_LEFT, K_RIGHT, K_UP, K_DOWN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When one of these keys is pressed down, we will set the corresponding </a:t>
            </a:r>
            <a:r>
              <a:rPr lang="en-US" sz="2000" b="1" dirty="0" smtClean="0">
                <a:solidFill>
                  <a:srgbClr val="002060"/>
                </a:solidFill>
              </a:rPr>
              <a:t>movement variable to </a:t>
            </a:r>
            <a:r>
              <a:rPr lang="en-US" sz="2000" b="1" dirty="0" smtClean="0">
                <a:solidFill>
                  <a:srgbClr val="00B050"/>
                </a:solidFill>
              </a:rPr>
              <a:t>True</a:t>
            </a:r>
            <a:r>
              <a:rPr lang="en-US" sz="2000" b="1" dirty="0" smtClean="0">
                <a:solidFill>
                  <a:srgbClr val="002060"/>
                </a:solidFill>
              </a:rPr>
              <a:t>, and opposite to </a:t>
            </a:r>
            <a:r>
              <a:rPr lang="en-US" sz="2000" b="1" dirty="0" smtClean="0">
                <a:solidFill>
                  <a:srgbClr val="00B050"/>
                </a:solidFill>
              </a:rPr>
              <a:t>False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133" y="633171"/>
            <a:ext cx="5078867" cy="357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133" y="990600"/>
            <a:ext cx="6324600" cy="364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2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r>
              <a:rPr lang="en-US" sz="4400" b="1" dirty="0">
                <a:latin typeface="Ravie" panose="04040805050809020602" pitchFamily="82" charset="0"/>
              </a:rPr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You </a:t>
            </a:r>
            <a:r>
              <a:rPr lang="en-US" sz="2000" b="1" dirty="0">
                <a:solidFill>
                  <a:srgbClr val="002060"/>
                </a:solidFill>
              </a:rPr>
              <a:t>may notice that on </a:t>
            </a:r>
            <a:r>
              <a:rPr lang="en-US" sz="2000" b="1" i="1" dirty="0">
                <a:solidFill>
                  <a:srgbClr val="002060"/>
                </a:solidFill>
              </a:rPr>
              <a:t>line </a:t>
            </a:r>
            <a:r>
              <a:rPr lang="en-US" sz="2000" b="1" i="1" dirty="0" smtClean="0">
                <a:solidFill>
                  <a:srgbClr val="002060"/>
                </a:solidFill>
              </a:rPr>
              <a:t>46</a:t>
            </a:r>
            <a:r>
              <a:rPr lang="en-US" sz="2000" b="1" dirty="0" smtClean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event.key</a:t>
            </a:r>
            <a:r>
              <a:rPr lang="en-US" sz="2000" b="1" dirty="0">
                <a:solidFill>
                  <a:srgbClr val="002060"/>
                </a:solidFill>
              </a:rPr>
              <a:t> can either be equal to K_LEFT or </a:t>
            </a:r>
            <a:r>
              <a:rPr lang="en-US" sz="2000" b="1" dirty="0" err="1" smtClean="0">
                <a:solidFill>
                  <a:srgbClr val="C00000"/>
                </a:solidFill>
              </a:rPr>
              <a:t>ord</a:t>
            </a:r>
            <a:r>
              <a:rPr lang="en-US" sz="2000" b="1" dirty="0" smtClean="0">
                <a:solidFill>
                  <a:srgbClr val="C00000"/>
                </a:solidFill>
              </a:rPr>
              <a:t>(</a:t>
            </a:r>
            <a:r>
              <a:rPr lang="en-US" sz="2000" b="1" dirty="0">
                <a:solidFill>
                  <a:srgbClr val="C00000"/>
                </a:solidFill>
              </a:rPr>
              <a:t>'a')</a:t>
            </a:r>
            <a:r>
              <a:rPr lang="en-US" sz="2000" b="1" dirty="0">
                <a:solidFill>
                  <a:srgbClr val="002060"/>
                </a:solidFill>
              </a:rPr>
              <a:t>. The value in </a:t>
            </a:r>
            <a:r>
              <a:rPr lang="en-US" sz="2000" b="1" dirty="0" err="1">
                <a:solidFill>
                  <a:srgbClr val="C00000"/>
                </a:solidFill>
              </a:rPr>
              <a:t>event.key</a:t>
            </a:r>
            <a:r>
              <a:rPr lang="en-US" sz="2000" b="1" dirty="0">
                <a:solidFill>
                  <a:srgbClr val="002060"/>
                </a:solidFill>
              </a:rPr>
              <a:t> is set to the integer ASCII value of the key that </a:t>
            </a:r>
            <a:r>
              <a:rPr lang="en-US" sz="2000" b="1" dirty="0" smtClean="0">
                <a:solidFill>
                  <a:srgbClr val="002060"/>
                </a:solidFill>
              </a:rPr>
              <a:t>was pressed </a:t>
            </a:r>
            <a:r>
              <a:rPr lang="en-US" sz="2000" b="1" dirty="0">
                <a:solidFill>
                  <a:srgbClr val="002060"/>
                </a:solidFill>
              </a:rPr>
              <a:t>on the keyboard. (There is no ASCII value for the arrow keys, which is why we </a:t>
            </a:r>
            <a:r>
              <a:rPr lang="en-US" sz="2000" b="1" dirty="0" smtClean="0">
                <a:solidFill>
                  <a:srgbClr val="002060"/>
                </a:solidFill>
              </a:rPr>
              <a:t>use the constant </a:t>
            </a:r>
            <a:r>
              <a:rPr lang="en-US" sz="2000" b="1" dirty="0">
                <a:solidFill>
                  <a:srgbClr val="002060"/>
                </a:solidFill>
              </a:rPr>
              <a:t>K_LEFT.) </a:t>
            </a:r>
            <a:r>
              <a:rPr lang="en-US" sz="2000" b="1" i="1" dirty="0">
                <a:solidFill>
                  <a:srgbClr val="C00000"/>
                </a:solidFill>
              </a:rPr>
              <a:t>You can use the </a:t>
            </a:r>
            <a:r>
              <a:rPr lang="en-US" sz="2000" b="1" i="1" dirty="0" err="1">
                <a:solidFill>
                  <a:srgbClr val="C00000"/>
                </a:solidFill>
              </a:rPr>
              <a:t>ord</a:t>
            </a:r>
            <a:r>
              <a:rPr lang="en-US" sz="2000" b="1" i="1" dirty="0">
                <a:solidFill>
                  <a:srgbClr val="C00000"/>
                </a:solidFill>
              </a:rPr>
              <a:t>() function to get the ASCII value </a:t>
            </a:r>
            <a:r>
              <a:rPr lang="en-US" sz="2000" b="1" i="1" dirty="0" smtClean="0">
                <a:solidFill>
                  <a:srgbClr val="C00000"/>
                </a:solidFill>
              </a:rPr>
              <a:t>of any </a:t>
            </a:r>
            <a:r>
              <a:rPr lang="en-US" sz="2000" b="1" i="1" dirty="0">
                <a:solidFill>
                  <a:srgbClr val="C00000"/>
                </a:solidFill>
              </a:rPr>
              <a:t>single character to compare it with </a:t>
            </a:r>
            <a:r>
              <a:rPr lang="en-US" sz="2000" b="1" i="1" dirty="0" err="1">
                <a:solidFill>
                  <a:srgbClr val="C00000"/>
                </a:solidFill>
              </a:rPr>
              <a:t>event.key</a:t>
            </a:r>
            <a:r>
              <a:rPr lang="en-US" sz="2000" b="1" i="1" dirty="0" smtClean="0">
                <a:solidFill>
                  <a:srgbClr val="C00000"/>
                </a:solidFill>
              </a:rPr>
              <a:t>.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09600"/>
            <a:ext cx="6096000" cy="350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19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4478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Handling the </a:t>
            </a:r>
            <a:r>
              <a:rPr lang="en-US" sz="4000" b="1" dirty="0" smtClean="0">
                <a:solidFill>
                  <a:srgbClr val="C00000"/>
                </a:solidFill>
                <a:latin typeface="Ravie" panose="04040805050809020602" pitchFamily="82" charset="0"/>
              </a:rPr>
              <a:t>KEYUP</a:t>
            </a:r>
            <a:r>
              <a:rPr lang="en-US" sz="4000" b="1" dirty="0" smtClean="0">
                <a:latin typeface="Ravie" panose="04040805050809020602" pitchFamily="82" charset="0"/>
              </a:rPr>
              <a:t> Event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When </a:t>
            </a:r>
            <a:r>
              <a:rPr lang="en-US" b="1" dirty="0">
                <a:solidFill>
                  <a:srgbClr val="002060"/>
                </a:solidFill>
              </a:rPr>
              <a:t>the user </a:t>
            </a:r>
            <a:r>
              <a:rPr lang="en-US" b="1" i="1" dirty="0">
                <a:solidFill>
                  <a:srgbClr val="002060"/>
                </a:solidFill>
              </a:rPr>
              <a:t>releases</a:t>
            </a:r>
            <a:r>
              <a:rPr lang="en-US" b="1" dirty="0">
                <a:solidFill>
                  <a:srgbClr val="002060"/>
                </a:solidFill>
              </a:rPr>
              <a:t> the key that they are holding down, a </a:t>
            </a:r>
            <a:r>
              <a:rPr lang="en-US" b="1" dirty="0">
                <a:solidFill>
                  <a:srgbClr val="C00000"/>
                </a:solidFill>
              </a:rPr>
              <a:t>KEYUP event </a:t>
            </a:r>
            <a:r>
              <a:rPr lang="en-US" b="1" dirty="0">
                <a:solidFill>
                  <a:srgbClr val="002060"/>
                </a:solidFill>
              </a:rPr>
              <a:t>is generated.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If </a:t>
            </a:r>
            <a:r>
              <a:rPr lang="en-US" sz="2000" b="1" dirty="0">
                <a:solidFill>
                  <a:srgbClr val="002060"/>
                </a:solidFill>
              </a:rPr>
              <a:t>the key that the user released was the </a:t>
            </a:r>
            <a:r>
              <a:rPr lang="en-US" sz="2000" b="1" dirty="0">
                <a:solidFill>
                  <a:srgbClr val="C00000"/>
                </a:solidFill>
              </a:rPr>
              <a:t>Esc key</a:t>
            </a:r>
            <a:r>
              <a:rPr lang="en-US" sz="2000" b="1" dirty="0">
                <a:solidFill>
                  <a:srgbClr val="002060"/>
                </a:solidFill>
              </a:rPr>
              <a:t>, then we want to terminate the program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Remember, in </a:t>
            </a:r>
            <a:r>
              <a:rPr lang="en-US" sz="2000" b="1" dirty="0" err="1">
                <a:solidFill>
                  <a:srgbClr val="002060"/>
                </a:solidFill>
              </a:rPr>
              <a:t>Pygame</a:t>
            </a:r>
            <a:r>
              <a:rPr lang="en-US" sz="2000" b="1" dirty="0">
                <a:solidFill>
                  <a:srgbClr val="002060"/>
                </a:solidFill>
              </a:rPr>
              <a:t> you </a:t>
            </a:r>
            <a:r>
              <a:rPr lang="en-US" sz="2000" b="1" i="1" dirty="0">
                <a:solidFill>
                  <a:srgbClr val="00B050"/>
                </a:solidFill>
              </a:rPr>
              <a:t>must call the </a:t>
            </a:r>
            <a:r>
              <a:rPr lang="en-US" sz="2000" b="1" i="1" dirty="0" err="1">
                <a:solidFill>
                  <a:srgbClr val="00B050"/>
                </a:solidFill>
              </a:rPr>
              <a:t>pygame.quit</a:t>
            </a:r>
            <a:r>
              <a:rPr lang="en-US" sz="2000" b="1" i="1" dirty="0">
                <a:solidFill>
                  <a:srgbClr val="00B050"/>
                </a:solidFill>
              </a:rPr>
              <a:t>() function before calling </a:t>
            </a:r>
            <a:r>
              <a:rPr lang="en-US" sz="2000" b="1" i="1" dirty="0" smtClean="0">
                <a:solidFill>
                  <a:srgbClr val="00B050"/>
                </a:solidFill>
              </a:rPr>
              <a:t>the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sys.exit</a:t>
            </a:r>
            <a:r>
              <a:rPr lang="en-US" sz="2000" b="1" i="1" dirty="0">
                <a:solidFill>
                  <a:srgbClr val="00B050"/>
                </a:solidFill>
              </a:rPr>
              <a:t>() function</a:t>
            </a:r>
            <a:r>
              <a:rPr lang="en-US" sz="2000" b="1" dirty="0">
                <a:solidFill>
                  <a:srgbClr val="002060"/>
                </a:solidFill>
              </a:rPr>
              <a:t>. We want to do this when the user releases the Esc key, not </a:t>
            </a:r>
            <a:r>
              <a:rPr lang="en-US" sz="2000" b="1" dirty="0" smtClean="0">
                <a:solidFill>
                  <a:srgbClr val="002060"/>
                </a:solidFill>
              </a:rPr>
              <a:t>when they </a:t>
            </a:r>
            <a:r>
              <a:rPr lang="en-US" sz="2000" b="1" dirty="0">
                <a:solidFill>
                  <a:srgbClr val="002060"/>
                </a:solidFill>
              </a:rPr>
              <a:t>first Esc key down.</a:t>
            </a:r>
            <a:endParaRPr lang="en-US" sz="2000" b="1" dirty="0" smtClean="0">
              <a:solidFill>
                <a:srgbClr val="00206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2707092"/>
            <a:ext cx="7010399" cy="41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02429"/>
            <a:ext cx="694967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80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4478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Handling the </a:t>
            </a:r>
            <a:r>
              <a:rPr lang="en-US" sz="4000" b="1" dirty="0" smtClean="0">
                <a:solidFill>
                  <a:srgbClr val="C00000"/>
                </a:solidFill>
                <a:latin typeface="Ravie" panose="04040805050809020602" pitchFamily="82" charset="0"/>
              </a:rPr>
              <a:t>KEYUP</a:t>
            </a:r>
            <a:r>
              <a:rPr lang="en-US" sz="4000" b="1" dirty="0" smtClean="0">
                <a:latin typeface="Ravie" panose="04040805050809020602" pitchFamily="82" charset="0"/>
              </a:rPr>
              <a:t> Event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Lines </a:t>
            </a:r>
            <a:r>
              <a:rPr lang="en-US" b="1" dirty="0">
                <a:solidFill>
                  <a:srgbClr val="002060"/>
                </a:solidFill>
              </a:rPr>
              <a:t>62 to 69 will set a movement variable to False if that direction's key was let go.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7011074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1524000"/>
            <a:ext cx="6096000" cy="36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0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Teleporting the Player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If </a:t>
            </a:r>
            <a:r>
              <a:rPr lang="en-US" sz="2000" b="1" dirty="0">
                <a:solidFill>
                  <a:srgbClr val="002060"/>
                </a:solidFill>
              </a:rPr>
              <a:t>the user released one of the keys that moves the player, then we want to set </a:t>
            </a:r>
            <a:r>
              <a:rPr lang="en-US" sz="2000" b="1" dirty="0" smtClean="0">
                <a:solidFill>
                  <a:srgbClr val="002060"/>
                </a:solidFill>
              </a:rPr>
              <a:t>the movement </a:t>
            </a:r>
            <a:r>
              <a:rPr lang="en-US" sz="2000" b="1" dirty="0">
                <a:solidFill>
                  <a:srgbClr val="002060"/>
                </a:solidFill>
              </a:rPr>
              <a:t>variable that corresponds with the key to </a:t>
            </a:r>
            <a:r>
              <a:rPr lang="en-US" sz="2000" b="1" dirty="0">
                <a:solidFill>
                  <a:srgbClr val="00B050"/>
                </a:solidFill>
              </a:rPr>
              <a:t>False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r>
              <a:rPr lang="en-US" sz="2000" b="1" i="1" dirty="0">
                <a:solidFill>
                  <a:srgbClr val="C00000"/>
                </a:solidFill>
              </a:rPr>
              <a:t>This will tell the later parts </a:t>
            </a:r>
            <a:r>
              <a:rPr lang="en-US" sz="2000" b="1" i="1" dirty="0" smtClean="0">
                <a:solidFill>
                  <a:srgbClr val="C00000"/>
                </a:solidFill>
              </a:rPr>
              <a:t>of our </a:t>
            </a:r>
            <a:r>
              <a:rPr lang="en-US" sz="2000" b="1" i="1" dirty="0">
                <a:solidFill>
                  <a:srgbClr val="C00000"/>
                </a:solidFill>
              </a:rPr>
              <a:t>program to no longer move the player's square on the screen.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will also add teleportation to our game</a:t>
            </a:r>
            <a:r>
              <a:rPr lang="en-US" sz="2000" b="1" dirty="0">
                <a:solidFill>
                  <a:srgbClr val="C00000"/>
                </a:solidFill>
              </a:rPr>
              <a:t>. If the user presses the "X" key</a:t>
            </a:r>
            <a:r>
              <a:rPr lang="en-US" sz="2000" b="1" dirty="0">
                <a:solidFill>
                  <a:srgbClr val="002060"/>
                </a:solidFill>
              </a:rPr>
              <a:t>, then we </a:t>
            </a:r>
            <a:r>
              <a:rPr lang="en-US" sz="2000" b="1" dirty="0" smtClean="0">
                <a:solidFill>
                  <a:srgbClr val="002060"/>
                </a:solidFill>
              </a:rPr>
              <a:t>will set </a:t>
            </a:r>
            <a:r>
              <a:rPr lang="en-US" sz="2000" b="1" dirty="0">
                <a:solidFill>
                  <a:srgbClr val="002060"/>
                </a:solidFill>
              </a:rPr>
              <a:t>the position of the user's square to a random place on the window.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This </a:t>
            </a:r>
            <a:r>
              <a:rPr lang="en-US" sz="2000" b="1" dirty="0">
                <a:solidFill>
                  <a:srgbClr val="002060"/>
                </a:solidFill>
              </a:rPr>
              <a:t>will give the </a:t>
            </a:r>
            <a:r>
              <a:rPr lang="en-US" sz="2000" b="1" dirty="0" smtClean="0">
                <a:solidFill>
                  <a:srgbClr val="002060"/>
                </a:solidFill>
              </a:rPr>
              <a:t>user the </a:t>
            </a:r>
            <a:r>
              <a:rPr lang="en-US" sz="2000" b="1" dirty="0">
                <a:solidFill>
                  <a:srgbClr val="002060"/>
                </a:solidFill>
              </a:rPr>
              <a:t>ability to </a:t>
            </a:r>
            <a:r>
              <a:rPr lang="en-US" sz="2000" b="1" i="1" dirty="0">
                <a:solidFill>
                  <a:srgbClr val="C00000"/>
                </a:solidFill>
              </a:rPr>
              <a:t>teleport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around the window by pushing the "X" key </a:t>
            </a:r>
            <a:r>
              <a:rPr lang="en-US" sz="2000" b="1" i="1" dirty="0">
                <a:solidFill>
                  <a:srgbClr val="002060"/>
                </a:solidFill>
              </a:rPr>
              <a:t>(though they can't </a:t>
            </a:r>
            <a:r>
              <a:rPr lang="en-US" sz="2000" b="1" i="1" dirty="0" smtClean="0">
                <a:solidFill>
                  <a:srgbClr val="002060"/>
                </a:solidFill>
              </a:rPr>
              <a:t>control where </a:t>
            </a:r>
            <a:r>
              <a:rPr lang="en-US" sz="2000" b="1" i="1" dirty="0">
                <a:solidFill>
                  <a:srgbClr val="002060"/>
                </a:solidFill>
              </a:rPr>
              <a:t>they will teleport: it's completely random).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63586"/>
            <a:ext cx="711826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372" y="3305174"/>
            <a:ext cx="6667506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43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13657"/>
            <a:ext cx="8229600" cy="990600"/>
          </a:xfrm>
        </p:spPr>
        <p:txBody>
          <a:bodyPr/>
          <a:lstStyle/>
          <a:p>
            <a:r>
              <a:rPr lang="en-US" sz="3600" b="1" dirty="0" smtClean="0">
                <a:latin typeface="Ravie" panose="04040805050809020602" pitchFamily="82" charset="0"/>
              </a:rPr>
              <a:t>Handling the </a:t>
            </a:r>
            <a:r>
              <a:rPr lang="en-US" sz="3600" b="1" dirty="0" smtClean="0">
                <a:solidFill>
                  <a:srgbClr val="C00000"/>
                </a:solidFill>
                <a:latin typeface="Ravie" panose="04040805050809020602" pitchFamily="82" charset="0"/>
              </a:rPr>
              <a:t>MOUSEBUTTONUP</a:t>
            </a:r>
            <a:r>
              <a:rPr lang="en-US" sz="3600" b="1" dirty="0" smtClean="0">
                <a:latin typeface="Ravie" panose="04040805050809020602" pitchFamily="82" charset="0"/>
              </a:rPr>
              <a:t> Event</a:t>
            </a:r>
            <a:endParaRPr lang="en-US" sz="36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Mouse </a:t>
            </a:r>
            <a:r>
              <a:rPr lang="en-US" sz="2000" b="1" dirty="0">
                <a:solidFill>
                  <a:srgbClr val="002060"/>
                </a:solidFill>
              </a:rPr>
              <a:t>input is handled by events just like keyboard input is.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MOUSEBUTTONUP event </a:t>
            </a:r>
            <a:r>
              <a:rPr lang="en-US" sz="2000" b="1" dirty="0">
                <a:solidFill>
                  <a:srgbClr val="002060"/>
                </a:solidFill>
              </a:rPr>
              <a:t>occurs when the user clicks a mouse button somewhere in our window, and </a:t>
            </a:r>
            <a:r>
              <a:rPr lang="en-US" sz="2000" b="1" dirty="0" smtClean="0">
                <a:solidFill>
                  <a:srgbClr val="002060"/>
                </a:solidFill>
              </a:rPr>
              <a:t>releases the </a:t>
            </a:r>
            <a:r>
              <a:rPr lang="en-US" sz="2000" b="1" dirty="0">
                <a:solidFill>
                  <a:srgbClr val="002060"/>
                </a:solidFill>
              </a:rPr>
              <a:t>mouse button.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 err="1">
                <a:solidFill>
                  <a:srgbClr val="002060"/>
                </a:solidFill>
              </a:rPr>
              <a:t>pos</a:t>
            </a:r>
            <a:r>
              <a:rPr lang="en-US" sz="2000" b="1" dirty="0">
                <a:solidFill>
                  <a:srgbClr val="002060"/>
                </a:solidFill>
              </a:rPr>
              <a:t> attribute in the Event object is set to a tuple of two integers </a:t>
            </a:r>
            <a:r>
              <a:rPr lang="en-US" sz="2000" b="1" dirty="0" smtClean="0">
                <a:solidFill>
                  <a:srgbClr val="002060"/>
                </a:solidFill>
              </a:rPr>
              <a:t>for the </a:t>
            </a:r>
            <a:r>
              <a:rPr lang="en-US" sz="2000" b="1" dirty="0">
                <a:solidFill>
                  <a:srgbClr val="002060"/>
                </a:solidFill>
              </a:rPr>
              <a:t>XY coordinates.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On </a:t>
            </a:r>
            <a:r>
              <a:rPr lang="en-US" sz="2000" b="1" dirty="0">
                <a:solidFill>
                  <a:srgbClr val="002060"/>
                </a:solidFill>
              </a:rPr>
              <a:t>line 75, the X-coordinate is stored in </a:t>
            </a:r>
            <a:r>
              <a:rPr lang="en-US" sz="2000" b="1" dirty="0" err="1">
                <a:solidFill>
                  <a:srgbClr val="002060"/>
                </a:solidFill>
              </a:rPr>
              <a:t>event.pos</a:t>
            </a:r>
            <a:r>
              <a:rPr lang="en-US" sz="2000" b="1" dirty="0">
                <a:solidFill>
                  <a:srgbClr val="002060"/>
                </a:solidFill>
              </a:rPr>
              <a:t>[0] and the </a:t>
            </a:r>
            <a:r>
              <a:rPr lang="en-US" sz="2000" b="1" dirty="0" err="1" smtClean="0">
                <a:solidFill>
                  <a:srgbClr val="002060"/>
                </a:solidFill>
              </a:rPr>
              <a:t>Ycoordinate</a:t>
            </a:r>
            <a:r>
              <a:rPr lang="en-US" sz="2000" b="1" dirty="0" smtClean="0">
                <a:solidFill>
                  <a:srgbClr val="002060"/>
                </a:solidFill>
              </a:rPr>
              <a:t> is </a:t>
            </a:r>
            <a:r>
              <a:rPr lang="en-US" sz="2000" b="1" dirty="0">
                <a:solidFill>
                  <a:srgbClr val="002060"/>
                </a:solidFill>
              </a:rPr>
              <a:t>stored in </a:t>
            </a:r>
            <a:r>
              <a:rPr lang="en-US" sz="2000" b="1" dirty="0" err="1">
                <a:solidFill>
                  <a:srgbClr val="002060"/>
                </a:solidFill>
              </a:rPr>
              <a:t>event.pos</a:t>
            </a:r>
            <a:r>
              <a:rPr lang="en-US" sz="2000" b="1" dirty="0">
                <a:solidFill>
                  <a:srgbClr val="002060"/>
                </a:solidFill>
              </a:rPr>
              <a:t>[1].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will create a new </a:t>
            </a:r>
            <a:r>
              <a:rPr lang="en-US" sz="2000" b="1" dirty="0" err="1">
                <a:solidFill>
                  <a:srgbClr val="002060"/>
                </a:solidFill>
              </a:rPr>
              <a:t>Rect</a:t>
            </a:r>
            <a:r>
              <a:rPr lang="en-US" sz="2000" b="1" dirty="0">
                <a:solidFill>
                  <a:srgbClr val="002060"/>
                </a:solidFill>
              </a:rPr>
              <a:t> object to represent </a:t>
            </a:r>
            <a:r>
              <a:rPr lang="en-US" sz="2000" b="1" dirty="0" smtClean="0">
                <a:solidFill>
                  <a:srgbClr val="002060"/>
                </a:solidFill>
              </a:rPr>
              <a:t>a new </a:t>
            </a:r>
            <a:r>
              <a:rPr lang="en-US" sz="2000" b="1" dirty="0">
                <a:solidFill>
                  <a:srgbClr val="002060"/>
                </a:solidFill>
              </a:rPr>
              <a:t>food and place it where the MOUSEBUTTONUP event occurred. By adding a new </a:t>
            </a:r>
            <a:r>
              <a:rPr lang="en-US" sz="2000" b="1" dirty="0" err="1" smtClean="0">
                <a:solidFill>
                  <a:srgbClr val="002060"/>
                </a:solidFill>
              </a:rPr>
              <a:t>Rect</a:t>
            </a:r>
            <a:r>
              <a:rPr lang="en-US" sz="2000" b="1" dirty="0" smtClean="0">
                <a:solidFill>
                  <a:srgbClr val="002060"/>
                </a:solidFill>
              </a:rPr>
              <a:t> object </a:t>
            </a:r>
            <a:r>
              <a:rPr lang="en-US" sz="2000" b="1" dirty="0">
                <a:solidFill>
                  <a:srgbClr val="002060"/>
                </a:solidFill>
              </a:rPr>
              <a:t>to the foods list, a new food square will be displayed on the screen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724592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4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2400" b="1" dirty="0" smtClean="0">
                <a:latin typeface="Ravie" panose="04040805050809020602" pitchFamily="82" charset="0"/>
              </a:rPr>
              <a:t>Moving the Bouncer Around the Screen</a:t>
            </a:r>
            <a:endParaRPr lang="en-US" sz="2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We have set the movement variables (</a:t>
            </a:r>
            <a:r>
              <a:rPr lang="en-US" sz="2000" b="1" dirty="0" err="1">
                <a:solidFill>
                  <a:srgbClr val="C00000"/>
                </a:solidFill>
              </a:rPr>
              <a:t>moveDown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moveUp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moveLeft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smtClean="0">
                <a:solidFill>
                  <a:srgbClr val="C00000"/>
                </a:solidFill>
              </a:rPr>
              <a:t>and </a:t>
            </a:r>
            <a:r>
              <a:rPr lang="en-US" sz="2000" b="1" dirty="0" err="1" smtClean="0">
                <a:solidFill>
                  <a:srgbClr val="C00000"/>
                </a:solidFill>
              </a:rPr>
              <a:t>moveRight</a:t>
            </a:r>
            <a:r>
              <a:rPr lang="en-US" sz="2000" b="1" dirty="0">
                <a:solidFill>
                  <a:srgbClr val="002060"/>
                </a:solidFill>
              </a:rPr>
              <a:t>) to </a:t>
            </a:r>
            <a:r>
              <a:rPr lang="en-US" sz="2000" b="1" dirty="0">
                <a:solidFill>
                  <a:srgbClr val="00B050"/>
                </a:solidFill>
              </a:rPr>
              <a:t>True </a:t>
            </a:r>
            <a:r>
              <a:rPr lang="en-US" sz="2000" b="1" dirty="0">
                <a:solidFill>
                  <a:srgbClr val="002060"/>
                </a:solidFill>
              </a:rPr>
              <a:t>or </a:t>
            </a:r>
            <a:r>
              <a:rPr lang="en-US" sz="2000" b="1" dirty="0">
                <a:solidFill>
                  <a:srgbClr val="00B050"/>
                </a:solidFill>
              </a:rPr>
              <a:t>False</a:t>
            </a:r>
            <a:r>
              <a:rPr lang="en-US" sz="2000" b="1" dirty="0">
                <a:solidFill>
                  <a:srgbClr val="002060"/>
                </a:solidFill>
              </a:rPr>
              <a:t> depending on what keys the user has pressed.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Now we will </a:t>
            </a:r>
            <a:r>
              <a:rPr lang="en-US" sz="2000" b="1" dirty="0">
                <a:solidFill>
                  <a:srgbClr val="002060"/>
                </a:solidFill>
              </a:rPr>
              <a:t>actually move the player's square </a:t>
            </a:r>
            <a:r>
              <a:rPr lang="en-US" sz="2000" b="1" i="1" dirty="0">
                <a:solidFill>
                  <a:srgbClr val="002060"/>
                </a:solidFill>
              </a:rPr>
              <a:t>(which is represented by the </a:t>
            </a:r>
            <a:r>
              <a:rPr lang="en-US" sz="2000" b="1" i="1" dirty="0" err="1">
                <a:solidFill>
                  <a:srgbClr val="002060"/>
                </a:solidFill>
              </a:rPr>
              <a:t>pygame.Rect</a:t>
            </a:r>
            <a:r>
              <a:rPr lang="en-US" sz="2000" b="1" i="1" dirty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</a:rPr>
              <a:t>object stored </a:t>
            </a:r>
            <a:r>
              <a:rPr lang="en-US" sz="2000" b="1" i="1" dirty="0">
                <a:solidFill>
                  <a:srgbClr val="002060"/>
                </a:solidFill>
              </a:rPr>
              <a:t>in player) </a:t>
            </a:r>
            <a:r>
              <a:rPr lang="en-US" sz="2000" b="1" dirty="0">
                <a:solidFill>
                  <a:srgbClr val="002060"/>
                </a:solidFill>
              </a:rPr>
              <a:t>around by adjusting the XY coordinates of player.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If </a:t>
            </a:r>
            <a:r>
              <a:rPr lang="en-US" sz="2000" b="1" dirty="0" err="1">
                <a:solidFill>
                  <a:srgbClr val="00B050"/>
                </a:solidFill>
              </a:rPr>
              <a:t>moveDown</a:t>
            </a:r>
            <a:r>
              <a:rPr lang="en-US" sz="2000" b="1" dirty="0">
                <a:solidFill>
                  <a:srgbClr val="00B050"/>
                </a:solidFill>
              </a:rPr>
              <a:t> is </a:t>
            </a:r>
            <a:r>
              <a:rPr lang="en-US" sz="2000" b="1" dirty="0" smtClean="0">
                <a:solidFill>
                  <a:srgbClr val="00B050"/>
                </a:solidFill>
              </a:rPr>
              <a:t>set to </a:t>
            </a:r>
            <a:r>
              <a:rPr lang="en-US" sz="2000" b="1" dirty="0">
                <a:solidFill>
                  <a:srgbClr val="00B050"/>
                </a:solidFill>
              </a:rPr>
              <a:t>True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i="1" dirty="0">
                <a:solidFill>
                  <a:srgbClr val="002060"/>
                </a:solidFill>
              </a:rPr>
              <a:t>(and the bottom of the player's square is not below the bottom edge of the window</a:t>
            </a:r>
            <a:r>
              <a:rPr lang="en-US" sz="2000" b="1" i="1" dirty="0" smtClean="0">
                <a:solidFill>
                  <a:srgbClr val="002060"/>
                </a:solidFill>
              </a:rPr>
              <a:t>), </a:t>
            </a:r>
            <a:r>
              <a:rPr lang="en-US" sz="2000" b="1" dirty="0" smtClean="0">
                <a:solidFill>
                  <a:srgbClr val="002060"/>
                </a:solidFill>
              </a:rPr>
              <a:t>then </a:t>
            </a:r>
            <a:r>
              <a:rPr lang="en-US" sz="2000" b="1" dirty="0">
                <a:solidFill>
                  <a:srgbClr val="002060"/>
                </a:solidFill>
              </a:rPr>
              <a:t>we move the player's square down by adding MOVESPEED to the player's current </a:t>
            </a:r>
            <a:r>
              <a:rPr lang="en-US" sz="2000" b="1" dirty="0" smtClean="0">
                <a:solidFill>
                  <a:srgbClr val="002060"/>
                </a:solidFill>
              </a:rPr>
              <a:t>top attribute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r>
              <a:rPr lang="en-US" sz="2000" b="1" i="1" dirty="0">
                <a:solidFill>
                  <a:srgbClr val="C00000"/>
                </a:solidFill>
              </a:rPr>
              <a:t>We do the same thing for the other three directions as well</a:t>
            </a:r>
            <a:r>
              <a:rPr lang="en-US" sz="2000" b="1" i="1" dirty="0" smtClean="0">
                <a:solidFill>
                  <a:srgbClr val="C00000"/>
                </a:solidFill>
              </a:rPr>
              <a:t>.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83770"/>
            <a:ext cx="6291943" cy="2030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29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2400" b="1" dirty="0" smtClean="0">
                <a:latin typeface="Ravie" panose="04040805050809020602" pitchFamily="82" charset="0"/>
              </a:rPr>
              <a:t>The </a:t>
            </a:r>
            <a:r>
              <a:rPr lang="en-US" sz="2400" b="1" dirty="0" err="1" smtClean="0">
                <a:latin typeface="Ravie" panose="04040805050809020602" pitchFamily="82" charset="0"/>
              </a:rPr>
              <a:t>Colliderect</a:t>
            </a:r>
            <a:r>
              <a:rPr lang="en-US" sz="2400" b="1" dirty="0" smtClean="0">
                <a:latin typeface="Ravie" panose="04040805050809020602" pitchFamily="82" charset="0"/>
              </a:rPr>
              <a:t>() Method</a:t>
            </a:r>
            <a:endParaRPr lang="en-US" sz="2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In our previous Collision Detection program, we had our own function to check if </a:t>
            </a:r>
            <a:r>
              <a:rPr lang="en-US" sz="2000" b="1" dirty="0" smtClean="0">
                <a:solidFill>
                  <a:srgbClr val="002060"/>
                </a:solidFill>
              </a:rPr>
              <a:t>one rectangle </a:t>
            </a:r>
            <a:r>
              <a:rPr lang="en-US" sz="2000" b="1" dirty="0">
                <a:solidFill>
                  <a:srgbClr val="002060"/>
                </a:solidFill>
              </a:rPr>
              <a:t>had collided with another.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That </a:t>
            </a:r>
            <a:r>
              <a:rPr lang="en-US" sz="2000" b="1" dirty="0">
                <a:solidFill>
                  <a:srgbClr val="002060"/>
                </a:solidFill>
              </a:rPr>
              <a:t>function was included in </a:t>
            </a:r>
            <a:r>
              <a:rPr lang="en-US" sz="2000" b="1" dirty="0" smtClean="0">
                <a:solidFill>
                  <a:srgbClr val="002060"/>
                </a:solidFill>
              </a:rPr>
              <a:t>this </a:t>
            </a:r>
            <a:r>
              <a:rPr lang="en-US" sz="2000" b="1" dirty="0">
                <a:solidFill>
                  <a:srgbClr val="002060"/>
                </a:solidFill>
              </a:rPr>
              <a:t>so that </a:t>
            </a:r>
            <a:r>
              <a:rPr lang="en-US" sz="2000" b="1" dirty="0" smtClean="0">
                <a:solidFill>
                  <a:srgbClr val="002060"/>
                </a:solidFill>
              </a:rPr>
              <a:t>we could </a:t>
            </a:r>
            <a:r>
              <a:rPr lang="en-US" sz="2000" b="1" dirty="0">
                <a:solidFill>
                  <a:srgbClr val="002060"/>
                </a:solidFill>
              </a:rPr>
              <a:t>understand how the code behind collision detection works.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In </a:t>
            </a:r>
            <a:r>
              <a:rPr lang="en-US" sz="2000" b="1" dirty="0">
                <a:solidFill>
                  <a:srgbClr val="002060"/>
                </a:solidFill>
              </a:rPr>
              <a:t>this program, we </a:t>
            </a:r>
            <a:r>
              <a:rPr lang="en-US" sz="2000" b="1" dirty="0" smtClean="0">
                <a:solidFill>
                  <a:srgbClr val="002060"/>
                </a:solidFill>
              </a:rPr>
              <a:t>can use </a:t>
            </a:r>
            <a:r>
              <a:rPr lang="en-US" sz="2000" b="1" dirty="0">
                <a:solidFill>
                  <a:srgbClr val="002060"/>
                </a:solidFill>
              </a:rPr>
              <a:t>the </a:t>
            </a:r>
            <a:r>
              <a:rPr lang="en-US" sz="2000" b="1" i="1" dirty="0">
                <a:solidFill>
                  <a:srgbClr val="00B050"/>
                </a:solidFill>
              </a:rPr>
              <a:t>collision detection function that comes with </a:t>
            </a:r>
            <a:r>
              <a:rPr lang="en-US" sz="2000" b="1" i="1" dirty="0" err="1">
                <a:solidFill>
                  <a:srgbClr val="00B050"/>
                </a:solidFill>
              </a:rPr>
              <a:t>Pygame</a:t>
            </a:r>
            <a:r>
              <a:rPr lang="en-US" sz="2000" b="1" dirty="0">
                <a:solidFill>
                  <a:srgbClr val="002060"/>
                </a:solidFill>
              </a:rPr>
              <a:t>. The </a:t>
            </a:r>
            <a:r>
              <a:rPr lang="en-US" sz="2000" b="1" dirty="0" err="1">
                <a:solidFill>
                  <a:srgbClr val="C00000"/>
                </a:solidFill>
              </a:rPr>
              <a:t>colliderect</a:t>
            </a:r>
            <a:r>
              <a:rPr lang="en-US" sz="2000" b="1" dirty="0" smtClean="0">
                <a:solidFill>
                  <a:srgbClr val="C00000"/>
                </a:solidFill>
              </a:rPr>
              <a:t>() </a:t>
            </a:r>
            <a:r>
              <a:rPr lang="en-US" sz="2000" b="1" dirty="0" smtClean="0">
                <a:solidFill>
                  <a:srgbClr val="002060"/>
                </a:solidFill>
              </a:rPr>
              <a:t>method </a:t>
            </a:r>
            <a:r>
              <a:rPr lang="en-US" sz="2000" b="1" dirty="0">
                <a:solidFill>
                  <a:srgbClr val="002060"/>
                </a:solidFill>
              </a:rPr>
              <a:t>for </a:t>
            </a:r>
            <a:r>
              <a:rPr lang="en-US" sz="2000" b="1" dirty="0" err="1">
                <a:solidFill>
                  <a:srgbClr val="002060"/>
                </a:solidFill>
              </a:rPr>
              <a:t>pygame.Rect</a:t>
            </a:r>
            <a:r>
              <a:rPr lang="en-US" sz="2000" b="1" dirty="0">
                <a:solidFill>
                  <a:srgbClr val="002060"/>
                </a:solidFill>
              </a:rPr>
              <a:t> objects is passed another </a:t>
            </a:r>
            <a:r>
              <a:rPr lang="en-US" sz="2000" b="1" dirty="0" err="1">
                <a:solidFill>
                  <a:srgbClr val="002060"/>
                </a:solidFill>
              </a:rPr>
              <a:t>pygame.Rect</a:t>
            </a:r>
            <a:r>
              <a:rPr lang="en-US" sz="2000" b="1" dirty="0">
                <a:solidFill>
                  <a:srgbClr val="002060"/>
                </a:solidFill>
              </a:rPr>
              <a:t> object as </a:t>
            </a:r>
            <a:r>
              <a:rPr lang="en-US" sz="2000" b="1" dirty="0" smtClean="0">
                <a:solidFill>
                  <a:srgbClr val="002060"/>
                </a:solidFill>
              </a:rPr>
              <a:t>an argument </a:t>
            </a:r>
            <a:r>
              <a:rPr lang="en-US" sz="2000" b="1" dirty="0">
                <a:solidFill>
                  <a:srgbClr val="002060"/>
                </a:solidFill>
              </a:rPr>
              <a:t>and returns </a:t>
            </a:r>
            <a:r>
              <a:rPr lang="en-US" sz="2000" b="1" dirty="0">
                <a:solidFill>
                  <a:srgbClr val="00B050"/>
                </a:solidFill>
              </a:rPr>
              <a:t>True</a:t>
            </a:r>
            <a:r>
              <a:rPr lang="en-US" sz="2000" b="1" dirty="0">
                <a:solidFill>
                  <a:srgbClr val="002060"/>
                </a:solidFill>
              </a:rPr>
              <a:t> if the </a:t>
            </a:r>
            <a:r>
              <a:rPr lang="en-US" sz="2000" b="1" dirty="0" smtClean="0">
                <a:solidFill>
                  <a:srgbClr val="002060"/>
                </a:solidFill>
              </a:rPr>
              <a:t>2 </a:t>
            </a:r>
            <a:r>
              <a:rPr lang="en-US" sz="2000" b="1" dirty="0">
                <a:solidFill>
                  <a:srgbClr val="002060"/>
                </a:solidFill>
              </a:rPr>
              <a:t>rectangles collide and </a:t>
            </a:r>
            <a:r>
              <a:rPr lang="en-US" sz="2000" b="1" dirty="0">
                <a:solidFill>
                  <a:srgbClr val="00B050"/>
                </a:solidFill>
              </a:rPr>
              <a:t>False</a:t>
            </a:r>
            <a:r>
              <a:rPr lang="en-US" sz="2000" b="1" dirty="0">
                <a:solidFill>
                  <a:srgbClr val="002060"/>
                </a:solidFill>
              </a:rPr>
              <a:t> if they do not.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This is the </a:t>
            </a:r>
            <a:r>
              <a:rPr lang="en-US" sz="2000" b="1" i="1" dirty="0">
                <a:solidFill>
                  <a:srgbClr val="002060"/>
                </a:solidFill>
              </a:rPr>
              <a:t>exact same behavior as the </a:t>
            </a:r>
            <a:r>
              <a:rPr lang="en-US" sz="2000" b="1" i="1" dirty="0" err="1">
                <a:solidFill>
                  <a:srgbClr val="C00000"/>
                </a:solidFill>
              </a:rPr>
              <a:t>doRectsOverlap</a:t>
            </a:r>
            <a:r>
              <a:rPr lang="en-US" sz="2000" b="1" i="1" dirty="0">
                <a:solidFill>
                  <a:srgbClr val="C00000"/>
                </a:solidFill>
              </a:rPr>
              <a:t>() </a:t>
            </a:r>
            <a:r>
              <a:rPr lang="en-US" sz="2000" b="1" i="1" dirty="0">
                <a:solidFill>
                  <a:srgbClr val="002060"/>
                </a:solidFill>
              </a:rPr>
              <a:t>function in our previous </a:t>
            </a:r>
            <a:r>
              <a:rPr lang="en-US" sz="2000" b="1" i="1" dirty="0" smtClean="0">
                <a:solidFill>
                  <a:srgbClr val="002060"/>
                </a:solidFill>
              </a:rPr>
              <a:t>Collision Detection </a:t>
            </a:r>
            <a:r>
              <a:rPr lang="en-US" sz="2000" b="1" i="1" dirty="0">
                <a:solidFill>
                  <a:srgbClr val="002060"/>
                </a:solidFill>
              </a:rPr>
              <a:t>program</a:t>
            </a:r>
            <a:r>
              <a:rPr lang="en-US" sz="2000" b="1" i="1" dirty="0" smtClean="0">
                <a:solidFill>
                  <a:srgbClr val="002060"/>
                </a:solidFill>
              </a:rPr>
              <a:t>.</a:t>
            </a:r>
            <a:endParaRPr lang="en-US" sz="2000" b="1" i="1" dirty="0">
              <a:solidFill>
                <a:srgbClr val="00206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29310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62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2400" b="1" dirty="0" smtClean="0">
                <a:latin typeface="Ravie" panose="04040805050809020602" pitchFamily="82" charset="0"/>
              </a:rPr>
              <a:t>The Rest of the Program</a:t>
            </a:r>
            <a:endParaRPr lang="en-US" sz="2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The rest of the code is similar to the code in the Input program is similar to the </a:t>
            </a:r>
            <a:r>
              <a:rPr lang="en-US" sz="2000" b="1" dirty="0" smtClean="0">
                <a:solidFill>
                  <a:schemeClr val="tx1"/>
                </a:solidFill>
              </a:rPr>
              <a:t>Collision </a:t>
            </a:r>
            <a:r>
              <a:rPr lang="en-US" sz="2000" b="1" dirty="0">
                <a:solidFill>
                  <a:schemeClr val="tx1"/>
                </a:solidFill>
              </a:rPr>
              <a:t>Detection program: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002060"/>
                </a:solidFill>
              </a:rPr>
              <a:t>Draw </a:t>
            </a:r>
            <a:r>
              <a:rPr lang="en-US" sz="2000" b="1" dirty="0">
                <a:solidFill>
                  <a:srgbClr val="002060"/>
                </a:solidFill>
              </a:rPr>
              <a:t>the food squares and the player squares to </a:t>
            </a:r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 err="1" smtClean="0">
                <a:solidFill>
                  <a:srgbClr val="002060"/>
                </a:solidFill>
              </a:rPr>
              <a:t>windowSurface</a:t>
            </a:r>
            <a:r>
              <a:rPr lang="en-US" sz="2000" b="1" dirty="0" smtClean="0">
                <a:solidFill>
                  <a:srgbClr val="002060"/>
                </a:solidFill>
              </a:rPr>
              <a:t> surface.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002060"/>
                </a:solidFill>
              </a:rPr>
              <a:t>Occasionally </a:t>
            </a:r>
            <a:r>
              <a:rPr lang="en-US" sz="2000" b="1" dirty="0">
                <a:solidFill>
                  <a:srgbClr val="002060"/>
                </a:solidFill>
              </a:rPr>
              <a:t>add a new food square at a random location to </a:t>
            </a:r>
            <a:r>
              <a:rPr lang="en-US" sz="2000" b="1" dirty="0" smtClean="0">
                <a:solidFill>
                  <a:srgbClr val="002060"/>
                </a:solidFill>
              </a:rPr>
              <a:t>the foods list.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002060"/>
                </a:solidFill>
              </a:rPr>
              <a:t>Check </a:t>
            </a:r>
            <a:r>
              <a:rPr lang="en-US" sz="2000" b="1" dirty="0">
                <a:solidFill>
                  <a:srgbClr val="002060"/>
                </a:solidFill>
              </a:rPr>
              <a:t>if the player square has collided with any of the food </a:t>
            </a:r>
            <a:r>
              <a:rPr lang="en-US" sz="2000" b="1" dirty="0" smtClean="0">
                <a:solidFill>
                  <a:srgbClr val="002060"/>
                </a:solidFill>
              </a:rPr>
              <a:t>squares.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002060"/>
                </a:solidFill>
              </a:rPr>
              <a:t>Call </a:t>
            </a:r>
            <a:r>
              <a:rPr lang="en-US" sz="2000" b="1" dirty="0" err="1" smtClean="0">
                <a:solidFill>
                  <a:srgbClr val="C00000"/>
                </a:solidFill>
              </a:rPr>
              <a:t>mainClock.tick</a:t>
            </a:r>
            <a:r>
              <a:rPr lang="en-US" sz="2000" b="1" dirty="0" smtClean="0">
                <a:solidFill>
                  <a:srgbClr val="C00000"/>
                </a:solidFill>
              </a:rPr>
              <a:t>(40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>
                <a:solidFill>
                  <a:srgbClr val="002060"/>
                </a:solidFill>
              </a:rPr>
              <a:t> to make the program run at an appropriate speed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688086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42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KeyboardInput.py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3505200" cy="38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334000"/>
            <a:ext cx="72299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This program looks identical to the collision detection program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earlier </a:t>
            </a:r>
            <a:r>
              <a:rPr lang="en-US" b="1" dirty="0">
                <a:solidFill>
                  <a:srgbClr val="002060"/>
                </a:solidFill>
              </a:rPr>
              <a:t>in this chapter. But in this program, the bouncer only </a:t>
            </a:r>
            <a:r>
              <a:rPr lang="en-US" b="1" dirty="0" smtClean="0">
                <a:solidFill>
                  <a:srgbClr val="002060"/>
                </a:solidFill>
              </a:rPr>
              <a:t>moves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around when we hold down keys on the keyboard.</a:t>
            </a:r>
          </a:p>
        </p:txBody>
      </p:sp>
    </p:spTree>
    <p:extLst>
      <p:ext uri="{BB962C8B-B14F-4D97-AF65-F5344CB8AC3E}">
        <p14:creationId xmlns:p14="http://schemas.microsoft.com/office/powerpoint/2010/main" val="322704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2F5897"/>
                </a:solidFill>
                <a:latin typeface="Ravie" panose="04040805050809020602" pitchFamily="82" charset="0"/>
              </a:rPr>
              <a:t>What is Next?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7620000" cy="5486400"/>
          </a:xfrm>
        </p:spPr>
        <p:txBody>
          <a:bodyPr>
            <a:normAutofit/>
          </a:bodyPr>
          <a:lstStyle/>
          <a:p>
            <a:endParaRPr lang="en-US" dirty="0" smtClean="0">
              <a:latin typeface="Ravie" panose="04040805050809020602" pitchFamily="82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Block Arc 6"/>
          <p:cNvSpPr/>
          <p:nvPr/>
        </p:nvSpPr>
        <p:spPr>
          <a:xfrm>
            <a:off x="1555805" y="2967335"/>
            <a:ext cx="6032421" cy="3484900"/>
          </a:xfrm>
          <a:prstGeom prst="blockArc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Sprites and Sound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4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600" dirty="0" smtClean="0">
                <a:latin typeface="Ravie" panose="04040805050809020602" pitchFamily="82" charset="0"/>
              </a:rPr>
              <a:t>KeyboardInput.py Lab</a:t>
            </a:r>
            <a:endParaRPr lang="en-US" sz="36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799"/>
            <a:ext cx="8229600" cy="52497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Type in and test the animation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Experiment and make changes in the code so that you can understand what is going on and why.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You will be working in groups to explain the code to the rest of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</a:rPr>
              <a:t>the class.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194" name="Picture 2" descr="C:\Users\Carolyn\AppData\Local\Microsoft\Windows\Temporary Internet Files\Content.IE5\0433H0DN\9353062-dibujo-animado-de-ordenador-de-sobremesa-sonriente-ilustraci-n-vectorial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05400"/>
            <a:ext cx="1371600" cy="125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029200"/>
            <a:ext cx="1485900" cy="163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19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Keyboard Input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>
                <a:solidFill>
                  <a:srgbClr val="C00000"/>
                </a:solidFill>
              </a:rPr>
              <a:t>W</a:t>
            </a:r>
            <a:r>
              <a:rPr lang="en-US" b="1" dirty="0">
                <a:solidFill>
                  <a:srgbClr val="002060"/>
                </a:solidFill>
              </a:rPr>
              <a:t>" key moves the bouncer up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US" b="1" dirty="0">
                <a:solidFill>
                  <a:srgbClr val="002060"/>
                </a:solidFill>
              </a:rPr>
              <a:t>" key moves the bouncer to </a:t>
            </a:r>
            <a:r>
              <a:rPr lang="en-US" b="1" dirty="0" smtClean="0">
                <a:solidFill>
                  <a:srgbClr val="002060"/>
                </a:solidFill>
              </a:rPr>
              <a:t>the left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dirty="0">
                <a:solidFill>
                  <a:srgbClr val="002060"/>
                </a:solidFill>
              </a:rPr>
              <a:t>" key moves the bouncer to the right.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dirty="0">
                <a:solidFill>
                  <a:srgbClr val="002060"/>
                </a:solidFill>
              </a:rPr>
              <a:t>" key moves the bouncer down.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 user can </a:t>
            </a:r>
            <a:r>
              <a:rPr lang="en-US" b="1" dirty="0">
                <a:solidFill>
                  <a:srgbClr val="002060"/>
                </a:solidFill>
              </a:rPr>
              <a:t>also use the </a:t>
            </a:r>
            <a:r>
              <a:rPr lang="en-US" b="1" dirty="0">
                <a:solidFill>
                  <a:srgbClr val="C00000"/>
                </a:solidFill>
              </a:rPr>
              <a:t>keyboard's arrow keys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r>
              <a:rPr lang="en-US" b="1" dirty="0">
                <a:solidFill>
                  <a:srgbClr val="002060"/>
                </a:solidFill>
              </a:rPr>
              <a:t>We can also </a:t>
            </a:r>
            <a:r>
              <a:rPr lang="en-US" b="1" dirty="0">
                <a:solidFill>
                  <a:srgbClr val="C00000"/>
                </a:solidFill>
              </a:rPr>
              <a:t>click</a:t>
            </a:r>
            <a:r>
              <a:rPr lang="en-US" b="1" dirty="0">
                <a:solidFill>
                  <a:srgbClr val="002060"/>
                </a:solidFill>
              </a:rPr>
              <a:t> anywhere in the GUI window and </a:t>
            </a:r>
            <a:r>
              <a:rPr lang="en-US" b="1" dirty="0">
                <a:solidFill>
                  <a:srgbClr val="C00000"/>
                </a:solidFill>
              </a:rPr>
              <a:t>create new food objects</a:t>
            </a:r>
            <a:r>
              <a:rPr lang="en-US" b="1" dirty="0">
                <a:solidFill>
                  <a:srgbClr val="002060"/>
                </a:solidFill>
              </a:rPr>
              <a:t> at the coordinates where we clicked.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In </a:t>
            </a:r>
            <a:r>
              <a:rPr lang="en-US" b="1" dirty="0">
                <a:solidFill>
                  <a:srgbClr val="002060"/>
                </a:solidFill>
              </a:rPr>
              <a:t>addition, the </a:t>
            </a:r>
            <a:r>
              <a:rPr lang="en-US" b="1" dirty="0">
                <a:solidFill>
                  <a:srgbClr val="C00000"/>
                </a:solidFill>
              </a:rPr>
              <a:t>ESC key </a:t>
            </a:r>
            <a:r>
              <a:rPr lang="en-US" b="1" dirty="0">
                <a:solidFill>
                  <a:srgbClr val="002060"/>
                </a:solidFill>
              </a:rPr>
              <a:t>will quit the program and the "</a:t>
            </a:r>
            <a:r>
              <a:rPr lang="en-US" b="1" dirty="0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002060"/>
                </a:solidFill>
              </a:rPr>
              <a:t>“ key </a:t>
            </a:r>
            <a:r>
              <a:rPr lang="en-US" b="1" dirty="0">
                <a:solidFill>
                  <a:srgbClr val="002060"/>
                </a:solidFill>
              </a:rPr>
              <a:t>will teleport the bouncer to a random place on the screen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219200"/>
            <a:ext cx="1676400" cy="1851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62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447800"/>
          </a:xfrm>
        </p:spPr>
        <p:txBody>
          <a:bodyPr/>
          <a:lstStyle/>
          <a:p>
            <a:r>
              <a:rPr lang="en-US" sz="4400" b="1" dirty="0">
                <a:latin typeface="Ravie" panose="04040805050809020602" pitchFamily="82" charset="0"/>
              </a:rPr>
              <a:t>Same as Collision Detection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" y="2395537"/>
            <a:ext cx="797242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3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4478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Same as Collision Detection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42090"/>
            <a:ext cx="8229600" cy="364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02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371600"/>
          </a:xfrm>
        </p:spPr>
        <p:txBody>
          <a:bodyPr/>
          <a:lstStyle/>
          <a:p>
            <a:r>
              <a:rPr lang="en-US" sz="4400" b="1" dirty="0">
                <a:latin typeface="Ravie" panose="04040805050809020602" pitchFamily="82" charset="0"/>
              </a:rPr>
              <a:t>Setting up Window and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We are going to use </a:t>
            </a:r>
            <a:r>
              <a:rPr lang="en-US" b="1" dirty="0" smtClean="0">
                <a:solidFill>
                  <a:schemeClr val="tx1"/>
                </a:solidFill>
              </a:rPr>
              <a:t>4 </a:t>
            </a:r>
            <a:r>
              <a:rPr lang="en-US" b="1" dirty="0">
                <a:solidFill>
                  <a:schemeClr val="tx1"/>
                </a:solidFill>
              </a:rPr>
              <a:t>different </a:t>
            </a:r>
            <a:r>
              <a:rPr lang="en-US" b="1" dirty="0" err="1">
                <a:solidFill>
                  <a:schemeClr val="tx1"/>
                </a:solidFill>
              </a:rPr>
              <a:t>boolean</a:t>
            </a:r>
            <a:r>
              <a:rPr lang="en-US" b="1" dirty="0">
                <a:solidFill>
                  <a:schemeClr val="tx1"/>
                </a:solidFill>
              </a:rPr>
              <a:t> variables to keep track of which of the </a:t>
            </a:r>
            <a:r>
              <a:rPr lang="en-US" b="1" dirty="0" smtClean="0">
                <a:solidFill>
                  <a:schemeClr val="tx1"/>
                </a:solidFill>
              </a:rPr>
              <a:t>arrow keys </a:t>
            </a:r>
            <a:r>
              <a:rPr lang="en-US" b="1" dirty="0">
                <a:solidFill>
                  <a:schemeClr val="tx1"/>
                </a:solidFill>
              </a:rPr>
              <a:t>are being held down.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For </a:t>
            </a:r>
            <a:r>
              <a:rPr lang="en-US" b="1" dirty="0">
                <a:solidFill>
                  <a:srgbClr val="002060"/>
                </a:solidFill>
              </a:rPr>
              <a:t>example, </a:t>
            </a:r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left </a:t>
            </a:r>
            <a:r>
              <a:rPr lang="en-US" b="1" dirty="0">
                <a:solidFill>
                  <a:srgbClr val="C00000"/>
                </a:solidFill>
              </a:rPr>
              <a:t>arrow key </a:t>
            </a:r>
            <a:r>
              <a:rPr lang="en-US" b="1" dirty="0" smtClean="0">
                <a:solidFill>
                  <a:srgbClr val="002060"/>
                </a:solidFill>
              </a:rPr>
              <a:t>will </a:t>
            </a:r>
            <a:r>
              <a:rPr lang="en-US" b="1" dirty="0">
                <a:solidFill>
                  <a:srgbClr val="002060"/>
                </a:solidFill>
              </a:rPr>
              <a:t>set the </a:t>
            </a:r>
            <a:r>
              <a:rPr lang="en-US" b="1" dirty="0" err="1">
                <a:solidFill>
                  <a:srgbClr val="C00000"/>
                </a:solidFill>
              </a:rPr>
              <a:t>moveLeft</a:t>
            </a:r>
            <a:r>
              <a:rPr lang="en-US" b="1" dirty="0">
                <a:solidFill>
                  <a:srgbClr val="002060"/>
                </a:solidFill>
              </a:rPr>
              <a:t> variable to </a:t>
            </a:r>
            <a:r>
              <a:rPr lang="en-US" b="1" dirty="0">
                <a:solidFill>
                  <a:srgbClr val="00B050"/>
                </a:solidFill>
              </a:rPr>
              <a:t>True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smtClean="0">
                <a:solidFill>
                  <a:srgbClr val="002060"/>
                </a:solidFill>
              </a:rPr>
              <a:t>When the key is released, we will set </a:t>
            </a:r>
            <a:r>
              <a:rPr lang="en-US" b="1" dirty="0">
                <a:solidFill>
                  <a:srgbClr val="002060"/>
                </a:solidFill>
              </a:rPr>
              <a:t>the </a:t>
            </a:r>
            <a:r>
              <a:rPr lang="en-US" b="1" dirty="0" err="1">
                <a:solidFill>
                  <a:srgbClr val="C00000"/>
                </a:solidFill>
              </a:rPr>
              <a:t>moveLeft</a:t>
            </a:r>
            <a:r>
              <a:rPr lang="en-US" b="1" dirty="0">
                <a:solidFill>
                  <a:srgbClr val="002060"/>
                </a:solidFill>
              </a:rPr>
              <a:t> variable back to </a:t>
            </a:r>
            <a:r>
              <a:rPr lang="en-US" b="1" dirty="0">
                <a:solidFill>
                  <a:srgbClr val="00B050"/>
                </a:solidFill>
              </a:rPr>
              <a:t>False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>
                <a:solidFill>
                  <a:srgbClr val="C00000"/>
                </a:solidFill>
              </a:rPr>
              <a:t>W</a:t>
            </a:r>
            <a:r>
              <a:rPr lang="en-US" b="1" dirty="0">
                <a:solidFill>
                  <a:srgbClr val="002060"/>
                </a:solidFill>
              </a:rPr>
              <a:t>" key 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moveUp</a:t>
            </a:r>
            <a:r>
              <a:rPr lang="en-US" b="1" dirty="0" smtClean="0">
                <a:solidFill>
                  <a:srgbClr val="002060"/>
                </a:solidFill>
              </a:rPr>
              <a:t> variable), the "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dirty="0">
                <a:solidFill>
                  <a:srgbClr val="002060"/>
                </a:solidFill>
              </a:rPr>
              <a:t>" key 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moveDown</a:t>
            </a:r>
            <a:r>
              <a:rPr lang="en-US" b="1" dirty="0" smtClean="0">
                <a:solidFill>
                  <a:srgbClr val="002060"/>
                </a:solidFill>
              </a:rPr>
              <a:t>), </a:t>
            </a:r>
            <a:r>
              <a:rPr lang="en-US" b="1" dirty="0">
                <a:solidFill>
                  <a:srgbClr val="002060"/>
                </a:solidFill>
              </a:rPr>
              <a:t>and the "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dirty="0">
                <a:solidFill>
                  <a:srgbClr val="002060"/>
                </a:solidFill>
              </a:rPr>
              <a:t>" key 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moveRight</a:t>
            </a:r>
            <a:r>
              <a:rPr lang="en-US" b="1" dirty="0" smtClean="0">
                <a:solidFill>
                  <a:srgbClr val="002060"/>
                </a:solidFill>
              </a:rPr>
              <a:t>) are set in </a:t>
            </a:r>
            <a:r>
              <a:rPr lang="en-US" b="1" dirty="0">
                <a:solidFill>
                  <a:srgbClr val="002060"/>
                </a:solidFill>
              </a:rPr>
              <a:t>a similar way.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029200"/>
            <a:ext cx="5926137" cy="1637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64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371600"/>
          </a:xfrm>
        </p:spPr>
        <p:txBody>
          <a:bodyPr/>
          <a:lstStyle/>
          <a:p>
            <a:r>
              <a:rPr lang="en-US" sz="4400" b="1" dirty="0">
                <a:latin typeface="Ravie" panose="04040805050809020602" pitchFamily="82" charset="0"/>
              </a:rPr>
              <a:t>Same as Collision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Lines </a:t>
            </a:r>
            <a:r>
              <a:rPr lang="en-US" b="1" dirty="0">
                <a:solidFill>
                  <a:srgbClr val="002060"/>
                </a:solidFill>
              </a:rPr>
              <a:t>34 to 43 are identical to code in the previous </a:t>
            </a:r>
            <a:r>
              <a:rPr lang="en-US" b="1" dirty="0" err="1">
                <a:solidFill>
                  <a:srgbClr val="002060"/>
                </a:solidFill>
              </a:rPr>
              <a:t>Pygame</a:t>
            </a:r>
            <a:r>
              <a:rPr lang="en-US" b="1" dirty="0">
                <a:solidFill>
                  <a:srgbClr val="002060"/>
                </a:solidFill>
              </a:rPr>
              <a:t> programs. These lines </a:t>
            </a:r>
            <a:r>
              <a:rPr lang="en-US" b="1" dirty="0" smtClean="0">
                <a:solidFill>
                  <a:srgbClr val="002060"/>
                </a:solidFill>
              </a:rPr>
              <a:t>handle the </a:t>
            </a:r>
            <a:r>
              <a:rPr lang="en-US" b="1" dirty="0">
                <a:solidFill>
                  <a:srgbClr val="002060"/>
                </a:solidFill>
              </a:rPr>
              <a:t>start of the game loop and handling what to do when the user wants to quit the program.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58102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67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858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Events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6477000" cy="468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9074" y="835300"/>
            <a:ext cx="7369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We have seen the </a:t>
            </a:r>
            <a:r>
              <a:rPr lang="en-US" sz="2000" b="1" dirty="0" smtClean="0">
                <a:solidFill>
                  <a:srgbClr val="7030A0"/>
                </a:solidFill>
              </a:rPr>
              <a:t>QUIT</a:t>
            </a:r>
            <a:r>
              <a:rPr lang="en-US" sz="2000" b="1" dirty="0" smtClean="0">
                <a:solidFill>
                  <a:srgbClr val="002060"/>
                </a:solidFill>
              </a:rPr>
              <a:t> event being handled in our code.  Below is a </a:t>
            </a:r>
            <a:r>
              <a:rPr lang="en-US" sz="2000" b="1" dirty="0">
                <a:solidFill>
                  <a:srgbClr val="002060"/>
                </a:solidFill>
              </a:rPr>
              <a:t>brief list </a:t>
            </a:r>
            <a:r>
              <a:rPr lang="en-US" sz="2000" b="1" dirty="0" smtClean="0">
                <a:solidFill>
                  <a:srgbClr val="002060"/>
                </a:solidFill>
              </a:rPr>
              <a:t>of other events </a:t>
            </a:r>
            <a:r>
              <a:rPr lang="en-US" sz="2000" b="1" dirty="0">
                <a:solidFill>
                  <a:srgbClr val="002060"/>
                </a:solidFill>
              </a:rPr>
              <a:t>that could </a:t>
            </a:r>
            <a:r>
              <a:rPr lang="en-US" sz="2000" b="1" dirty="0" smtClean="0">
                <a:solidFill>
                  <a:srgbClr val="002060"/>
                </a:solidFill>
              </a:rPr>
              <a:t>be returned </a:t>
            </a:r>
            <a:r>
              <a:rPr lang="en-US" sz="2000" b="1" dirty="0">
                <a:solidFill>
                  <a:srgbClr val="002060"/>
                </a:solidFill>
              </a:rPr>
              <a:t>by </a:t>
            </a:r>
            <a:r>
              <a:rPr lang="en-US" sz="2000" b="1" dirty="0" err="1">
                <a:solidFill>
                  <a:srgbClr val="C00000"/>
                </a:solidFill>
              </a:rPr>
              <a:t>pygame.event.get</a:t>
            </a:r>
            <a:r>
              <a:rPr lang="en-US" sz="2000" b="1" dirty="0" smtClean="0">
                <a:solidFill>
                  <a:srgbClr val="C00000"/>
                </a:solidFill>
              </a:rPr>
              <a:t>()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8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858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Events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97856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87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2833</TotalTime>
  <Words>1196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Executive</vt:lpstr>
      <vt:lpstr>PowerPoint Presentation</vt:lpstr>
      <vt:lpstr>KeyboardInput.py</vt:lpstr>
      <vt:lpstr>Keyboard Input</vt:lpstr>
      <vt:lpstr>Same as Collision Detection</vt:lpstr>
      <vt:lpstr>Same as Collision Detection</vt:lpstr>
      <vt:lpstr>Setting up Window and data structures</vt:lpstr>
      <vt:lpstr>Same as Collision Detection</vt:lpstr>
      <vt:lpstr>Events</vt:lpstr>
      <vt:lpstr>Events</vt:lpstr>
      <vt:lpstr>Events</vt:lpstr>
      <vt:lpstr>Events</vt:lpstr>
      <vt:lpstr>Events</vt:lpstr>
      <vt:lpstr>Handling the KEYUP Event</vt:lpstr>
      <vt:lpstr>Handling the KEYUP Event</vt:lpstr>
      <vt:lpstr>Teleporting the Player</vt:lpstr>
      <vt:lpstr>Handling the MOUSEBUTTONUP Event</vt:lpstr>
      <vt:lpstr>Moving the Bouncer Around the Screen</vt:lpstr>
      <vt:lpstr>The Colliderect() Method</vt:lpstr>
      <vt:lpstr>The Rest of the Program</vt:lpstr>
      <vt:lpstr>What is Next?</vt:lpstr>
      <vt:lpstr>KeyboardInput.py Lab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</dc:creator>
  <cp:lastModifiedBy>Carolyn</cp:lastModifiedBy>
  <cp:revision>171</cp:revision>
  <cp:lastPrinted>2016-05-11T15:33:14Z</cp:lastPrinted>
  <dcterms:created xsi:type="dcterms:W3CDTF">2016-03-31T16:34:56Z</dcterms:created>
  <dcterms:modified xsi:type="dcterms:W3CDTF">2016-05-15T16:13:33Z</dcterms:modified>
</cp:coreProperties>
</file>