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6" r:id="rId2"/>
    <p:sldId id="257" r:id="rId3"/>
    <p:sldId id="323" r:id="rId4"/>
    <p:sldId id="295" r:id="rId5"/>
    <p:sldId id="324" r:id="rId6"/>
    <p:sldId id="325" r:id="rId7"/>
    <p:sldId id="326" r:id="rId8"/>
    <p:sldId id="327" r:id="rId9"/>
    <p:sldId id="328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6" r:id="rId20"/>
    <p:sldId id="340" r:id="rId21"/>
    <p:sldId id="341" r:id="rId22"/>
    <p:sldId id="342" r:id="rId23"/>
    <p:sldId id="345" r:id="rId24"/>
    <p:sldId id="343" r:id="rId25"/>
    <p:sldId id="344" r:id="rId26"/>
    <p:sldId id="281" r:id="rId27"/>
    <p:sldId id="32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4F073-C989-4845-B981-6B9BC35972C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B99E5-ABDC-4E28-A26C-362FE33F0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80EEE0-2210-4372-BD1A-079175A02E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8D39A3-C77B-40A7-91A5-7525860A8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24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620000" cy="3505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latin typeface="Ravie" panose="04040805050809020602" pitchFamily="82" charset="0"/>
              </a:rPr>
              <a:t>Collision Detection</a:t>
            </a:r>
            <a:endParaRPr lang="en-US" sz="7200" b="1" dirty="0">
              <a:solidFill>
                <a:schemeClr val="accent5"/>
              </a:solidFill>
              <a:latin typeface="Ravie" panose="040408050508090206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762000"/>
            <a:ext cx="5105400" cy="20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4400" b="1" dirty="0" smtClean="0">
                <a:latin typeface="Ravie" panose="04040805050809020602" pitchFamily="82" charset="0"/>
              </a:rPr>
              <a:t>The Collision Detection Function</a:t>
            </a:r>
            <a:endParaRPr lang="en-US" sz="44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We will create </a:t>
            </a:r>
            <a:r>
              <a:rPr lang="en-US" sz="2000" b="1" dirty="0">
                <a:solidFill>
                  <a:srgbClr val="002060"/>
                </a:solidFill>
              </a:rPr>
              <a:t>a function called </a:t>
            </a:r>
            <a:r>
              <a:rPr lang="en-US" sz="2000" b="1" dirty="0" err="1">
                <a:solidFill>
                  <a:srgbClr val="C00000"/>
                </a:solidFill>
              </a:rPr>
              <a:t>isPointInsideRect</a:t>
            </a:r>
            <a:r>
              <a:rPr lang="en-US" sz="2000" b="1" dirty="0">
                <a:solidFill>
                  <a:srgbClr val="C00000"/>
                </a:solidFill>
              </a:rPr>
              <a:t>() </a:t>
            </a:r>
            <a:r>
              <a:rPr lang="en-US" sz="2000" b="1" dirty="0">
                <a:solidFill>
                  <a:srgbClr val="002060"/>
                </a:solidFill>
              </a:rPr>
              <a:t>that returns </a:t>
            </a:r>
            <a:r>
              <a:rPr lang="en-US" sz="2000" b="1" dirty="0">
                <a:solidFill>
                  <a:srgbClr val="00B050"/>
                </a:solidFill>
              </a:rPr>
              <a:t>True</a:t>
            </a:r>
            <a:r>
              <a:rPr lang="en-US" sz="2000" b="1" dirty="0">
                <a:solidFill>
                  <a:srgbClr val="002060"/>
                </a:solidFill>
              </a:rPr>
              <a:t> if the </a:t>
            </a:r>
            <a:r>
              <a:rPr lang="en-US" sz="2000" b="1" dirty="0" smtClean="0">
                <a:solidFill>
                  <a:srgbClr val="002060"/>
                </a:solidFill>
              </a:rPr>
              <a:t>XY coordinates </a:t>
            </a:r>
            <a:r>
              <a:rPr lang="en-US" sz="2000" b="1" dirty="0">
                <a:solidFill>
                  <a:srgbClr val="002060"/>
                </a:solidFill>
              </a:rPr>
              <a:t>of the point are inside the rectangle. We call this function for each of the </a:t>
            </a:r>
            <a:r>
              <a:rPr lang="en-US" sz="2000" b="1" dirty="0" smtClean="0">
                <a:solidFill>
                  <a:srgbClr val="002060"/>
                </a:solidFill>
              </a:rPr>
              <a:t>eight corners</a:t>
            </a:r>
            <a:r>
              <a:rPr lang="en-US" sz="2000" b="1" dirty="0">
                <a:solidFill>
                  <a:srgbClr val="002060"/>
                </a:solidFill>
              </a:rPr>
              <a:t>, and if any of these calls return True, the or operators will make the </a:t>
            </a:r>
            <a:r>
              <a:rPr lang="en-US" sz="2000" b="1" dirty="0" smtClean="0">
                <a:solidFill>
                  <a:srgbClr val="002060"/>
                </a:solidFill>
              </a:rPr>
              <a:t>entire condition </a:t>
            </a:r>
            <a:r>
              <a:rPr lang="en-US" sz="2000" b="1" dirty="0">
                <a:solidFill>
                  <a:srgbClr val="002060"/>
                </a:solidFill>
              </a:rPr>
              <a:t>True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200400"/>
            <a:ext cx="5445125" cy="41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7322995" cy="177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52" y="5279130"/>
            <a:ext cx="3737697" cy="3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latin typeface="Ravie" panose="04040805050809020602" pitchFamily="82" charset="0"/>
              </a:rPr>
              <a:t>Determining if a Point is Inside a Rectangle</a:t>
            </a:r>
            <a:endParaRPr lang="en-US" sz="40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The </a:t>
            </a:r>
            <a:r>
              <a:rPr lang="en-US" sz="2000" b="1" dirty="0" err="1">
                <a:solidFill>
                  <a:srgbClr val="C00000"/>
                </a:solidFill>
              </a:rPr>
              <a:t>isPointInsideRect</a:t>
            </a:r>
            <a:r>
              <a:rPr lang="en-US" sz="2000" b="1" dirty="0">
                <a:solidFill>
                  <a:srgbClr val="C00000"/>
                </a:solidFill>
              </a:rPr>
              <a:t>() </a:t>
            </a:r>
            <a:r>
              <a:rPr lang="en-US" sz="2000" b="1" dirty="0">
                <a:solidFill>
                  <a:srgbClr val="002060"/>
                </a:solidFill>
              </a:rPr>
              <a:t>function is used by the </a:t>
            </a:r>
            <a:r>
              <a:rPr lang="en-US" sz="2000" b="1" dirty="0" err="1">
                <a:solidFill>
                  <a:srgbClr val="C00000"/>
                </a:solidFill>
              </a:rPr>
              <a:t>doRectsOverlap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function. </a:t>
            </a:r>
            <a:r>
              <a:rPr lang="en-US" sz="2000" b="1" dirty="0" err="1">
                <a:solidFill>
                  <a:srgbClr val="C00000"/>
                </a:solidFill>
              </a:rPr>
              <a:t>isPointInsideRect</a:t>
            </a:r>
            <a:r>
              <a:rPr lang="en-US" sz="2000" b="1" dirty="0">
                <a:solidFill>
                  <a:srgbClr val="C00000"/>
                </a:solidFill>
              </a:rPr>
              <a:t>() </a:t>
            </a:r>
            <a:r>
              <a:rPr lang="en-US" sz="2000" b="1" dirty="0">
                <a:solidFill>
                  <a:srgbClr val="002060"/>
                </a:solidFill>
              </a:rPr>
              <a:t>will return </a:t>
            </a:r>
            <a:r>
              <a:rPr lang="en-US" sz="2000" b="1" dirty="0">
                <a:solidFill>
                  <a:srgbClr val="00B050"/>
                </a:solidFill>
              </a:rPr>
              <a:t>True</a:t>
            </a:r>
            <a:r>
              <a:rPr lang="en-US" sz="2000" b="1" dirty="0">
                <a:solidFill>
                  <a:srgbClr val="002060"/>
                </a:solidFill>
              </a:rPr>
              <a:t> if the XY coordinates passed to </a:t>
            </a:r>
            <a:r>
              <a:rPr lang="en-US" sz="2000" b="1" dirty="0" smtClean="0">
                <a:solidFill>
                  <a:srgbClr val="002060"/>
                </a:solidFill>
              </a:rPr>
              <a:t>it as </a:t>
            </a:r>
            <a:r>
              <a:rPr lang="en-US" sz="2000" b="1" dirty="0">
                <a:solidFill>
                  <a:srgbClr val="002060"/>
                </a:solidFill>
              </a:rPr>
              <a:t>the first and second parameters are located "inside" the </a:t>
            </a:r>
            <a:r>
              <a:rPr lang="en-US" sz="2000" b="1" dirty="0" err="1">
                <a:solidFill>
                  <a:srgbClr val="002060"/>
                </a:solidFill>
              </a:rPr>
              <a:t>pygame.Rect</a:t>
            </a:r>
            <a:r>
              <a:rPr lang="en-US" sz="2000" b="1" dirty="0">
                <a:solidFill>
                  <a:srgbClr val="002060"/>
                </a:solidFill>
              </a:rPr>
              <a:t> object that </a:t>
            </a:r>
            <a:r>
              <a:rPr lang="en-US" sz="2000" b="1" dirty="0" smtClean="0">
                <a:solidFill>
                  <a:srgbClr val="002060"/>
                </a:solidFill>
              </a:rPr>
              <a:t>is passed </a:t>
            </a:r>
            <a:r>
              <a:rPr lang="en-US" sz="2000" b="1" dirty="0">
                <a:solidFill>
                  <a:srgbClr val="002060"/>
                </a:solidFill>
              </a:rPr>
              <a:t>as the third parameter. </a:t>
            </a:r>
            <a:r>
              <a:rPr lang="en-US" sz="2000" b="1" dirty="0">
                <a:solidFill>
                  <a:srgbClr val="00B050"/>
                </a:solidFill>
              </a:rPr>
              <a:t>Otherwise, this function returns False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39886"/>
            <a:ext cx="47053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5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latin typeface="Ravie" panose="04040805050809020602" pitchFamily="82" charset="0"/>
              </a:rPr>
              <a:t>Determining if a Point is Inside a Rectangle</a:t>
            </a:r>
            <a:endParaRPr lang="en-US" sz="40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The pattern that </a:t>
            </a:r>
            <a:r>
              <a:rPr lang="en-US" sz="2000" b="1" dirty="0">
                <a:solidFill>
                  <a:srgbClr val="00B050"/>
                </a:solidFill>
              </a:rPr>
              <a:t>points inside a rectangle </a:t>
            </a:r>
            <a:r>
              <a:rPr lang="en-US" sz="2000" b="1" dirty="0">
                <a:solidFill>
                  <a:srgbClr val="002060"/>
                </a:solidFill>
              </a:rPr>
              <a:t>have </a:t>
            </a:r>
            <a:r>
              <a:rPr lang="en-US" sz="2000" b="1" dirty="0" smtClean="0">
                <a:solidFill>
                  <a:srgbClr val="002060"/>
                </a:solidFill>
              </a:rPr>
              <a:t>is: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an </a:t>
            </a:r>
            <a:r>
              <a:rPr lang="en-US" sz="2000" b="1" dirty="0">
                <a:solidFill>
                  <a:srgbClr val="7030A0"/>
                </a:solidFill>
              </a:rPr>
              <a:t>X-coordinate that is greater than </a:t>
            </a:r>
            <a:r>
              <a:rPr lang="en-US" sz="2000" b="1" dirty="0" smtClean="0">
                <a:solidFill>
                  <a:srgbClr val="7030A0"/>
                </a:solidFill>
              </a:rPr>
              <a:t>the X-coordinate </a:t>
            </a:r>
            <a:r>
              <a:rPr lang="en-US" sz="2000" b="1" dirty="0">
                <a:solidFill>
                  <a:srgbClr val="7030A0"/>
                </a:solidFill>
              </a:rPr>
              <a:t>of the left side and less than the X-coordinate of the right </a:t>
            </a:r>
            <a:r>
              <a:rPr lang="en-US" sz="2000" b="1" dirty="0" smtClean="0">
                <a:solidFill>
                  <a:srgbClr val="7030A0"/>
                </a:solidFill>
              </a:rPr>
              <a:t>side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a Y-coordinate that </a:t>
            </a:r>
            <a:r>
              <a:rPr lang="en-US" sz="2000" b="1" dirty="0">
                <a:solidFill>
                  <a:srgbClr val="7030A0"/>
                </a:solidFill>
              </a:rPr>
              <a:t>is greater than the Y-coordinate of the top side and less than the </a:t>
            </a:r>
            <a:r>
              <a:rPr lang="en-US" sz="2000" b="1" dirty="0" smtClean="0">
                <a:solidFill>
                  <a:srgbClr val="7030A0"/>
                </a:solidFill>
              </a:rPr>
              <a:t>Y-coordinate of </a:t>
            </a:r>
            <a:r>
              <a:rPr lang="en-US" sz="2000" b="1" dirty="0">
                <a:solidFill>
                  <a:srgbClr val="7030A0"/>
                </a:solidFill>
              </a:rPr>
              <a:t>the bottom side.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If </a:t>
            </a:r>
            <a:r>
              <a:rPr lang="en-US" sz="2000" b="1" dirty="0">
                <a:solidFill>
                  <a:srgbClr val="002060"/>
                </a:solidFill>
              </a:rPr>
              <a:t>any of those conditions are false, then the point is </a:t>
            </a:r>
            <a:r>
              <a:rPr lang="en-US" sz="2000" b="1" dirty="0" smtClean="0">
                <a:solidFill>
                  <a:srgbClr val="002060"/>
                </a:solidFill>
              </a:rPr>
              <a:t>outside the </a:t>
            </a:r>
            <a:r>
              <a:rPr lang="en-US" sz="2000" b="1" dirty="0">
                <a:solidFill>
                  <a:srgbClr val="002060"/>
                </a:solidFill>
              </a:rPr>
              <a:t>rectangle</a:t>
            </a:r>
            <a:r>
              <a:rPr lang="en-US" sz="2000" b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We </a:t>
            </a:r>
            <a:r>
              <a:rPr lang="en-US" sz="2000" b="1" dirty="0">
                <a:solidFill>
                  <a:srgbClr val="002060"/>
                </a:solidFill>
              </a:rPr>
              <a:t>combine all four of these conditions into the if statement's condition with </a:t>
            </a:r>
            <a:r>
              <a:rPr lang="en-US" sz="2000" b="1" dirty="0" smtClean="0">
                <a:solidFill>
                  <a:srgbClr val="002060"/>
                </a:solidFill>
              </a:rPr>
              <a:t>and operators </a:t>
            </a:r>
            <a:r>
              <a:rPr lang="en-US" sz="2000" b="1" dirty="0">
                <a:solidFill>
                  <a:srgbClr val="002060"/>
                </a:solidFill>
              </a:rPr>
              <a:t>because all four of the conditions must be True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67484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89208"/>
            <a:ext cx="3581400" cy="56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4000" b="1" dirty="0" err="1" smtClean="0">
                <a:latin typeface="Ravie" panose="04040805050809020602" pitchFamily="82" charset="0"/>
              </a:rPr>
              <a:t>Pygame.time.clock</a:t>
            </a:r>
            <a:r>
              <a:rPr lang="en-US" sz="4000" b="1" dirty="0">
                <a:latin typeface="Ravie" panose="04040805050809020602" pitchFamily="82" charset="0"/>
              </a:rPr>
              <a:t> </a:t>
            </a:r>
            <a:r>
              <a:rPr lang="en-US" sz="4000" b="1" dirty="0" smtClean="0">
                <a:latin typeface="Ravie" panose="04040805050809020602" pitchFamily="82" charset="0"/>
              </a:rPr>
              <a:t>Object</a:t>
            </a:r>
            <a:endParaRPr lang="en-US" sz="40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Much of lines 22 to 43 do the same thing that Animation program in the last chapter </a:t>
            </a:r>
            <a:r>
              <a:rPr lang="en-US" sz="2000" b="1" dirty="0" smtClean="0">
                <a:solidFill>
                  <a:srgbClr val="002060"/>
                </a:solidFill>
              </a:rPr>
              <a:t>did: </a:t>
            </a:r>
            <a:r>
              <a:rPr lang="en-US" sz="2000" b="1" dirty="0" smtClean="0">
                <a:solidFill>
                  <a:srgbClr val="C00000"/>
                </a:solidFill>
              </a:rPr>
              <a:t>initialize </a:t>
            </a:r>
            <a:r>
              <a:rPr lang="en-US" sz="2000" b="1" dirty="0">
                <a:solidFill>
                  <a:srgbClr val="C00000"/>
                </a:solidFill>
              </a:rPr>
              <a:t>the </a:t>
            </a:r>
            <a:r>
              <a:rPr lang="en-US" sz="2000" b="1" dirty="0" err="1">
                <a:solidFill>
                  <a:srgbClr val="C00000"/>
                </a:solidFill>
              </a:rPr>
              <a:t>Pygame</a:t>
            </a:r>
            <a:r>
              <a:rPr lang="en-US" sz="2000" b="1" dirty="0">
                <a:solidFill>
                  <a:srgbClr val="C00000"/>
                </a:solidFill>
              </a:rPr>
              <a:t> library, set WINDOWHEIGHT and WINDOWWIDTH, and put together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the color and </a:t>
            </a:r>
            <a:r>
              <a:rPr lang="en-US" sz="2000" b="1" dirty="0" smtClean="0">
                <a:solidFill>
                  <a:srgbClr val="C00000"/>
                </a:solidFill>
              </a:rPr>
              <a:t>direction </a:t>
            </a:r>
            <a:r>
              <a:rPr lang="en-US" sz="2000" b="1" dirty="0">
                <a:solidFill>
                  <a:srgbClr val="C00000"/>
                </a:solidFill>
              </a:rPr>
              <a:t>constants</a:t>
            </a:r>
            <a:r>
              <a:rPr lang="en-US" sz="2000" b="1" dirty="0">
                <a:solidFill>
                  <a:srgbClr val="002060"/>
                </a:solidFill>
              </a:rPr>
              <a:t>. However, line 24 is new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Sometimes we </a:t>
            </a:r>
            <a:r>
              <a:rPr lang="en-US" sz="2000" b="1" dirty="0">
                <a:solidFill>
                  <a:srgbClr val="002060"/>
                </a:solidFill>
              </a:rPr>
              <a:t>want to limit the maximum number of iterations </a:t>
            </a:r>
            <a:r>
              <a:rPr lang="en-US" sz="2000" b="1" dirty="0" smtClean="0">
                <a:solidFill>
                  <a:srgbClr val="002060"/>
                </a:solidFill>
              </a:rPr>
              <a:t>through the </a:t>
            </a:r>
            <a:r>
              <a:rPr lang="en-US" sz="2000" b="1" dirty="0">
                <a:solidFill>
                  <a:srgbClr val="002060"/>
                </a:solidFill>
              </a:rPr>
              <a:t>game loop there are per </a:t>
            </a:r>
            <a:r>
              <a:rPr lang="en-US" sz="2000" b="1" dirty="0" smtClean="0">
                <a:solidFill>
                  <a:srgbClr val="002060"/>
                </a:solidFill>
              </a:rPr>
              <a:t>second. A </a:t>
            </a:r>
            <a:r>
              <a:rPr lang="en-US" sz="2000" b="1" dirty="0" err="1">
                <a:solidFill>
                  <a:srgbClr val="C00000"/>
                </a:solidFill>
              </a:rPr>
              <a:t>pygame.time.Clock</a:t>
            </a:r>
            <a:r>
              <a:rPr lang="en-US" sz="2000" b="1" dirty="0">
                <a:solidFill>
                  <a:srgbClr val="002060"/>
                </a:solidFill>
              </a:rPr>
              <a:t> object can do this for us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Line </a:t>
            </a:r>
            <a:r>
              <a:rPr lang="en-US" sz="2000" b="1" dirty="0">
                <a:solidFill>
                  <a:srgbClr val="002060"/>
                </a:solidFill>
              </a:rPr>
              <a:t>125 </a:t>
            </a:r>
            <a:r>
              <a:rPr lang="en-US" sz="2000" b="1" dirty="0" smtClean="0">
                <a:solidFill>
                  <a:srgbClr val="002060"/>
                </a:solidFill>
              </a:rPr>
              <a:t>calls </a:t>
            </a:r>
            <a:r>
              <a:rPr lang="en-US" sz="2000" b="1" dirty="0" err="1">
                <a:solidFill>
                  <a:srgbClr val="C00000"/>
                </a:solidFill>
              </a:rPr>
              <a:t>mainClock.tick</a:t>
            </a:r>
            <a:r>
              <a:rPr lang="en-US" sz="2000" b="1" dirty="0">
                <a:solidFill>
                  <a:srgbClr val="C00000"/>
                </a:solidFill>
              </a:rPr>
              <a:t>(40) </a:t>
            </a:r>
            <a:r>
              <a:rPr lang="en-US" sz="2000" b="1" dirty="0">
                <a:solidFill>
                  <a:srgbClr val="002060"/>
                </a:solidFill>
              </a:rPr>
              <a:t>inside the game loop. This </a:t>
            </a:r>
            <a:r>
              <a:rPr lang="en-US" sz="2000" b="1" dirty="0" smtClean="0">
                <a:solidFill>
                  <a:srgbClr val="002060"/>
                </a:solidFill>
              </a:rPr>
              <a:t>method </a:t>
            </a:r>
            <a:r>
              <a:rPr lang="en-US" sz="2000" b="1" dirty="0">
                <a:solidFill>
                  <a:srgbClr val="002060"/>
                </a:solidFill>
              </a:rPr>
              <a:t>will check if we have iterated through the game loop more than 40 times in </a:t>
            </a:r>
            <a:r>
              <a:rPr lang="en-US" sz="2000" b="1" dirty="0" smtClean="0">
                <a:solidFill>
                  <a:srgbClr val="002060"/>
                </a:solidFill>
              </a:rPr>
              <a:t>the last </a:t>
            </a:r>
            <a:r>
              <a:rPr lang="en-US" sz="2000" b="1" dirty="0">
                <a:solidFill>
                  <a:srgbClr val="002060"/>
                </a:solidFill>
              </a:rPr>
              <a:t>second. If so, it puts a short sleep into the program for us based on frequently tick</a:t>
            </a:r>
            <a:r>
              <a:rPr lang="en-US" sz="2000" b="1" dirty="0" smtClean="0">
                <a:solidFill>
                  <a:srgbClr val="002060"/>
                </a:solidFill>
              </a:rPr>
              <a:t>() is </a:t>
            </a:r>
            <a:r>
              <a:rPr lang="en-US" sz="2000" b="1" dirty="0">
                <a:solidFill>
                  <a:srgbClr val="002060"/>
                </a:solidFill>
              </a:rPr>
              <a:t>being called. This ensures that the game never runs faster than we expect.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Be </a:t>
            </a:r>
            <a:r>
              <a:rPr lang="en-US" sz="2000" b="1" dirty="0">
                <a:solidFill>
                  <a:srgbClr val="C00000"/>
                </a:solidFill>
              </a:rPr>
              <a:t>sure to </a:t>
            </a:r>
            <a:r>
              <a:rPr lang="en-US" sz="2000" b="1" dirty="0" smtClean="0">
                <a:solidFill>
                  <a:srgbClr val="C00000"/>
                </a:solidFill>
              </a:rPr>
              <a:t>call tick</a:t>
            </a:r>
            <a:r>
              <a:rPr lang="en-US" sz="2000" b="1" dirty="0">
                <a:solidFill>
                  <a:srgbClr val="C00000"/>
                </a:solidFill>
              </a:rPr>
              <a:t>() only once in the game loop.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5641"/>
            <a:ext cx="7467600" cy="54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000" b="1" dirty="0" smtClean="0">
                <a:latin typeface="Ravie" panose="04040805050809020602" pitchFamily="82" charset="0"/>
              </a:rPr>
              <a:t>Setting Up The Window and Data Structures</a:t>
            </a:r>
            <a:endParaRPr lang="en-US" sz="20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We </a:t>
            </a:r>
            <a:r>
              <a:rPr lang="en-US" sz="2000" b="1" dirty="0">
                <a:solidFill>
                  <a:srgbClr val="002060"/>
                </a:solidFill>
              </a:rPr>
              <a:t>are going to set up a few variables for the food blocks that appear on the screen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We are going to set up a new data structure called </a:t>
            </a:r>
            <a:r>
              <a:rPr lang="en-US" b="1" dirty="0">
                <a:solidFill>
                  <a:srgbClr val="FF0000"/>
                </a:solidFill>
              </a:rPr>
              <a:t>bouncer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bouncer</a:t>
            </a:r>
            <a:r>
              <a:rPr lang="en-US" b="1" dirty="0">
                <a:solidFill>
                  <a:srgbClr val="002060"/>
                </a:solidFill>
              </a:rPr>
              <a:t> is a </a:t>
            </a:r>
            <a:r>
              <a:rPr lang="en-US" b="1" i="1" dirty="0" smtClean="0">
                <a:solidFill>
                  <a:srgbClr val="FF0000"/>
                </a:solidFill>
              </a:rPr>
              <a:t>dictionary</a:t>
            </a:r>
            <a:r>
              <a:rPr lang="en-US" b="1" dirty="0" smtClean="0">
                <a:solidFill>
                  <a:srgbClr val="002060"/>
                </a:solidFill>
              </a:rPr>
              <a:t> with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keys.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bouncer will move the same way </a:t>
            </a:r>
            <a:r>
              <a:rPr lang="en-US" b="1" dirty="0" smtClean="0">
                <a:solidFill>
                  <a:srgbClr val="002060"/>
                </a:solidFill>
              </a:rPr>
              <a:t>the blocks </a:t>
            </a:r>
            <a:r>
              <a:rPr lang="en-US" b="1" dirty="0">
                <a:solidFill>
                  <a:srgbClr val="002060"/>
                </a:solidFill>
              </a:rPr>
              <a:t>did in our previous animation </a:t>
            </a:r>
            <a:r>
              <a:rPr lang="en-US" b="1" dirty="0" smtClean="0">
                <a:solidFill>
                  <a:srgbClr val="002060"/>
                </a:solidFill>
              </a:rPr>
              <a:t>program.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" y="1371600"/>
            <a:ext cx="7511143" cy="169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5029200"/>
            <a:ext cx="7334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000" b="1" dirty="0" smtClean="0">
                <a:latin typeface="Ravie" panose="04040805050809020602" pitchFamily="82" charset="0"/>
              </a:rPr>
              <a:t>Setting Up The Window and Data Structures</a:t>
            </a:r>
            <a:endParaRPr lang="en-US" sz="20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Our </a:t>
            </a:r>
            <a:r>
              <a:rPr lang="en-US" sz="2000" b="1" dirty="0">
                <a:solidFill>
                  <a:srgbClr val="002060"/>
                </a:solidFill>
              </a:rPr>
              <a:t>program will keep track of every food square with a list of </a:t>
            </a:r>
            <a:r>
              <a:rPr lang="en-US" sz="2000" b="1" dirty="0" err="1">
                <a:solidFill>
                  <a:srgbClr val="FF0000"/>
                </a:solidFill>
              </a:rPr>
              <a:t>pygame.Rect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objects called </a:t>
            </a:r>
            <a:r>
              <a:rPr lang="en-US" sz="2000" b="1" dirty="0">
                <a:solidFill>
                  <a:srgbClr val="002060"/>
                </a:solidFill>
              </a:rPr>
              <a:t>foods.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At </a:t>
            </a:r>
            <a:r>
              <a:rPr lang="en-US" sz="2000" b="1" dirty="0">
                <a:solidFill>
                  <a:srgbClr val="002060"/>
                </a:solidFill>
              </a:rPr>
              <a:t>the start of the program, we want to create twenty food squares </a:t>
            </a:r>
            <a:r>
              <a:rPr lang="en-US" sz="2000" b="1" dirty="0" smtClean="0">
                <a:solidFill>
                  <a:srgbClr val="002060"/>
                </a:solidFill>
              </a:rPr>
              <a:t>randomly placed </a:t>
            </a:r>
            <a:r>
              <a:rPr lang="en-US" sz="2000" b="1" dirty="0">
                <a:solidFill>
                  <a:srgbClr val="002060"/>
                </a:solidFill>
              </a:rPr>
              <a:t>around the screen.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We </a:t>
            </a:r>
            <a:r>
              <a:rPr lang="en-US" sz="2000" b="1" dirty="0">
                <a:solidFill>
                  <a:srgbClr val="002060"/>
                </a:solidFill>
              </a:rPr>
              <a:t>can use the </a:t>
            </a:r>
            <a:r>
              <a:rPr lang="en-US" sz="2000" b="1" dirty="0" err="1">
                <a:solidFill>
                  <a:srgbClr val="FF0000"/>
                </a:solidFill>
              </a:rPr>
              <a:t>random.randint</a:t>
            </a:r>
            <a:r>
              <a:rPr lang="en-US" sz="2000" b="1" dirty="0">
                <a:solidFill>
                  <a:srgbClr val="FF0000"/>
                </a:solidFill>
              </a:rPr>
              <a:t>()</a:t>
            </a:r>
            <a:r>
              <a:rPr lang="en-US" sz="2000" b="1" dirty="0">
                <a:solidFill>
                  <a:srgbClr val="002060"/>
                </a:solidFill>
              </a:rPr>
              <a:t> function to come up </a:t>
            </a:r>
            <a:r>
              <a:rPr lang="en-US" sz="2000" b="1" dirty="0" smtClean="0">
                <a:solidFill>
                  <a:srgbClr val="002060"/>
                </a:solidFill>
              </a:rPr>
              <a:t>with random </a:t>
            </a:r>
            <a:r>
              <a:rPr lang="en-US" sz="2000" b="1" dirty="0">
                <a:solidFill>
                  <a:srgbClr val="002060"/>
                </a:solidFill>
              </a:rPr>
              <a:t>XY coordinates</a:t>
            </a:r>
            <a:r>
              <a:rPr lang="en-US" sz="2000" b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On </a:t>
            </a:r>
            <a:r>
              <a:rPr lang="en-US" sz="2000" b="1" dirty="0">
                <a:solidFill>
                  <a:srgbClr val="002060"/>
                </a:solidFill>
              </a:rPr>
              <a:t>line 52, we will call the </a:t>
            </a:r>
            <a:r>
              <a:rPr lang="en-US" sz="2000" b="1" dirty="0" err="1">
                <a:solidFill>
                  <a:srgbClr val="FF0000"/>
                </a:solidFill>
              </a:rPr>
              <a:t>pygame.Rect</a:t>
            </a:r>
            <a:r>
              <a:rPr lang="en-US" sz="2000" b="1" dirty="0">
                <a:solidFill>
                  <a:srgbClr val="FF0000"/>
                </a:solidFill>
              </a:rPr>
              <a:t>() </a:t>
            </a:r>
            <a:r>
              <a:rPr lang="en-US" sz="2000" b="1" dirty="0">
                <a:solidFill>
                  <a:srgbClr val="002060"/>
                </a:solidFill>
              </a:rPr>
              <a:t>constructor function to return a </a:t>
            </a:r>
            <a:r>
              <a:rPr lang="en-US" sz="2000" b="1" dirty="0" smtClean="0">
                <a:solidFill>
                  <a:srgbClr val="002060"/>
                </a:solidFill>
              </a:rPr>
              <a:t>new </a:t>
            </a:r>
            <a:r>
              <a:rPr lang="en-US" sz="2000" b="1" dirty="0" err="1" smtClean="0">
                <a:solidFill>
                  <a:srgbClr val="FF0000"/>
                </a:solidFill>
              </a:rPr>
              <a:t>pygame.Rect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object that will represent the position and size of the food square.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066800"/>
            <a:ext cx="83153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000" b="1" dirty="0" smtClean="0">
                <a:latin typeface="Ravie" panose="04040805050809020602" pitchFamily="82" charset="0"/>
              </a:rPr>
              <a:t>Setting Up The Window and Data Structures</a:t>
            </a:r>
            <a:endParaRPr lang="en-US" sz="20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The first 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parameters </a:t>
            </a:r>
            <a:r>
              <a:rPr lang="en-US" sz="2000" b="1" dirty="0" smtClean="0">
                <a:solidFill>
                  <a:srgbClr val="002060"/>
                </a:solidFill>
              </a:rPr>
              <a:t>for </a:t>
            </a:r>
            <a:r>
              <a:rPr lang="en-US" sz="2000" b="1" dirty="0" err="1" smtClean="0">
                <a:solidFill>
                  <a:srgbClr val="FF0000"/>
                </a:solidFill>
              </a:rPr>
              <a:t>pygame.Rect</a:t>
            </a:r>
            <a:r>
              <a:rPr lang="en-US" sz="2000" b="1" dirty="0">
                <a:solidFill>
                  <a:srgbClr val="FF0000"/>
                </a:solidFill>
              </a:rPr>
              <a:t>() </a:t>
            </a:r>
            <a:r>
              <a:rPr lang="en-US" sz="2000" b="1" dirty="0">
                <a:solidFill>
                  <a:srgbClr val="002060"/>
                </a:solidFill>
              </a:rPr>
              <a:t>are the </a:t>
            </a:r>
            <a:r>
              <a:rPr lang="en-US" sz="2000" b="1" dirty="0" smtClean="0">
                <a:solidFill>
                  <a:srgbClr val="7030A0"/>
                </a:solidFill>
              </a:rPr>
              <a:t>XY coordinates </a:t>
            </a:r>
            <a:r>
              <a:rPr lang="en-US" sz="2000" b="1" dirty="0">
                <a:solidFill>
                  <a:srgbClr val="7030A0"/>
                </a:solidFill>
              </a:rPr>
              <a:t>of the top left corner</a:t>
            </a:r>
            <a:r>
              <a:rPr lang="en-US" sz="2000" b="1" dirty="0">
                <a:solidFill>
                  <a:srgbClr val="002060"/>
                </a:solidFill>
              </a:rPr>
              <a:t>. </a:t>
            </a:r>
            <a:r>
              <a:rPr lang="en-US" sz="2000" b="1" dirty="0" smtClean="0">
                <a:solidFill>
                  <a:srgbClr val="002060"/>
                </a:solidFill>
              </a:rPr>
              <a:t>We want </a:t>
            </a:r>
            <a:r>
              <a:rPr lang="en-US" sz="2000" b="1" dirty="0">
                <a:solidFill>
                  <a:srgbClr val="002060"/>
                </a:solidFill>
              </a:rPr>
              <a:t>the random coordinate to </a:t>
            </a:r>
            <a:r>
              <a:rPr lang="en-US" sz="2000" b="1" dirty="0" smtClean="0">
                <a:solidFill>
                  <a:srgbClr val="002060"/>
                </a:solidFill>
              </a:rPr>
              <a:t>be between </a:t>
            </a:r>
            <a:r>
              <a:rPr lang="en-US" sz="2000" b="1" dirty="0">
                <a:solidFill>
                  <a:srgbClr val="002060"/>
                </a:solidFill>
              </a:rPr>
              <a:t>0 and the size of the </a:t>
            </a:r>
            <a:r>
              <a:rPr lang="en-US" sz="2000" b="1" dirty="0" smtClean="0">
                <a:solidFill>
                  <a:srgbClr val="002060"/>
                </a:solidFill>
              </a:rPr>
              <a:t>window </a:t>
            </a:r>
            <a:r>
              <a:rPr lang="en-US" sz="2000" b="1" i="1" dirty="0" smtClean="0">
                <a:solidFill>
                  <a:srgbClr val="C00000"/>
                </a:solidFill>
              </a:rPr>
              <a:t>minus </a:t>
            </a:r>
            <a:r>
              <a:rPr lang="en-US" sz="2000" b="1" i="1" dirty="0">
                <a:solidFill>
                  <a:srgbClr val="C00000"/>
                </a:solidFill>
              </a:rPr>
              <a:t>the size of the food square</a:t>
            </a:r>
            <a:r>
              <a:rPr lang="en-US" sz="2000" b="1" i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If we </a:t>
            </a:r>
            <a:r>
              <a:rPr lang="en-US" sz="2000" b="1" dirty="0">
                <a:solidFill>
                  <a:srgbClr val="002060"/>
                </a:solidFill>
              </a:rPr>
              <a:t>had the random </a:t>
            </a:r>
            <a:r>
              <a:rPr lang="en-US" sz="2000" b="1" dirty="0" smtClean="0">
                <a:solidFill>
                  <a:srgbClr val="002060"/>
                </a:solidFill>
              </a:rPr>
              <a:t>coordinate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between </a:t>
            </a:r>
            <a:r>
              <a:rPr lang="en-US" sz="2000" b="1" i="1" dirty="0">
                <a:solidFill>
                  <a:srgbClr val="002060"/>
                </a:solidFill>
              </a:rPr>
              <a:t>0 and the size of the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window</a:t>
            </a:r>
            <a:r>
              <a:rPr lang="en-US" sz="2000" b="1" dirty="0" smtClean="0">
                <a:solidFill>
                  <a:srgbClr val="002060"/>
                </a:solidFill>
              </a:rPr>
              <a:t>, then </a:t>
            </a:r>
            <a:r>
              <a:rPr lang="en-US" sz="2000" b="1" dirty="0">
                <a:solidFill>
                  <a:srgbClr val="002060"/>
                </a:solidFill>
              </a:rPr>
              <a:t>the food square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might </a:t>
            </a:r>
            <a:r>
              <a:rPr lang="en-US" sz="2000" b="1" dirty="0">
                <a:solidFill>
                  <a:srgbClr val="002060"/>
                </a:solidFill>
              </a:rPr>
              <a:t>be </a:t>
            </a:r>
            <a:r>
              <a:rPr lang="en-US" sz="2000" b="1" dirty="0" smtClean="0">
                <a:solidFill>
                  <a:srgbClr val="002060"/>
                </a:solidFill>
              </a:rPr>
              <a:t>pushed outside </a:t>
            </a:r>
            <a:r>
              <a:rPr lang="en-US" sz="2000" b="1" dirty="0">
                <a:solidFill>
                  <a:srgbClr val="002060"/>
                </a:solidFill>
              </a:rPr>
              <a:t>of the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window </a:t>
            </a:r>
            <a:r>
              <a:rPr lang="en-US" sz="2000" b="1" dirty="0">
                <a:solidFill>
                  <a:srgbClr val="002060"/>
                </a:solidFill>
              </a:rPr>
              <a:t>altogether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762000"/>
            <a:ext cx="83153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1" y="3200400"/>
            <a:ext cx="3405187" cy="35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4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400" b="1" dirty="0" smtClean="0">
                <a:latin typeface="Ravie" panose="04040805050809020602" pitchFamily="82" charset="0"/>
              </a:rPr>
              <a:t>Drawing the Bouncer on The Screen</a:t>
            </a:r>
            <a:endParaRPr lang="en-US" sz="24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Lines </a:t>
            </a:r>
            <a:r>
              <a:rPr lang="en-US" b="1" i="1" dirty="0">
                <a:solidFill>
                  <a:srgbClr val="00B050"/>
                </a:solidFill>
              </a:rPr>
              <a:t>71 to 109 </a:t>
            </a:r>
            <a:r>
              <a:rPr lang="en-US" b="1" i="1" dirty="0">
                <a:solidFill>
                  <a:srgbClr val="002060"/>
                </a:solidFill>
              </a:rPr>
              <a:t>cause the bouncer to move around the window and bounce off of </a:t>
            </a:r>
            <a:r>
              <a:rPr lang="en-US" b="1" i="1" dirty="0" smtClean="0">
                <a:solidFill>
                  <a:srgbClr val="002060"/>
                </a:solidFill>
              </a:rPr>
              <a:t>the edges </a:t>
            </a:r>
            <a:r>
              <a:rPr lang="en-US" b="1" i="1" dirty="0">
                <a:solidFill>
                  <a:srgbClr val="002060"/>
                </a:solidFill>
              </a:rPr>
              <a:t>of the window. This code is very similar </a:t>
            </a:r>
            <a:r>
              <a:rPr lang="en-US" b="1" i="1" dirty="0" smtClean="0">
                <a:solidFill>
                  <a:srgbClr val="002060"/>
                </a:solidFill>
              </a:rPr>
              <a:t>to the animation program that we just discussed. 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After </a:t>
            </a:r>
            <a:r>
              <a:rPr lang="en-US" b="1" dirty="0">
                <a:solidFill>
                  <a:srgbClr val="002060"/>
                </a:solidFill>
              </a:rPr>
              <a:t>moving the bouncer, we now want to draw it on the window in its new position</a:t>
            </a:r>
            <a:r>
              <a:rPr lang="en-US" b="1" dirty="0" smtClean="0">
                <a:solidFill>
                  <a:srgbClr val="002060"/>
                </a:solidFill>
              </a:rPr>
              <a:t>.  We </a:t>
            </a:r>
            <a:r>
              <a:rPr lang="en-US" b="1" dirty="0">
                <a:solidFill>
                  <a:srgbClr val="002060"/>
                </a:solidFill>
              </a:rPr>
              <a:t>call the </a:t>
            </a:r>
            <a:r>
              <a:rPr lang="en-US" b="1" dirty="0" err="1">
                <a:solidFill>
                  <a:srgbClr val="C00000"/>
                </a:solidFill>
              </a:rPr>
              <a:t>pygame.draw.rect</a:t>
            </a:r>
            <a:r>
              <a:rPr lang="en-US" b="1" dirty="0">
                <a:solidFill>
                  <a:srgbClr val="C00000"/>
                </a:solidFill>
              </a:rPr>
              <a:t>()</a:t>
            </a:r>
            <a:r>
              <a:rPr lang="en-US" b="1" dirty="0">
                <a:solidFill>
                  <a:srgbClr val="002060"/>
                </a:solidFill>
              </a:rPr>
              <a:t> function to draw a rectangle.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77724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400" b="1" dirty="0" smtClean="0">
                <a:latin typeface="Ravie" panose="04040805050809020602" pitchFamily="82" charset="0"/>
              </a:rPr>
              <a:t>CollisionDetection.py</a:t>
            </a:r>
            <a:endParaRPr lang="en-US" sz="24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Remember</a:t>
            </a:r>
            <a:r>
              <a:rPr lang="en-US" sz="2800" b="1" dirty="0">
                <a:solidFill>
                  <a:srgbClr val="002060"/>
                </a:solidFill>
              </a:rPr>
              <a:t>, we are not done drawing things on the </a:t>
            </a:r>
            <a:r>
              <a:rPr lang="en-US" sz="2800" b="1" dirty="0" err="1">
                <a:solidFill>
                  <a:srgbClr val="C00000"/>
                </a:solidFill>
              </a:rPr>
              <a:t>windowSurface</a:t>
            </a:r>
            <a:r>
              <a:rPr lang="en-US" sz="2800" b="1" dirty="0">
                <a:solidFill>
                  <a:srgbClr val="002060"/>
                </a:solidFill>
              </a:rPr>
              <a:t> object yet.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We still </a:t>
            </a:r>
            <a:r>
              <a:rPr lang="en-US" sz="2800" b="1" dirty="0">
                <a:solidFill>
                  <a:srgbClr val="002060"/>
                </a:solidFill>
              </a:rPr>
              <a:t>need to draw a </a:t>
            </a:r>
            <a:r>
              <a:rPr lang="en-US" sz="2800" b="1" dirty="0">
                <a:solidFill>
                  <a:srgbClr val="00B050"/>
                </a:solidFill>
              </a:rPr>
              <a:t>green square </a:t>
            </a:r>
            <a:r>
              <a:rPr lang="en-US" sz="2800" b="1" dirty="0">
                <a:solidFill>
                  <a:srgbClr val="002060"/>
                </a:solidFill>
              </a:rPr>
              <a:t>for each food square in the foods list. And we are </a:t>
            </a:r>
            <a:r>
              <a:rPr lang="en-US" sz="2800" b="1" dirty="0" smtClean="0">
                <a:solidFill>
                  <a:srgbClr val="002060"/>
                </a:solidFill>
              </a:rPr>
              <a:t>just </a:t>
            </a:r>
            <a:r>
              <a:rPr lang="en-US" sz="2800" b="1" i="1" dirty="0" smtClean="0">
                <a:solidFill>
                  <a:srgbClr val="C00000"/>
                </a:solidFill>
              </a:rPr>
              <a:t>"</a:t>
            </a:r>
            <a:r>
              <a:rPr lang="en-US" sz="2800" b="1" i="1" dirty="0">
                <a:solidFill>
                  <a:srgbClr val="C00000"/>
                </a:solidFill>
              </a:rPr>
              <a:t>drawing" </a:t>
            </a:r>
            <a:r>
              <a:rPr lang="en-US" sz="2800" b="1" dirty="0">
                <a:solidFill>
                  <a:srgbClr val="002060"/>
                </a:solidFill>
              </a:rPr>
              <a:t>rectangles on the </a:t>
            </a:r>
            <a:r>
              <a:rPr lang="en-US" sz="2800" b="1" dirty="0" err="1">
                <a:solidFill>
                  <a:srgbClr val="002060"/>
                </a:solidFill>
              </a:rPr>
              <a:t>windowSurface</a:t>
            </a:r>
            <a:r>
              <a:rPr lang="en-US" sz="2800" b="1" dirty="0">
                <a:solidFill>
                  <a:srgbClr val="002060"/>
                </a:solidFill>
              </a:rPr>
              <a:t> object.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Carolyn\AppData\Local\Microsoft\Windows\Temporary Internet Files\Content.IE5\NYZM3U7K\132891337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00699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400" b="1" dirty="0" smtClean="0">
                <a:latin typeface="Ravie" panose="04040805050809020602" pitchFamily="82" charset="0"/>
              </a:rPr>
              <a:t>CollisionDetection.py</a:t>
            </a:r>
            <a:endParaRPr lang="en-US" sz="24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This </a:t>
            </a:r>
            <a:r>
              <a:rPr lang="en-US" sz="3200" b="1" dirty="0" err="1">
                <a:solidFill>
                  <a:srgbClr val="C00000"/>
                </a:solidFill>
              </a:rPr>
              <a:t>pygame.Surface</a:t>
            </a:r>
            <a:r>
              <a:rPr lang="en-US" sz="3200" b="1" dirty="0">
                <a:solidFill>
                  <a:srgbClr val="002060"/>
                </a:solidFill>
              </a:rPr>
              <a:t> object </a:t>
            </a:r>
            <a:r>
              <a:rPr lang="en-US" sz="3200" b="1" dirty="0" smtClean="0">
                <a:solidFill>
                  <a:srgbClr val="002060"/>
                </a:solidFill>
              </a:rPr>
              <a:t>is only </a:t>
            </a:r>
            <a:r>
              <a:rPr lang="en-US" sz="3200" b="1" dirty="0">
                <a:solidFill>
                  <a:srgbClr val="002060"/>
                </a:solidFill>
              </a:rPr>
              <a:t>inside the computer's memory, which is much faster to modify than the pixels on </a:t>
            </a:r>
            <a:r>
              <a:rPr lang="en-US" sz="3200" b="1" dirty="0" smtClean="0">
                <a:solidFill>
                  <a:srgbClr val="002060"/>
                </a:solidFill>
              </a:rPr>
              <a:t>the screen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>
                <a:solidFill>
                  <a:srgbClr val="002060"/>
                </a:solidFill>
              </a:rPr>
              <a:t>window on the screen will not be updated until we call </a:t>
            </a:r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 err="1" smtClean="0">
                <a:solidFill>
                  <a:srgbClr val="C00000"/>
                </a:solidFill>
              </a:rPr>
              <a:t>pygame.display.update</a:t>
            </a:r>
            <a:r>
              <a:rPr lang="en-US" sz="3200" b="1" dirty="0">
                <a:solidFill>
                  <a:srgbClr val="C00000"/>
                </a:solidFill>
              </a:rPr>
              <a:t>() </a:t>
            </a:r>
            <a:r>
              <a:rPr lang="en-US" sz="3200" b="1" dirty="0">
                <a:solidFill>
                  <a:srgbClr val="002060"/>
                </a:solidFill>
              </a:rPr>
              <a:t>function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Carolyn\AppData\Local\Microsoft\Windows\Temporary Internet Files\Content.IE5\NYZM3U7K\memory-capaci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3429000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/>
          <a:lstStyle/>
          <a:p>
            <a:r>
              <a:rPr lang="en-US" sz="4400" b="1" dirty="0" smtClean="0">
                <a:latin typeface="Ravie" panose="04040805050809020602" pitchFamily="82" charset="0"/>
              </a:rPr>
              <a:t>Collision Detection in Games</a:t>
            </a:r>
            <a:endParaRPr lang="en-US" sz="44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Collision detection is figuring out when 2 objects on the screen have touched.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Used often in gaming. 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In our games, it will be determining if 2 rectangles have overlapped each other. </a:t>
            </a:r>
            <a:endParaRPr lang="en-US" sz="36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06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b="1" dirty="0" smtClean="0">
                <a:latin typeface="Ravie" panose="04040805050809020602" pitchFamily="82" charset="0"/>
              </a:rPr>
              <a:t>Colliding With the Food Squares</a:t>
            </a:r>
            <a:endParaRPr lang="en-US" sz="28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Before we draw the food squares, we want to see if the bouncer has overlapped any </a:t>
            </a:r>
            <a:r>
              <a:rPr lang="en-US" b="1" dirty="0" smtClean="0">
                <a:solidFill>
                  <a:srgbClr val="002060"/>
                </a:solidFill>
              </a:rPr>
              <a:t>of the </a:t>
            </a:r>
            <a:r>
              <a:rPr lang="en-US" b="1" dirty="0">
                <a:solidFill>
                  <a:srgbClr val="002060"/>
                </a:solidFill>
              </a:rPr>
              <a:t>food squares.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If </a:t>
            </a:r>
            <a:r>
              <a:rPr lang="en-US" b="1" dirty="0">
                <a:solidFill>
                  <a:srgbClr val="002060"/>
                </a:solidFill>
              </a:rPr>
              <a:t>it has, we will remove that food square from the foods </a:t>
            </a:r>
            <a:r>
              <a:rPr lang="en-US" b="1" dirty="0" smtClean="0">
                <a:solidFill>
                  <a:srgbClr val="002060"/>
                </a:solidFill>
              </a:rPr>
              <a:t>list, so the </a:t>
            </a:r>
            <a:r>
              <a:rPr lang="en-US" b="1" dirty="0">
                <a:solidFill>
                  <a:srgbClr val="002060"/>
                </a:solidFill>
              </a:rPr>
              <a:t>computer won't draw any food squares that the bouncer has "eaten</a:t>
            </a:r>
            <a:r>
              <a:rPr lang="en-US" b="1" dirty="0" smtClean="0">
                <a:solidFill>
                  <a:srgbClr val="002060"/>
                </a:solidFill>
              </a:rPr>
              <a:t>".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On </a:t>
            </a:r>
            <a:r>
              <a:rPr lang="en-US" b="1" dirty="0">
                <a:solidFill>
                  <a:srgbClr val="002060"/>
                </a:solidFill>
              </a:rPr>
              <a:t>each iteration through the </a:t>
            </a:r>
            <a:r>
              <a:rPr lang="en-US" b="1" i="1" dirty="0">
                <a:solidFill>
                  <a:srgbClr val="002060"/>
                </a:solidFill>
              </a:rPr>
              <a:t>for loop</a:t>
            </a:r>
            <a:r>
              <a:rPr lang="en-US" b="1" dirty="0">
                <a:solidFill>
                  <a:srgbClr val="002060"/>
                </a:solidFill>
              </a:rPr>
              <a:t>, the current food square from the </a:t>
            </a:r>
            <a:r>
              <a:rPr lang="en-US" b="1" dirty="0">
                <a:solidFill>
                  <a:srgbClr val="C00000"/>
                </a:solidFill>
              </a:rPr>
              <a:t>foods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smtClean="0">
                <a:solidFill>
                  <a:srgbClr val="002060"/>
                </a:solidFill>
              </a:rPr>
              <a:t>plural) </a:t>
            </a:r>
            <a:r>
              <a:rPr lang="en-US" b="1" dirty="0" smtClean="0">
                <a:solidFill>
                  <a:srgbClr val="C00000"/>
                </a:solidFill>
              </a:rPr>
              <a:t>list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will be stored inside a variable called </a:t>
            </a:r>
            <a:r>
              <a:rPr lang="en-US" b="1" dirty="0">
                <a:solidFill>
                  <a:srgbClr val="C00000"/>
                </a:solidFill>
              </a:rPr>
              <a:t>food</a:t>
            </a:r>
            <a:r>
              <a:rPr lang="en-US" b="1" dirty="0">
                <a:solidFill>
                  <a:srgbClr val="002060"/>
                </a:solidFill>
              </a:rPr>
              <a:t> (singular</a:t>
            </a:r>
            <a:r>
              <a:rPr lang="en-US" b="1" dirty="0" smtClean="0">
                <a:solidFill>
                  <a:srgbClr val="002060"/>
                </a:solidFill>
              </a:rPr>
              <a:t>).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430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5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b="1" dirty="0" smtClean="0">
                <a:latin typeface="Ravie" panose="04040805050809020602" pitchFamily="82" charset="0"/>
              </a:rPr>
              <a:t>Colliding With the Food Squares</a:t>
            </a:r>
            <a:endParaRPr lang="en-US" sz="28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Notice that there is something slightly different with this </a:t>
            </a:r>
            <a:r>
              <a:rPr lang="en-US" b="1" i="1" dirty="0">
                <a:solidFill>
                  <a:srgbClr val="C00000"/>
                </a:solidFill>
              </a:rPr>
              <a:t>for</a:t>
            </a:r>
            <a:r>
              <a:rPr lang="en-US" b="1" dirty="0">
                <a:solidFill>
                  <a:srgbClr val="002060"/>
                </a:solidFill>
              </a:rPr>
              <a:t> loop. If you look </a:t>
            </a:r>
            <a:r>
              <a:rPr lang="en-US" b="1" dirty="0" smtClean="0">
                <a:solidFill>
                  <a:srgbClr val="002060"/>
                </a:solidFill>
              </a:rPr>
              <a:t>carefully at </a:t>
            </a:r>
            <a:r>
              <a:rPr lang="en-US" b="1" dirty="0">
                <a:solidFill>
                  <a:srgbClr val="002060"/>
                </a:solidFill>
              </a:rPr>
              <a:t>line </a:t>
            </a:r>
            <a:r>
              <a:rPr lang="en-US" b="1" dirty="0" smtClean="0">
                <a:solidFill>
                  <a:srgbClr val="C00000"/>
                </a:solidFill>
              </a:rPr>
              <a:t>115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we are not iterating over foods but actually over foods[:].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foods</a:t>
            </a:r>
            <a:r>
              <a:rPr lang="en-US" b="1" dirty="0">
                <a:solidFill>
                  <a:srgbClr val="002060"/>
                </a:solidFill>
              </a:rPr>
              <a:t>[:] will give you a copy of the </a:t>
            </a:r>
            <a:r>
              <a:rPr lang="en-US" b="1" dirty="0" smtClean="0">
                <a:solidFill>
                  <a:srgbClr val="002060"/>
                </a:solidFill>
              </a:rPr>
              <a:t>list with </a:t>
            </a:r>
            <a:r>
              <a:rPr lang="en-US" b="1" dirty="0">
                <a:solidFill>
                  <a:srgbClr val="002060"/>
                </a:solidFill>
              </a:rPr>
              <a:t>the items from the start to the end.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Basically</a:t>
            </a:r>
            <a:r>
              <a:rPr lang="en-US" b="1" i="1" dirty="0">
                <a:solidFill>
                  <a:srgbClr val="C00000"/>
                </a:solidFill>
              </a:rPr>
              <a:t>, foods[:] creates a new list with </a:t>
            </a:r>
            <a:r>
              <a:rPr lang="en-US" b="1" i="1" dirty="0" smtClean="0">
                <a:solidFill>
                  <a:srgbClr val="C00000"/>
                </a:solidFill>
              </a:rPr>
              <a:t>a copy </a:t>
            </a:r>
            <a:r>
              <a:rPr lang="en-US" b="1" i="1" dirty="0">
                <a:solidFill>
                  <a:srgbClr val="C00000"/>
                </a:solidFill>
              </a:rPr>
              <a:t>of all the items in foods.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0"/>
            <a:ext cx="8229600" cy="1295400"/>
          </a:xfrm>
        </p:spPr>
        <p:txBody>
          <a:bodyPr/>
          <a:lstStyle/>
          <a:p>
            <a:r>
              <a:rPr lang="en-US" sz="2800" b="1" dirty="0" smtClean="0">
                <a:latin typeface="Ravie" panose="04040805050809020602" pitchFamily="82" charset="0"/>
              </a:rPr>
              <a:t>Don’t Add or Delete Items in a List While Iterating Over It</a:t>
            </a:r>
            <a:endParaRPr lang="en-US" sz="28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Why </a:t>
            </a:r>
            <a:r>
              <a:rPr lang="en-US" sz="3200" b="1" dirty="0">
                <a:solidFill>
                  <a:srgbClr val="002060"/>
                </a:solidFill>
              </a:rPr>
              <a:t>would we want to iterate over a copy of the list instead of the list itself?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It is because </a:t>
            </a:r>
            <a:r>
              <a:rPr lang="en-US" sz="3200" b="1" dirty="0">
                <a:solidFill>
                  <a:srgbClr val="002060"/>
                </a:solidFill>
              </a:rPr>
              <a:t>we cannot add or remove items from a list while we are iterating over it.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Python </a:t>
            </a:r>
            <a:r>
              <a:rPr lang="en-US" sz="3200" b="1" dirty="0" smtClean="0">
                <a:solidFill>
                  <a:srgbClr val="002060"/>
                </a:solidFill>
              </a:rPr>
              <a:t>can </a:t>
            </a:r>
            <a:r>
              <a:rPr lang="en-US" sz="3200" b="1" dirty="0">
                <a:solidFill>
                  <a:srgbClr val="002060"/>
                </a:solidFill>
              </a:rPr>
              <a:t>lose track of what the next value of food variable should be if the size of the </a:t>
            </a:r>
            <a:r>
              <a:rPr lang="en-US" sz="3200" b="1" dirty="0" smtClean="0">
                <a:solidFill>
                  <a:srgbClr val="002060"/>
                </a:solidFill>
              </a:rPr>
              <a:t>foods list </a:t>
            </a:r>
            <a:r>
              <a:rPr lang="en-US" sz="3200" b="1" dirty="0">
                <a:solidFill>
                  <a:srgbClr val="002060"/>
                </a:solidFill>
              </a:rPr>
              <a:t>is always changing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0"/>
            <a:ext cx="8229600" cy="1295400"/>
          </a:xfrm>
        </p:spPr>
        <p:txBody>
          <a:bodyPr/>
          <a:lstStyle/>
          <a:p>
            <a:r>
              <a:rPr lang="en-US" sz="2800" b="1" dirty="0" smtClean="0">
                <a:latin typeface="Ravie" panose="04040805050809020602" pitchFamily="82" charset="0"/>
              </a:rPr>
              <a:t>Don’t Add or Delete Items in a List While Iterating Over It</a:t>
            </a:r>
            <a:endParaRPr lang="en-US" sz="28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Think </a:t>
            </a:r>
            <a:r>
              <a:rPr lang="en-US" sz="2800" b="1" dirty="0">
                <a:solidFill>
                  <a:srgbClr val="002060"/>
                </a:solidFill>
              </a:rPr>
              <a:t>of how difficult it would be for you if you tried to count </a:t>
            </a:r>
            <a:r>
              <a:rPr lang="en-US" sz="2800" b="1" dirty="0" smtClean="0">
                <a:solidFill>
                  <a:srgbClr val="002060"/>
                </a:solidFill>
              </a:rPr>
              <a:t>the number </a:t>
            </a:r>
            <a:r>
              <a:rPr lang="en-US" sz="2800" b="1" dirty="0">
                <a:solidFill>
                  <a:srgbClr val="002060"/>
                </a:solidFill>
              </a:rPr>
              <a:t>of jelly beans in a jar while someone was adding or removing jelly beans.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If we iterate </a:t>
            </a:r>
            <a:r>
              <a:rPr lang="en-US" sz="2800" b="1" dirty="0">
                <a:solidFill>
                  <a:srgbClr val="002060"/>
                </a:solidFill>
              </a:rPr>
              <a:t>over a copy of the list (and the copy never changes), then adding or removing </a:t>
            </a:r>
            <a:r>
              <a:rPr lang="en-US" sz="2800" b="1" dirty="0" smtClean="0">
                <a:solidFill>
                  <a:srgbClr val="002060"/>
                </a:solidFill>
              </a:rPr>
              <a:t>items from </a:t>
            </a:r>
            <a:r>
              <a:rPr lang="en-US" sz="2800" b="1" dirty="0">
                <a:solidFill>
                  <a:srgbClr val="002060"/>
                </a:solidFill>
              </a:rPr>
              <a:t>the original list won't be a problem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Carolyn\AppData\Local\Microsoft\Windows\Temporary Internet Files\Content.IE5\NYZM3U7K\jelly_beans_by_zombiepopp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2438400" cy="15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latin typeface="Ravie" panose="04040805050809020602" pitchFamily="82" charset="0"/>
              </a:rPr>
              <a:t>Removing the Food Squares</a:t>
            </a:r>
            <a:endParaRPr lang="en-US" sz="32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Line </a:t>
            </a:r>
            <a:r>
              <a:rPr lang="en-US" b="1" dirty="0">
                <a:solidFill>
                  <a:srgbClr val="002060"/>
                </a:solidFill>
              </a:rPr>
              <a:t>116 is where our </a:t>
            </a:r>
            <a:r>
              <a:rPr lang="en-US" b="1" dirty="0" err="1">
                <a:solidFill>
                  <a:srgbClr val="C00000"/>
                </a:solidFill>
              </a:rPr>
              <a:t>doRectsOverlap</a:t>
            </a:r>
            <a:r>
              <a:rPr lang="en-US" b="1" dirty="0">
                <a:solidFill>
                  <a:srgbClr val="C00000"/>
                </a:solidFill>
              </a:rPr>
              <a:t>() </a:t>
            </a:r>
            <a:r>
              <a:rPr lang="en-US" b="1" dirty="0">
                <a:solidFill>
                  <a:srgbClr val="002060"/>
                </a:solidFill>
              </a:rPr>
              <a:t>function that we defined earlier comes </a:t>
            </a:r>
            <a:r>
              <a:rPr lang="en-US" b="1" dirty="0" smtClean="0">
                <a:solidFill>
                  <a:srgbClr val="002060"/>
                </a:solidFill>
              </a:rPr>
              <a:t>in handy</a:t>
            </a:r>
            <a:r>
              <a:rPr lang="en-US" b="1" dirty="0">
                <a:solidFill>
                  <a:srgbClr val="002060"/>
                </a:solidFill>
              </a:rPr>
              <a:t>. We pass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 err="1">
                <a:solidFill>
                  <a:srgbClr val="7030A0"/>
                </a:solidFill>
              </a:rPr>
              <a:t>pygame.Rect</a:t>
            </a:r>
            <a:r>
              <a:rPr lang="en-US" b="1" dirty="0">
                <a:solidFill>
                  <a:srgbClr val="002060"/>
                </a:solidFill>
              </a:rPr>
              <a:t> objects to </a:t>
            </a:r>
            <a:r>
              <a:rPr lang="en-US" b="1" dirty="0" err="1">
                <a:solidFill>
                  <a:srgbClr val="C00000"/>
                </a:solidFill>
              </a:rPr>
              <a:t>doRectsOverlap</a:t>
            </a:r>
            <a:r>
              <a:rPr lang="en-US" b="1" dirty="0">
                <a:solidFill>
                  <a:srgbClr val="C00000"/>
                </a:solidFill>
              </a:rPr>
              <a:t>()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bouncer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current food </a:t>
            </a:r>
            <a:r>
              <a:rPr lang="en-US" b="1" dirty="0" smtClean="0">
                <a:solidFill>
                  <a:srgbClr val="002060"/>
                </a:solidFill>
              </a:rPr>
              <a:t>square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If </a:t>
            </a:r>
            <a:r>
              <a:rPr lang="en-US" b="1" dirty="0">
                <a:solidFill>
                  <a:srgbClr val="002060"/>
                </a:solidFill>
              </a:rPr>
              <a:t>these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rectangles overlap, then </a:t>
            </a:r>
            <a:r>
              <a:rPr lang="en-US" b="1" dirty="0" err="1">
                <a:solidFill>
                  <a:srgbClr val="C00000"/>
                </a:solidFill>
              </a:rPr>
              <a:t>doRectsOverlap</a:t>
            </a:r>
            <a:r>
              <a:rPr lang="en-US" b="1" dirty="0">
                <a:solidFill>
                  <a:srgbClr val="C00000"/>
                </a:solidFill>
              </a:rPr>
              <a:t>() </a:t>
            </a:r>
            <a:r>
              <a:rPr lang="en-US" b="1" dirty="0" smtClean="0">
                <a:solidFill>
                  <a:srgbClr val="002060"/>
                </a:solidFill>
              </a:rPr>
              <a:t>will return </a:t>
            </a:r>
            <a:r>
              <a:rPr lang="en-US" b="1" dirty="0">
                <a:solidFill>
                  <a:srgbClr val="00B050"/>
                </a:solidFill>
              </a:rPr>
              <a:t>True</a:t>
            </a:r>
            <a:r>
              <a:rPr lang="en-US" b="1" dirty="0">
                <a:solidFill>
                  <a:srgbClr val="002060"/>
                </a:solidFill>
              </a:rPr>
              <a:t> and we will </a:t>
            </a:r>
            <a:r>
              <a:rPr lang="en-US" b="1" dirty="0">
                <a:solidFill>
                  <a:srgbClr val="00B050"/>
                </a:solidFill>
              </a:rPr>
              <a:t>remove</a:t>
            </a:r>
            <a:r>
              <a:rPr lang="en-US" b="1" dirty="0">
                <a:solidFill>
                  <a:srgbClr val="002060"/>
                </a:solidFill>
              </a:rPr>
              <a:t> the overlapping food squares from foods list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486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latin typeface="Ravie" panose="04040805050809020602" pitchFamily="82" charset="0"/>
              </a:rPr>
              <a:t>Drawing the Food Squares</a:t>
            </a:r>
            <a:endParaRPr lang="en-US" sz="32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The code on lines 120 and 121 are very similar to how we drew the white square for </a:t>
            </a:r>
            <a:r>
              <a:rPr lang="en-US" sz="3200" b="1" dirty="0" smtClean="0">
                <a:solidFill>
                  <a:srgbClr val="002060"/>
                </a:solidFill>
              </a:rPr>
              <a:t>the player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We </a:t>
            </a:r>
            <a:r>
              <a:rPr lang="en-US" sz="3200" b="1" dirty="0">
                <a:solidFill>
                  <a:srgbClr val="002060"/>
                </a:solidFill>
              </a:rPr>
              <a:t>will loop through each </a:t>
            </a:r>
            <a:r>
              <a:rPr lang="en-US" sz="3200" b="1" dirty="0">
                <a:solidFill>
                  <a:srgbClr val="00B050"/>
                </a:solidFill>
              </a:rPr>
              <a:t>food</a:t>
            </a:r>
            <a:r>
              <a:rPr lang="en-US" sz="3200" b="1" dirty="0">
                <a:solidFill>
                  <a:srgbClr val="002060"/>
                </a:solidFill>
              </a:rPr>
              <a:t> square in the </a:t>
            </a:r>
            <a:r>
              <a:rPr lang="en-US" sz="3200" b="1" i="1" dirty="0">
                <a:solidFill>
                  <a:srgbClr val="C00000"/>
                </a:solidFill>
              </a:rPr>
              <a:t>foods</a:t>
            </a:r>
            <a:r>
              <a:rPr lang="en-US" sz="3200" b="1" dirty="0">
                <a:solidFill>
                  <a:srgbClr val="002060"/>
                </a:solidFill>
              </a:rPr>
              <a:t> list, and then draw </a:t>
            </a:r>
            <a:r>
              <a:rPr lang="en-US" sz="3200" b="1" dirty="0" smtClean="0">
                <a:solidFill>
                  <a:srgbClr val="002060"/>
                </a:solidFill>
              </a:rPr>
              <a:t>the rectangle </a:t>
            </a:r>
            <a:r>
              <a:rPr lang="en-US" sz="3200" b="1" dirty="0">
                <a:solidFill>
                  <a:srgbClr val="002060"/>
                </a:solidFill>
              </a:rPr>
              <a:t>onto the </a:t>
            </a:r>
            <a:r>
              <a:rPr lang="en-US" sz="3200" b="1" dirty="0" err="1" smtClean="0">
                <a:solidFill>
                  <a:srgbClr val="002060"/>
                </a:solidFill>
              </a:rPr>
              <a:t>windowSurface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2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2F5897"/>
                </a:solidFill>
                <a:latin typeface="Ravie" panose="04040805050809020602" pitchFamily="82" charset="0"/>
              </a:rPr>
              <a:t>What is Next?</a:t>
            </a:r>
            <a:endParaRPr lang="en-US" dirty="0">
              <a:latin typeface="Ravie" panose="04040805050809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5486400"/>
          </a:xfrm>
        </p:spPr>
        <p:txBody>
          <a:bodyPr>
            <a:normAutofit/>
          </a:bodyPr>
          <a:lstStyle/>
          <a:p>
            <a:endParaRPr lang="en-US" dirty="0" smtClean="0">
              <a:latin typeface="Ravie" panose="04040805050809020602" pitchFamily="82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Block Arc 6"/>
          <p:cNvSpPr/>
          <p:nvPr/>
        </p:nvSpPr>
        <p:spPr>
          <a:xfrm>
            <a:off x="991540" y="2967335"/>
            <a:ext cx="7160935" cy="3484900"/>
          </a:xfrm>
          <a:prstGeom prst="blockArc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Keyboard and Mouse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>
                <a:latin typeface="Ravie" panose="04040805050809020602" pitchFamily="82" charset="0"/>
              </a:rPr>
              <a:t>CollisionDetection.py Lab</a:t>
            </a:r>
            <a:endParaRPr lang="en-US" sz="3600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799"/>
            <a:ext cx="8229600" cy="52497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Type in and test the animation.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Try different speeds.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Comment out the “tick(40)”.  What pattern does it make?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Try different window sizes.  Which is your favorite?  Why?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Change the size, number and color of the food items.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Carolyn\AppData\Local\Microsoft\Windows\Temporary Internet Files\Content.IE5\0433H0DN\9353062-dibujo-animado-de-ordenador-de-sobremesa-sonriente-ilustraci-n-vectori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371600" cy="12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1485900" cy="163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sz="4400" b="1" dirty="0" smtClean="0">
                <a:latin typeface="Ravie" panose="04040805050809020602" pitchFamily="82" charset="0"/>
              </a:rPr>
              <a:t>CollisionDetection.py</a:t>
            </a:r>
            <a:endParaRPr lang="en-US" sz="4400" b="1" dirty="0">
              <a:latin typeface="Ravie" panose="04040805050809020602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3886200" cy="428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562600"/>
            <a:ext cx="698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white square (the bouncer) will bounce around the window,</a:t>
            </a:r>
          </a:p>
          <a:p>
            <a:r>
              <a:rPr lang="en-US" b="1" dirty="0" smtClean="0"/>
              <a:t>And when it collides with the green squares (the food), they will</a:t>
            </a:r>
          </a:p>
          <a:p>
            <a:r>
              <a:rPr lang="en-US" b="1" dirty="0" smtClean="0"/>
              <a:t>Disappear.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447800"/>
          </a:xfrm>
        </p:spPr>
        <p:txBody>
          <a:bodyPr/>
          <a:lstStyle/>
          <a:p>
            <a:r>
              <a:rPr lang="en-US" sz="4400" b="1" dirty="0">
                <a:latin typeface="Ravie" panose="04040805050809020602" pitchFamily="82" charset="0"/>
              </a:rPr>
              <a:t>CollisionDetection.py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This game is very similar to the animation program we just completed, so we will skip how to make the bouncer move and bounce off the walls.</a:t>
            </a:r>
          </a:p>
        </p:txBody>
      </p:sp>
    </p:spTree>
    <p:extLst>
      <p:ext uri="{BB962C8B-B14F-4D97-AF65-F5344CB8AC3E}">
        <p14:creationId xmlns:p14="http://schemas.microsoft.com/office/powerpoint/2010/main" val="781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r>
              <a:rPr lang="en-US" sz="4400" b="1" dirty="0">
                <a:latin typeface="Ravie" panose="04040805050809020602" pitchFamily="82" charset="0"/>
              </a:rPr>
              <a:t>CollisionDetection.py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We will use a list </a:t>
            </a:r>
            <a:r>
              <a:rPr lang="en-US" b="1" dirty="0" smtClean="0">
                <a:solidFill>
                  <a:srgbClr val="002060"/>
                </a:solidFill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</a:rPr>
              <a:t>pygame.Rect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objects to represent the food </a:t>
            </a:r>
            <a:r>
              <a:rPr lang="en-US" b="1" dirty="0" smtClean="0">
                <a:solidFill>
                  <a:srgbClr val="002060"/>
                </a:solidFill>
              </a:rPr>
              <a:t>squares.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Each </a:t>
            </a:r>
            <a:r>
              <a:rPr lang="en-US" b="1" dirty="0" err="1">
                <a:solidFill>
                  <a:srgbClr val="002060"/>
                </a:solidFill>
              </a:rPr>
              <a:t>pygame.Rect</a:t>
            </a:r>
            <a:r>
              <a:rPr lang="en-US" b="1" dirty="0">
                <a:solidFill>
                  <a:srgbClr val="002060"/>
                </a:solidFill>
              </a:rPr>
              <a:t> object in </a:t>
            </a:r>
            <a:r>
              <a:rPr lang="en-US" b="1" dirty="0" smtClean="0">
                <a:solidFill>
                  <a:srgbClr val="002060"/>
                </a:solidFill>
              </a:rPr>
              <a:t>the list </a:t>
            </a:r>
            <a:r>
              <a:rPr lang="en-US" b="1" dirty="0">
                <a:solidFill>
                  <a:srgbClr val="002060"/>
                </a:solidFill>
              </a:rPr>
              <a:t>represents a single food square.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On </a:t>
            </a:r>
            <a:r>
              <a:rPr lang="en-US" b="1" dirty="0">
                <a:solidFill>
                  <a:srgbClr val="002060"/>
                </a:solidFill>
              </a:rPr>
              <a:t>each iteration through the game loop, our </a:t>
            </a:r>
            <a:r>
              <a:rPr lang="en-US" b="1" dirty="0" smtClean="0">
                <a:solidFill>
                  <a:srgbClr val="002060"/>
                </a:solidFill>
              </a:rPr>
              <a:t>program will </a:t>
            </a:r>
            <a:r>
              <a:rPr lang="en-US" b="1" dirty="0">
                <a:solidFill>
                  <a:srgbClr val="002060"/>
                </a:solidFill>
              </a:rPr>
              <a:t>read each </a:t>
            </a:r>
            <a:r>
              <a:rPr lang="en-US" b="1" dirty="0" err="1">
                <a:solidFill>
                  <a:srgbClr val="002060"/>
                </a:solidFill>
              </a:rPr>
              <a:t>pygame.Rect</a:t>
            </a:r>
            <a:r>
              <a:rPr lang="en-US" b="1" dirty="0">
                <a:solidFill>
                  <a:srgbClr val="002060"/>
                </a:solidFill>
              </a:rPr>
              <a:t> object in the list and draw a </a:t>
            </a:r>
            <a:r>
              <a:rPr lang="en-US" b="1" dirty="0">
                <a:solidFill>
                  <a:srgbClr val="00B050"/>
                </a:solidFill>
              </a:rPr>
              <a:t>green square</a:t>
            </a:r>
            <a:r>
              <a:rPr lang="en-US" b="1" dirty="0">
                <a:solidFill>
                  <a:srgbClr val="002060"/>
                </a:solidFill>
              </a:rPr>
              <a:t> on the </a:t>
            </a:r>
            <a:r>
              <a:rPr lang="en-US" b="1" dirty="0" smtClean="0">
                <a:solidFill>
                  <a:srgbClr val="002060"/>
                </a:solidFill>
              </a:rPr>
              <a:t>window.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Every 40 </a:t>
            </a:r>
            <a:r>
              <a:rPr lang="en-US" b="1" dirty="0">
                <a:solidFill>
                  <a:srgbClr val="002060"/>
                </a:solidFill>
              </a:rPr>
              <a:t>iterations through the game loop we will add a new </a:t>
            </a:r>
            <a:r>
              <a:rPr lang="en-US" b="1" dirty="0" err="1">
                <a:solidFill>
                  <a:srgbClr val="002060"/>
                </a:solidFill>
              </a:rPr>
              <a:t>pygame.Rect</a:t>
            </a:r>
            <a:r>
              <a:rPr lang="en-US" b="1" dirty="0">
                <a:solidFill>
                  <a:srgbClr val="002060"/>
                </a:solidFill>
              </a:rPr>
              <a:t> to the </a:t>
            </a:r>
            <a:r>
              <a:rPr lang="en-US" b="1" dirty="0" smtClean="0">
                <a:solidFill>
                  <a:srgbClr val="002060"/>
                </a:solidFill>
              </a:rPr>
              <a:t>list so </a:t>
            </a:r>
            <a:r>
              <a:rPr lang="en-US" b="1" dirty="0">
                <a:solidFill>
                  <a:srgbClr val="002060"/>
                </a:solidFill>
              </a:rPr>
              <a:t>that the screen constantly has </a:t>
            </a:r>
            <a:r>
              <a:rPr lang="en-US" b="1" dirty="0" smtClean="0">
                <a:solidFill>
                  <a:srgbClr val="002060"/>
                </a:solidFill>
              </a:rPr>
              <a:t>new food squares in it.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39292"/>
            <a:ext cx="1828800" cy="20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r>
              <a:rPr lang="en-US" sz="4400" b="1" dirty="0">
                <a:latin typeface="Ravie" panose="04040805050809020602" pitchFamily="82" charset="0"/>
              </a:rPr>
              <a:t>CollisionDetection.py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bouncer</a:t>
            </a:r>
            <a:r>
              <a:rPr lang="en-US" b="1" dirty="0">
                <a:solidFill>
                  <a:srgbClr val="002060"/>
                </a:solidFill>
              </a:rPr>
              <a:t> is represented by a </a:t>
            </a:r>
            <a:r>
              <a:rPr lang="en-US" b="1" dirty="0">
                <a:solidFill>
                  <a:srgbClr val="C00000"/>
                </a:solidFill>
              </a:rPr>
              <a:t>dictionary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dictionary has a </a:t>
            </a:r>
            <a:r>
              <a:rPr lang="en-US" b="1" dirty="0">
                <a:solidFill>
                  <a:srgbClr val="C00000"/>
                </a:solidFill>
              </a:rPr>
              <a:t>key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named '</a:t>
            </a:r>
            <a:r>
              <a:rPr lang="en-US" b="1" dirty="0" err="1" smtClean="0">
                <a:solidFill>
                  <a:srgbClr val="C00000"/>
                </a:solidFill>
              </a:rPr>
              <a:t>rect</a:t>
            </a:r>
            <a:r>
              <a:rPr lang="en-US" b="1" dirty="0">
                <a:solidFill>
                  <a:srgbClr val="002060"/>
                </a:solidFill>
              </a:rPr>
              <a:t>' (whose value is a </a:t>
            </a:r>
            <a:r>
              <a:rPr lang="en-US" b="1" dirty="0" err="1">
                <a:solidFill>
                  <a:srgbClr val="002060"/>
                </a:solidFill>
              </a:rPr>
              <a:t>pygame.Rect</a:t>
            </a:r>
            <a:r>
              <a:rPr lang="en-US" b="1" dirty="0">
                <a:solidFill>
                  <a:srgbClr val="002060"/>
                </a:solidFill>
              </a:rPr>
              <a:t> object) and a </a:t>
            </a:r>
            <a:r>
              <a:rPr lang="en-US" b="1" dirty="0">
                <a:solidFill>
                  <a:srgbClr val="C00000"/>
                </a:solidFill>
              </a:rPr>
              <a:t>key</a:t>
            </a:r>
            <a:r>
              <a:rPr lang="en-US" b="1" dirty="0">
                <a:solidFill>
                  <a:srgbClr val="002060"/>
                </a:solidFill>
              </a:rPr>
              <a:t> named '</a:t>
            </a:r>
            <a:r>
              <a:rPr lang="en-US" b="1" dirty="0" err="1">
                <a:solidFill>
                  <a:srgbClr val="C00000"/>
                </a:solidFill>
              </a:rPr>
              <a:t>dir</a:t>
            </a:r>
            <a:r>
              <a:rPr lang="en-US" b="1" dirty="0">
                <a:solidFill>
                  <a:srgbClr val="002060"/>
                </a:solidFill>
              </a:rPr>
              <a:t>' (whose </a:t>
            </a:r>
            <a:r>
              <a:rPr lang="en-US" b="1" dirty="0" smtClean="0">
                <a:solidFill>
                  <a:srgbClr val="002060"/>
                </a:solidFill>
              </a:rPr>
              <a:t>value is </a:t>
            </a:r>
            <a:r>
              <a:rPr lang="en-US" b="1" dirty="0">
                <a:solidFill>
                  <a:srgbClr val="002060"/>
                </a:solidFill>
              </a:rPr>
              <a:t>one of the constant direction variables just like we had in </a:t>
            </a:r>
            <a:r>
              <a:rPr lang="en-US" b="1" dirty="0" smtClean="0">
                <a:solidFill>
                  <a:srgbClr val="002060"/>
                </a:solidFill>
              </a:rPr>
              <a:t>the Animation program</a:t>
            </a:r>
            <a:r>
              <a:rPr lang="en-US" b="1" dirty="0">
                <a:solidFill>
                  <a:srgbClr val="002060"/>
                </a:solidFill>
              </a:rPr>
              <a:t>).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As </a:t>
            </a:r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bouncer</a:t>
            </a:r>
            <a:r>
              <a:rPr lang="en-US" b="1" dirty="0">
                <a:solidFill>
                  <a:srgbClr val="002060"/>
                </a:solidFill>
              </a:rPr>
              <a:t> bounces around the window, we check if it collides with any </a:t>
            </a:r>
            <a:r>
              <a:rPr lang="en-US" b="1" dirty="0" smtClean="0">
                <a:solidFill>
                  <a:srgbClr val="002060"/>
                </a:solidFill>
              </a:rPr>
              <a:t>of the </a:t>
            </a:r>
            <a:r>
              <a:rPr lang="en-US" b="1" dirty="0">
                <a:solidFill>
                  <a:srgbClr val="00B050"/>
                </a:solidFill>
              </a:rPr>
              <a:t>food squares</a:t>
            </a:r>
            <a:r>
              <a:rPr lang="en-US" b="1" dirty="0">
                <a:solidFill>
                  <a:srgbClr val="002060"/>
                </a:solidFill>
              </a:rPr>
              <a:t>. If it does, we delete that food square so that it will no longer be drawn </a:t>
            </a:r>
            <a:r>
              <a:rPr lang="en-US" b="1" dirty="0" smtClean="0">
                <a:solidFill>
                  <a:srgbClr val="002060"/>
                </a:solidFill>
              </a:rPr>
              <a:t>on the </a:t>
            </a:r>
            <a:r>
              <a:rPr lang="en-US" b="1" dirty="0">
                <a:solidFill>
                  <a:srgbClr val="002060"/>
                </a:solidFill>
              </a:rPr>
              <a:t>screen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057400" cy="227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4400" b="1" dirty="0" smtClean="0">
                <a:latin typeface="Ravie" panose="04040805050809020602" pitchFamily="82" charset="0"/>
              </a:rPr>
              <a:t>Importing the modules</a:t>
            </a:r>
            <a:endParaRPr lang="en-US" sz="4400" b="1" dirty="0">
              <a:latin typeface="Ravie" panose="04040805050809020602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01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4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4400" b="1" dirty="0" smtClean="0">
                <a:latin typeface="Ravie" panose="04040805050809020602" pitchFamily="82" charset="0"/>
              </a:rPr>
              <a:t>The Collision Detection Function</a:t>
            </a:r>
            <a:endParaRPr lang="en-US" sz="44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In order to do collision detection, we will need a function that can determine if </a:t>
            </a:r>
            <a:r>
              <a:rPr lang="en-US" sz="3200" b="1" dirty="0" smtClean="0">
                <a:solidFill>
                  <a:srgbClr val="002060"/>
                </a:solidFill>
              </a:rPr>
              <a:t>two rectangles </a:t>
            </a:r>
            <a:r>
              <a:rPr lang="en-US" sz="3200" b="1" dirty="0">
                <a:solidFill>
                  <a:srgbClr val="002060"/>
                </a:solidFill>
              </a:rPr>
              <a:t>intersect each other or not.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4572000" cy="316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sz="4400" b="1" dirty="0" smtClean="0">
                <a:latin typeface="Ravie" panose="04040805050809020602" pitchFamily="82" charset="0"/>
              </a:rPr>
              <a:t>The Collision Detection Function</a:t>
            </a:r>
            <a:endParaRPr lang="en-US" sz="4400" b="1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We will make a single </a:t>
            </a:r>
            <a:r>
              <a:rPr lang="en-US" sz="3200" b="1" i="1" dirty="0">
                <a:solidFill>
                  <a:srgbClr val="002060"/>
                </a:solidFill>
              </a:rPr>
              <a:t>function</a:t>
            </a:r>
            <a:r>
              <a:rPr lang="en-US" sz="3200" b="1" dirty="0">
                <a:solidFill>
                  <a:srgbClr val="002060"/>
                </a:solidFill>
              </a:rPr>
              <a:t> that is passed </a:t>
            </a:r>
            <a:r>
              <a:rPr lang="en-US" sz="3200" b="1" dirty="0" smtClean="0">
                <a:solidFill>
                  <a:srgbClr val="002060"/>
                </a:solidFill>
              </a:rPr>
              <a:t>2 </a:t>
            </a:r>
            <a:r>
              <a:rPr lang="en-US" sz="3200" b="1" dirty="0" err="1">
                <a:solidFill>
                  <a:srgbClr val="C00000"/>
                </a:solidFill>
              </a:rPr>
              <a:t>pygame.Rect</a:t>
            </a:r>
            <a:r>
              <a:rPr lang="en-US" sz="3200" b="1" dirty="0">
                <a:solidFill>
                  <a:srgbClr val="002060"/>
                </a:solidFill>
              </a:rPr>
              <a:t> objects.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The function, </a:t>
            </a:r>
            <a:r>
              <a:rPr lang="en-US" sz="3200" b="1" dirty="0" err="1" smtClean="0">
                <a:solidFill>
                  <a:srgbClr val="C00000"/>
                </a:solidFill>
              </a:rPr>
              <a:t>doRectsOverlap</a:t>
            </a:r>
            <a:r>
              <a:rPr lang="en-US" sz="3200" b="1" dirty="0">
                <a:solidFill>
                  <a:srgbClr val="C00000"/>
                </a:solidFill>
              </a:rPr>
              <a:t>()</a:t>
            </a:r>
            <a:r>
              <a:rPr lang="en-US" sz="3200" b="1" dirty="0">
                <a:solidFill>
                  <a:srgbClr val="002060"/>
                </a:solidFill>
              </a:rPr>
              <a:t>, will return </a:t>
            </a:r>
            <a:r>
              <a:rPr lang="en-US" sz="3200" b="1" dirty="0">
                <a:solidFill>
                  <a:srgbClr val="00B050"/>
                </a:solidFill>
              </a:rPr>
              <a:t>True</a:t>
            </a:r>
            <a:r>
              <a:rPr lang="en-US" sz="3200" b="1" dirty="0">
                <a:solidFill>
                  <a:srgbClr val="002060"/>
                </a:solidFill>
              </a:rPr>
              <a:t> if they do and </a:t>
            </a:r>
            <a:r>
              <a:rPr lang="en-US" sz="3200" b="1" dirty="0">
                <a:solidFill>
                  <a:srgbClr val="00B050"/>
                </a:solidFill>
              </a:rPr>
              <a:t>False</a:t>
            </a:r>
            <a:r>
              <a:rPr lang="en-US" sz="3200" b="1" dirty="0">
                <a:solidFill>
                  <a:srgbClr val="002060"/>
                </a:solidFill>
              </a:rPr>
              <a:t> if they </a:t>
            </a:r>
            <a:r>
              <a:rPr lang="en-US" sz="3200" b="1" dirty="0" smtClean="0">
                <a:solidFill>
                  <a:srgbClr val="002060"/>
                </a:solidFill>
              </a:rPr>
              <a:t>don't.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There </a:t>
            </a:r>
            <a:r>
              <a:rPr lang="en-US" sz="3200" b="1" dirty="0">
                <a:solidFill>
                  <a:srgbClr val="002060"/>
                </a:solidFill>
              </a:rPr>
              <a:t>is a very simple rule we can follow to determine if rectangles intersect (that </a:t>
            </a:r>
            <a:r>
              <a:rPr lang="en-US" sz="3200" b="1" dirty="0" smtClean="0">
                <a:solidFill>
                  <a:srgbClr val="002060"/>
                </a:solidFill>
              </a:rPr>
              <a:t>is, collide</a:t>
            </a:r>
            <a:r>
              <a:rPr lang="en-US" sz="3200" b="1" dirty="0">
                <a:solidFill>
                  <a:srgbClr val="002060"/>
                </a:solidFill>
              </a:rPr>
              <a:t>). Look at each of the four corners on both rectangles. If at least one of these </a:t>
            </a:r>
            <a:r>
              <a:rPr lang="en-US" sz="3200" b="1" dirty="0" smtClean="0">
                <a:solidFill>
                  <a:srgbClr val="002060"/>
                </a:solidFill>
              </a:rPr>
              <a:t>eight corners </a:t>
            </a:r>
            <a:r>
              <a:rPr lang="en-US" sz="3200" b="1" dirty="0">
                <a:solidFill>
                  <a:srgbClr val="002060"/>
                </a:solidFill>
              </a:rPr>
              <a:t>is inside the other rectangle, then we know that the two rectangles have </a:t>
            </a:r>
            <a:r>
              <a:rPr lang="en-US" sz="3200" b="1" dirty="0" smtClean="0">
                <a:solidFill>
                  <a:srgbClr val="002060"/>
                </a:solidFill>
              </a:rPr>
              <a:t>collided.</a:t>
            </a: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2417</TotalTime>
  <Words>1624</Words>
  <Application>Microsoft Office PowerPoint</Application>
  <PresentationFormat>On-screen Show (4:3)</PresentationFormat>
  <Paragraphs>157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PowerPoint Presentation</vt:lpstr>
      <vt:lpstr>Collision Detection in Games</vt:lpstr>
      <vt:lpstr>CollisionDetection.py</vt:lpstr>
      <vt:lpstr>CollisionDetection.py</vt:lpstr>
      <vt:lpstr>CollisionDetection.py</vt:lpstr>
      <vt:lpstr>CollisionDetection.py</vt:lpstr>
      <vt:lpstr>Importing the modules</vt:lpstr>
      <vt:lpstr>The Collision Detection Function</vt:lpstr>
      <vt:lpstr>The Collision Detection Function</vt:lpstr>
      <vt:lpstr>The Collision Detection Function</vt:lpstr>
      <vt:lpstr>Determining if a Point is Inside a Rectangle</vt:lpstr>
      <vt:lpstr>Determining if a Point is Inside a Rectangle</vt:lpstr>
      <vt:lpstr>Pygame.time.clock Object</vt:lpstr>
      <vt:lpstr>Setting Up The Window and Data Structures</vt:lpstr>
      <vt:lpstr>Setting Up The Window and Data Structures</vt:lpstr>
      <vt:lpstr>Setting Up The Window and Data Structures</vt:lpstr>
      <vt:lpstr>Drawing the Bouncer on The Screen</vt:lpstr>
      <vt:lpstr>CollisionDetection.py</vt:lpstr>
      <vt:lpstr>CollisionDetection.py</vt:lpstr>
      <vt:lpstr>Colliding With the Food Squares</vt:lpstr>
      <vt:lpstr>Colliding With the Food Squares</vt:lpstr>
      <vt:lpstr>Don’t Add or Delete Items in a List While Iterating Over It</vt:lpstr>
      <vt:lpstr>Don’t Add or Delete Items in a List While Iterating Over It</vt:lpstr>
      <vt:lpstr>Removing the Food Squares</vt:lpstr>
      <vt:lpstr>Drawing the Food Squares</vt:lpstr>
      <vt:lpstr>What is Next?</vt:lpstr>
      <vt:lpstr>CollisionDetection.py Lab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</dc:creator>
  <cp:lastModifiedBy>Carolyn</cp:lastModifiedBy>
  <cp:revision>151</cp:revision>
  <cp:lastPrinted>2016-05-11T15:33:14Z</cp:lastPrinted>
  <dcterms:created xsi:type="dcterms:W3CDTF">2016-03-31T16:34:56Z</dcterms:created>
  <dcterms:modified xsi:type="dcterms:W3CDTF">2016-05-11T16:07:08Z</dcterms:modified>
</cp:coreProperties>
</file>