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1"/>
  </p:notesMasterIdLst>
  <p:sldIdLst>
    <p:sldId id="256" r:id="rId2"/>
    <p:sldId id="257" r:id="rId3"/>
    <p:sldId id="282" r:id="rId4"/>
    <p:sldId id="258" r:id="rId5"/>
    <p:sldId id="259" r:id="rId6"/>
    <p:sldId id="283" r:id="rId7"/>
    <p:sldId id="284" r:id="rId8"/>
    <p:sldId id="296" r:id="rId9"/>
    <p:sldId id="285" r:id="rId10"/>
    <p:sldId id="287" r:id="rId11"/>
    <p:sldId id="288" r:id="rId12"/>
    <p:sldId id="295" r:id="rId13"/>
    <p:sldId id="289" r:id="rId14"/>
    <p:sldId id="292" r:id="rId15"/>
    <p:sldId id="291" r:id="rId16"/>
    <p:sldId id="290" r:id="rId17"/>
    <p:sldId id="293" r:id="rId18"/>
    <p:sldId id="294" r:id="rId19"/>
    <p:sldId id="28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51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D4F073-C989-4845-B981-6B9BC35972C0}" type="datetimeFigureOut">
              <a:rPr lang="en-US" smtClean="0"/>
              <a:t>5/2/2016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1B99E5-ABDC-4E28-A26C-362FE33F0E4A}" type="slidenum">
              <a:rPr lang="en-US" smtClean="0"/>
              <a:t>‹#›</a:t>
            </a:fld>
            <a:endParaRPr lang="en-US"/>
          </a:p>
        </p:txBody>
      </p:sp>
    </p:spTree>
    <p:extLst>
      <p:ext uri="{BB962C8B-B14F-4D97-AF65-F5344CB8AC3E}">
        <p14:creationId xmlns:p14="http://schemas.microsoft.com/office/powerpoint/2010/main" val="3301587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1B99E5-ABDC-4E28-A26C-362FE33F0E4A}" type="slidenum">
              <a:rPr lang="en-US" smtClean="0"/>
              <a:t>2</a:t>
            </a:fld>
            <a:endParaRPr lang="en-US"/>
          </a:p>
        </p:txBody>
      </p:sp>
    </p:spTree>
    <p:extLst>
      <p:ext uri="{BB962C8B-B14F-4D97-AF65-F5344CB8AC3E}">
        <p14:creationId xmlns:p14="http://schemas.microsoft.com/office/powerpoint/2010/main" val="1958337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4B80EEE0-2210-4372-BD1A-079175A02E86}" type="datetimeFigureOut">
              <a:rPr lang="en-US" smtClean="0"/>
              <a:t>5/2/2016</a:t>
            </a:fld>
            <a:endParaRPr lang="en-US"/>
          </a:p>
        </p:txBody>
      </p:sp>
      <p:sp>
        <p:nvSpPr>
          <p:cNvPr id="8" name="Slide Number Placeholder 7"/>
          <p:cNvSpPr>
            <a:spLocks noGrp="1"/>
          </p:cNvSpPr>
          <p:nvPr>
            <p:ph type="sldNum" sz="quarter" idx="11"/>
          </p:nvPr>
        </p:nvSpPr>
        <p:spPr/>
        <p:txBody>
          <a:bodyPr/>
          <a:lstStyle/>
          <a:p>
            <a:fld id="{A38D39A3-C77B-40A7-91A5-7525860A8971}"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80EEE0-2210-4372-BD1A-079175A02E86}" type="datetimeFigureOut">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D39A3-C77B-40A7-91A5-7525860A897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80EEE0-2210-4372-BD1A-079175A02E86}" type="datetimeFigureOut">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D39A3-C77B-40A7-91A5-7525860A897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4B80EEE0-2210-4372-BD1A-079175A02E86}" type="datetimeFigureOut">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D39A3-C77B-40A7-91A5-7525860A897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80EEE0-2210-4372-BD1A-079175A02E86}" type="datetimeFigureOut">
              <a:rPr lang="en-US" smtClean="0"/>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D39A3-C77B-40A7-91A5-7525860A8971}"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4B80EEE0-2210-4372-BD1A-079175A02E86}" type="datetimeFigureOut">
              <a:rPr lang="en-US" smtClean="0"/>
              <a:t>5/2/2016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8D39A3-C77B-40A7-91A5-7525860A8971}"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B80EEE0-2210-4372-BD1A-079175A02E86}" type="datetimeFigureOut">
              <a:rPr lang="en-US" smtClean="0"/>
              <a:t>5/2/2016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8D39A3-C77B-40A7-91A5-7525860A8971}"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B80EEE0-2210-4372-BD1A-079175A02E86}" type="datetimeFigureOut">
              <a:rPr lang="en-US" smtClean="0"/>
              <a:t>5/2/2016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8D39A3-C77B-40A7-91A5-7525860A897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80EEE0-2210-4372-BD1A-079175A02E86}" type="datetimeFigureOut">
              <a:rPr lang="en-US" smtClean="0"/>
              <a:t>5/2/2016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8D39A3-C77B-40A7-91A5-7525860A897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80EEE0-2210-4372-BD1A-079175A02E86}" type="datetimeFigureOut">
              <a:rPr lang="en-US" smtClean="0"/>
              <a:t>5/2/2016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8D39A3-C77B-40A7-91A5-7525860A897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80EEE0-2210-4372-BD1A-079175A02E86}" type="datetimeFigureOut">
              <a:rPr lang="en-US" smtClean="0"/>
              <a:t>5/2/2016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8D39A3-C77B-40A7-91A5-7525860A897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4B80EEE0-2210-4372-BD1A-079175A02E86}" type="datetimeFigureOut">
              <a:rPr lang="en-US" smtClean="0"/>
              <a:t>5/2/2016</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38D39A3-C77B-40A7-91A5-7525860A8971}"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3124199"/>
          </a:xfrm>
        </p:spPr>
        <p:txBody>
          <a:bodyPr/>
          <a:lstStyle/>
          <a:p>
            <a:endParaRPr lang="en-US" dirty="0"/>
          </a:p>
        </p:txBody>
      </p:sp>
      <p:sp>
        <p:nvSpPr>
          <p:cNvPr id="3" name="Subtitle 2"/>
          <p:cNvSpPr>
            <a:spLocks noGrp="1"/>
          </p:cNvSpPr>
          <p:nvPr>
            <p:ph type="subTitle" idx="1"/>
          </p:nvPr>
        </p:nvSpPr>
        <p:spPr>
          <a:xfrm>
            <a:off x="685800" y="3200400"/>
            <a:ext cx="7620000" cy="3505200"/>
          </a:xfrm>
        </p:spPr>
        <p:txBody>
          <a:bodyPr>
            <a:noAutofit/>
          </a:bodyPr>
          <a:lstStyle/>
          <a:p>
            <a:r>
              <a:rPr lang="en-US" sz="6600" b="1" dirty="0" smtClean="0">
                <a:solidFill>
                  <a:schemeClr val="accent5"/>
                </a:solidFill>
                <a:latin typeface="Ravie" panose="04040805050809020602" pitchFamily="82" charset="0"/>
              </a:rPr>
              <a:t>Animations</a:t>
            </a:r>
            <a:endParaRPr lang="en-US" sz="6600" b="1" dirty="0">
              <a:solidFill>
                <a:schemeClr val="accent5"/>
              </a:solidFill>
              <a:latin typeface="Ravie" panose="04040805050809020602" pitchFamily="82"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3100" y="762000"/>
            <a:ext cx="5105400" cy="20973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94213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85800"/>
          </a:xfrm>
        </p:spPr>
        <p:txBody>
          <a:bodyPr/>
          <a:lstStyle/>
          <a:p>
            <a:r>
              <a:rPr lang="en-US" b="1" dirty="0">
                <a:solidFill>
                  <a:srgbClr val="2F5897"/>
                </a:solidFill>
                <a:latin typeface="Wacky Action BTN" panose="020C0604040402040C06" pitchFamily="34" charset="0"/>
              </a:rPr>
              <a:t>Catanimation.py</a:t>
            </a:r>
            <a:endParaRPr lang="en-US" dirty="0"/>
          </a:p>
        </p:txBody>
      </p:sp>
      <p:sp>
        <p:nvSpPr>
          <p:cNvPr id="4" name="TextBox 3"/>
          <p:cNvSpPr txBox="1"/>
          <p:nvPr/>
        </p:nvSpPr>
        <p:spPr>
          <a:xfrm>
            <a:off x="1524000" y="4572000"/>
            <a:ext cx="184731" cy="369332"/>
          </a:xfrm>
          <a:prstGeom prst="rect">
            <a:avLst/>
          </a:prstGeom>
          <a:noFill/>
        </p:spPr>
        <p:txBody>
          <a:bodyPr wrap="none" rtlCol="0">
            <a:spAutoFit/>
          </a:bodyPr>
          <a:lstStyle/>
          <a:p>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1" y="990600"/>
            <a:ext cx="5867399" cy="49687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481" y="6019800"/>
            <a:ext cx="3491920" cy="3686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descr="C:\Users\Carolyn\Dropbox\Exploring CS with Python &amp; Gaming\Lars PPTs\PyGamePres2014\catani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600" y="1371600"/>
            <a:ext cx="3208337"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123135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sz="4000" dirty="0" smtClean="0"/>
              <a:t>47</a:t>
            </a:r>
            <a:r>
              <a:rPr lang="en-US" sz="4000" dirty="0"/>
              <a:t>. </a:t>
            </a:r>
            <a:r>
              <a:rPr lang="en-US" sz="4000" dirty="0" err="1" smtClean="0"/>
              <a:t>fpsClock.tick</a:t>
            </a:r>
            <a:r>
              <a:rPr lang="en-US" sz="4000" dirty="0" smtClean="0"/>
              <a:t>(FPS) </a:t>
            </a:r>
            <a:endParaRPr lang="en-US" sz="4000" dirty="0"/>
          </a:p>
        </p:txBody>
      </p:sp>
      <p:sp>
        <p:nvSpPr>
          <p:cNvPr id="3" name="Content Placeholder 2"/>
          <p:cNvSpPr>
            <a:spLocks noGrp="1"/>
          </p:cNvSpPr>
          <p:nvPr>
            <p:ph idx="1"/>
          </p:nvPr>
        </p:nvSpPr>
        <p:spPr/>
        <p:txBody>
          <a:bodyPr>
            <a:normAutofit/>
          </a:bodyPr>
          <a:lstStyle/>
          <a:p>
            <a:r>
              <a:rPr lang="en-US" sz="2800" dirty="0">
                <a:solidFill>
                  <a:srgbClr val="002060"/>
                </a:solidFill>
                <a:latin typeface="Gisha" panose="020B0502040204020203" pitchFamily="34" charset="-79"/>
                <a:cs typeface="Gisha" panose="020B0502040204020203" pitchFamily="34" charset="-79"/>
              </a:rPr>
              <a:t>The Clock object’s </a:t>
            </a:r>
            <a:r>
              <a:rPr lang="en-US" sz="2800" b="1" dirty="0">
                <a:solidFill>
                  <a:srgbClr val="C00000"/>
                </a:solidFill>
                <a:latin typeface="Gisha" panose="020B0502040204020203" pitchFamily="34" charset="-79"/>
                <a:cs typeface="Gisha" panose="020B0502040204020203" pitchFamily="34" charset="-79"/>
              </a:rPr>
              <a:t>tick()</a:t>
            </a:r>
            <a:r>
              <a:rPr lang="en-US" sz="2800" dirty="0">
                <a:solidFill>
                  <a:srgbClr val="002060"/>
                </a:solidFill>
                <a:latin typeface="Gisha" panose="020B0502040204020203" pitchFamily="34" charset="-79"/>
                <a:cs typeface="Gisha" panose="020B0502040204020203" pitchFamily="34" charset="-79"/>
              </a:rPr>
              <a:t> method should be called at the very end of the game loop, after the call to </a:t>
            </a:r>
            <a:r>
              <a:rPr lang="en-US" sz="2800" dirty="0" err="1">
                <a:solidFill>
                  <a:srgbClr val="C00000"/>
                </a:solidFill>
                <a:latin typeface="Gisha" panose="020B0502040204020203" pitchFamily="34" charset="-79"/>
                <a:cs typeface="Gisha" panose="020B0502040204020203" pitchFamily="34" charset="-79"/>
              </a:rPr>
              <a:t>pygame.display.update</a:t>
            </a:r>
            <a:r>
              <a:rPr lang="en-US" sz="2800" dirty="0">
                <a:solidFill>
                  <a:srgbClr val="C00000"/>
                </a:solidFill>
                <a:latin typeface="Gisha" panose="020B0502040204020203" pitchFamily="34" charset="-79"/>
                <a:cs typeface="Gisha" panose="020B0502040204020203" pitchFamily="34" charset="-79"/>
              </a:rPr>
              <a:t>(). </a:t>
            </a:r>
            <a:endParaRPr lang="en-US" sz="2800" dirty="0" smtClean="0">
              <a:solidFill>
                <a:srgbClr val="C00000"/>
              </a:solidFill>
              <a:latin typeface="Gisha" panose="020B0502040204020203" pitchFamily="34" charset="-79"/>
              <a:cs typeface="Gisha" panose="020B0502040204020203" pitchFamily="34" charset="-79"/>
            </a:endParaRPr>
          </a:p>
          <a:p>
            <a:r>
              <a:rPr lang="en-US" sz="2800" dirty="0" smtClean="0">
                <a:solidFill>
                  <a:srgbClr val="002060"/>
                </a:solidFill>
                <a:latin typeface="Gisha" panose="020B0502040204020203" pitchFamily="34" charset="-79"/>
                <a:cs typeface="Gisha" panose="020B0502040204020203" pitchFamily="34" charset="-79"/>
              </a:rPr>
              <a:t>The </a:t>
            </a:r>
            <a:r>
              <a:rPr lang="en-US" sz="2800" dirty="0">
                <a:solidFill>
                  <a:srgbClr val="002060"/>
                </a:solidFill>
                <a:latin typeface="Gisha" panose="020B0502040204020203" pitchFamily="34" charset="-79"/>
                <a:cs typeface="Gisha" panose="020B0502040204020203" pitchFamily="34" charset="-79"/>
              </a:rPr>
              <a:t>length of the pause is calculated based on how long it has been since the previous call to tick(), which would have taken place at the end of the previous iteration of the game loop. (The first time the tick() method is called, it doesn’t pause at all.) </a:t>
            </a:r>
            <a:endParaRPr lang="en-US" sz="2800" dirty="0" smtClean="0">
              <a:solidFill>
                <a:srgbClr val="002060"/>
              </a:solidFill>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247960499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algn="l"/>
            <a:r>
              <a:rPr lang="en-US" sz="4000" dirty="0"/>
              <a:t>7. </a:t>
            </a:r>
            <a:r>
              <a:rPr lang="en-US" sz="4000" dirty="0" err="1"/>
              <a:t>fpsClock</a:t>
            </a:r>
            <a:r>
              <a:rPr lang="en-US" sz="4000" dirty="0"/>
              <a:t> = </a:t>
            </a:r>
            <a:r>
              <a:rPr lang="en-US" sz="4000" dirty="0" err="1"/>
              <a:t>pygame.time.Clock</a:t>
            </a:r>
            <a:r>
              <a:rPr lang="en-US" sz="4000" dirty="0"/>
              <a:t>() </a:t>
            </a:r>
          </a:p>
        </p:txBody>
      </p:sp>
      <p:sp>
        <p:nvSpPr>
          <p:cNvPr id="3" name="Content Placeholder 2"/>
          <p:cNvSpPr>
            <a:spLocks noGrp="1"/>
          </p:cNvSpPr>
          <p:nvPr>
            <p:ph idx="1"/>
          </p:nvPr>
        </p:nvSpPr>
        <p:spPr/>
        <p:txBody>
          <a:bodyPr>
            <a:normAutofit/>
          </a:bodyPr>
          <a:lstStyle/>
          <a:p>
            <a:r>
              <a:rPr lang="en-US" sz="3200" dirty="0" smtClean="0">
                <a:solidFill>
                  <a:srgbClr val="002060"/>
                </a:solidFill>
                <a:latin typeface="Gisha" panose="020B0502040204020203" pitchFamily="34" charset="-79"/>
                <a:cs typeface="Gisha" panose="020B0502040204020203" pitchFamily="34" charset="-79"/>
              </a:rPr>
              <a:t>In this </a:t>
            </a:r>
            <a:r>
              <a:rPr lang="en-US" sz="3200" dirty="0">
                <a:solidFill>
                  <a:srgbClr val="002060"/>
                </a:solidFill>
                <a:latin typeface="Gisha" panose="020B0502040204020203" pitchFamily="34" charset="-79"/>
                <a:cs typeface="Gisha" panose="020B0502040204020203" pitchFamily="34" charset="-79"/>
              </a:rPr>
              <a:t>program, </a:t>
            </a:r>
            <a:r>
              <a:rPr lang="en-US" sz="3200" dirty="0" smtClean="0">
                <a:solidFill>
                  <a:srgbClr val="002060"/>
                </a:solidFill>
                <a:latin typeface="Gisha" panose="020B0502040204020203" pitchFamily="34" charset="-79"/>
                <a:cs typeface="Gisha" panose="020B0502040204020203" pitchFamily="34" charset="-79"/>
              </a:rPr>
              <a:t>it is </a:t>
            </a:r>
            <a:r>
              <a:rPr lang="en-US" sz="3200" dirty="0">
                <a:solidFill>
                  <a:srgbClr val="002060"/>
                </a:solidFill>
                <a:latin typeface="Gisha" panose="020B0502040204020203" pitchFamily="34" charset="-79"/>
                <a:cs typeface="Gisha" panose="020B0502040204020203" pitchFamily="34" charset="-79"/>
              </a:rPr>
              <a:t>run on </a:t>
            </a:r>
            <a:r>
              <a:rPr lang="en-US" sz="3200" dirty="0" smtClean="0">
                <a:solidFill>
                  <a:srgbClr val="C00000"/>
                </a:solidFill>
                <a:latin typeface="Gisha" panose="020B0502040204020203" pitchFamily="34" charset="-79"/>
                <a:cs typeface="Gisha" panose="020B0502040204020203" pitchFamily="34" charset="-79"/>
              </a:rPr>
              <a:t>line </a:t>
            </a:r>
            <a:r>
              <a:rPr lang="en-US" sz="3200" dirty="0">
                <a:solidFill>
                  <a:srgbClr val="C00000"/>
                </a:solidFill>
                <a:latin typeface="Gisha" panose="020B0502040204020203" pitchFamily="34" charset="-79"/>
                <a:cs typeface="Gisha" panose="020B0502040204020203" pitchFamily="34" charset="-79"/>
              </a:rPr>
              <a:t>47 </a:t>
            </a:r>
            <a:r>
              <a:rPr lang="en-US" sz="3200" dirty="0">
                <a:solidFill>
                  <a:srgbClr val="002060"/>
                </a:solidFill>
                <a:latin typeface="Gisha" panose="020B0502040204020203" pitchFamily="34" charset="-79"/>
                <a:cs typeface="Gisha" panose="020B0502040204020203" pitchFamily="34" charset="-79"/>
              </a:rPr>
              <a:t>as the last instruction in the game </a:t>
            </a:r>
            <a:r>
              <a:rPr lang="en-US" sz="3200" dirty="0" smtClean="0">
                <a:solidFill>
                  <a:srgbClr val="002060"/>
                </a:solidFill>
                <a:latin typeface="Gisha" panose="020B0502040204020203" pitchFamily="34" charset="-79"/>
                <a:cs typeface="Gisha" panose="020B0502040204020203" pitchFamily="34" charset="-79"/>
              </a:rPr>
              <a:t> loop</a:t>
            </a:r>
            <a:r>
              <a:rPr lang="en-US" sz="3200" dirty="0">
                <a:solidFill>
                  <a:srgbClr val="002060"/>
                </a:solidFill>
                <a:latin typeface="Gisha" panose="020B0502040204020203" pitchFamily="34" charset="-79"/>
                <a:cs typeface="Gisha" panose="020B0502040204020203" pitchFamily="34" charset="-79"/>
              </a:rPr>
              <a:t>. </a:t>
            </a:r>
          </a:p>
          <a:p>
            <a:r>
              <a:rPr lang="en-US" sz="3200" b="1" dirty="0">
                <a:solidFill>
                  <a:srgbClr val="7030A0"/>
                </a:solidFill>
                <a:latin typeface="Gisha" panose="020B0502040204020203" pitchFamily="34" charset="-79"/>
                <a:cs typeface="Gisha" panose="020B0502040204020203" pitchFamily="34" charset="-79"/>
              </a:rPr>
              <a:t>All you need to know is that you should call the tick() method once per iteration through the game loop at the end of the loop.</a:t>
            </a:r>
            <a:r>
              <a:rPr lang="en-US" sz="3200" dirty="0">
                <a:solidFill>
                  <a:srgbClr val="002060"/>
                </a:solidFill>
                <a:latin typeface="Gisha" panose="020B0502040204020203" pitchFamily="34" charset="-79"/>
                <a:cs typeface="Gisha" panose="020B0502040204020203" pitchFamily="34" charset="-79"/>
              </a:rPr>
              <a:t> Usually this is right after the call to </a:t>
            </a:r>
            <a:r>
              <a:rPr lang="en-US" sz="3200" dirty="0" err="1">
                <a:solidFill>
                  <a:srgbClr val="C00000"/>
                </a:solidFill>
                <a:latin typeface="Gisha" panose="020B0502040204020203" pitchFamily="34" charset="-79"/>
                <a:cs typeface="Gisha" panose="020B0502040204020203" pitchFamily="34" charset="-79"/>
              </a:rPr>
              <a:t>pygame.display.update</a:t>
            </a:r>
            <a:r>
              <a:rPr lang="en-US" sz="3200" dirty="0">
                <a:solidFill>
                  <a:srgbClr val="C00000"/>
                </a:solidFill>
                <a:latin typeface="Gisha" panose="020B0502040204020203" pitchFamily="34" charset="-79"/>
                <a:cs typeface="Gisha" panose="020B0502040204020203" pitchFamily="34" charset="-79"/>
              </a:rPr>
              <a:t>(). </a:t>
            </a:r>
          </a:p>
        </p:txBody>
      </p:sp>
    </p:spTree>
    <p:extLst>
      <p:ext uri="{BB962C8B-B14F-4D97-AF65-F5344CB8AC3E}">
        <p14:creationId xmlns:p14="http://schemas.microsoft.com/office/powerpoint/2010/main" val="310012669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sz="4000" dirty="0" smtClean="0">
                <a:latin typeface="Ravie" panose="04040805050809020602" pitchFamily="82" charset="0"/>
              </a:rPr>
              <a:t>FPS</a:t>
            </a:r>
            <a:endParaRPr lang="en-US" sz="4000" dirty="0">
              <a:latin typeface="Ravie" panose="04040805050809020602" pitchFamily="82" charset="0"/>
            </a:endParaRPr>
          </a:p>
        </p:txBody>
      </p:sp>
      <p:sp>
        <p:nvSpPr>
          <p:cNvPr id="3" name="Content Placeholder 2"/>
          <p:cNvSpPr>
            <a:spLocks noGrp="1"/>
          </p:cNvSpPr>
          <p:nvPr>
            <p:ph idx="1"/>
          </p:nvPr>
        </p:nvSpPr>
        <p:spPr>
          <a:xfrm>
            <a:off x="533400" y="1066800"/>
            <a:ext cx="8229600" cy="5181600"/>
          </a:xfrm>
        </p:spPr>
        <p:txBody>
          <a:bodyPr>
            <a:noAutofit/>
          </a:bodyPr>
          <a:lstStyle/>
          <a:p>
            <a:r>
              <a:rPr lang="en-US" sz="4000" dirty="0">
                <a:solidFill>
                  <a:srgbClr val="002060"/>
                </a:solidFill>
                <a:latin typeface="Gisha" panose="020B0502040204020203" pitchFamily="34" charset="-79"/>
                <a:cs typeface="Gisha" panose="020B0502040204020203" pitchFamily="34" charset="-79"/>
              </a:rPr>
              <a:t>Try modifying the FPS constant variable to run the same program at different frame rates. </a:t>
            </a:r>
            <a:endParaRPr lang="en-US" sz="4000" dirty="0" smtClean="0">
              <a:solidFill>
                <a:srgbClr val="002060"/>
              </a:solidFill>
              <a:latin typeface="Gisha" panose="020B0502040204020203" pitchFamily="34" charset="-79"/>
              <a:cs typeface="Gisha" panose="020B0502040204020203" pitchFamily="34" charset="-79"/>
            </a:endParaRPr>
          </a:p>
          <a:p>
            <a:r>
              <a:rPr lang="en-US" sz="4000" dirty="0" smtClean="0">
                <a:solidFill>
                  <a:srgbClr val="002060"/>
                </a:solidFill>
                <a:latin typeface="Gisha" panose="020B0502040204020203" pitchFamily="34" charset="-79"/>
                <a:cs typeface="Gisha" panose="020B0502040204020203" pitchFamily="34" charset="-79"/>
              </a:rPr>
              <a:t>Setting </a:t>
            </a:r>
            <a:r>
              <a:rPr lang="en-US" sz="4000" dirty="0">
                <a:solidFill>
                  <a:srgbClr val="002060"/>
                </a:solidFill>
                <a:latin typeface="Gisha" panose="020B0502040204020203" pitchFamily="34" charset="-79"/>
                <a:cs typeface="Gisha" panose="020B0502040204020203" pitchFamily="34" charset="-79"/>
              </a:rPr>
              <a:t>it to a </a:t>
            </a:r>
            <a:r>
              <a:rPr lang="en-US" sz="4000" b="1" dirty="0">
                <a:solidFill>
                  <a:srgbClr val="C00000"/>
                </a:solidFill>
                <a:latin typeface="Gisha" panose="020B0502040204020203" pitchFamily="34" charset="-79"/>
                <a:cs typeface="Gisha" panose="020B0502040204020203" pitchFamily="34" charset="-79"/>
              </a:rPr>
              <a:t>lower</a:t>
            </a:r>
            <a:r>
              <a:rPr lang="en-US" sz="4000" dirty="0">
                <a:solidFill>
                  <a:srgbClr val="002060"/>
                </a:solidFill>
                <a:latin typeface="Gisha" panose="020B0502040204020203" pitchFamily="34" charset="-79"/>
                <a:cs typeface="Gisha" panose="020B0502040204020203" pitchFamily="34" charset="-79"/>
              </a:rPr>
              <a:t> value would make the program run </a:t>
            </a:r>
            <a:r>
              <a:rPr lang="en-US" sz="4000" b="1" i="1" dirty="0">
                <a:solidFill>
                  <a:srgbClr val="C00000"/>
                </a:solidFill>
                <a:latin typeface="Gisha" panose="020B0502040204020203" pitchFamily="34" charset="-79"/>
                <a:cs typeface="Gisha" panose="020B0502040204020203" pitchFamily="34" charset="-79"/>
              </a:rPr>
              <a:t>slower</a:t>
            </a:r>
            <a:r>
              <a:rPr lang="en-US" sz="4000" i="1" dirty="0" smtClean="0">
                <a:solidFill>
                  <a:srgbClr val="C00000"/>
                </a:solidFill>
                <a:latin typeface="Gisha" panose="020B0502040204020203" pitchFamily="34" charset="-79"/>
                <a:cs typeface="Gisha" panose="020B0502040204020203" pitchFamily="34" charset="-79"/>
              </a:rPr>
              <a:t>.</a:t>
            </a:r>
          </a:p>
          <a:p>
            <a:r>
              <a:rPr lang="en-US" sz="4000" dirty="0" smtClean="0">
                <a:solidFill>
                  <a:srgbClr val="002060"/>
                </a:solidFill>
                <a:latin typeface="Gisha" panose="020B0502040204020203" pitchFamily="34" charset="-79"/>
                <a:cs typeface="Gisha" panose="020B0502040204020203" pitchFamily="34" charset="-79"/>
              </a:rPr>
              <a:t> </a:t>
            </a:r>
            <a:r>
              <a:rPr lang="en-US" sz="4000" dirty="0">
                <a:solidFill>
                  <a:srgbClr val="002060"/>
                </a:solidFill>
                <a:latin typeface="Gisha" panose="020B0502040204020203" pitchFamily="34" charset="-79"/>
                <a:cs typeface="Gisha" panose="020B0502040204020203" pitchFamily="34" charset="-79"/>
              </a:rPr>
              <a:t>Setting it to a </a:t>
            </a:r>
            <a:r>
              <a:rPr lang="en-US" sz="4000" b="1" dirty="0">
                <a:solidFill>
                  <a:schemeClr val="accent1">
                    <a:lumMod val="75000"/>
                  </a:schemeClr>
                </a:solidFill>
                <a:latin typeface="Gisha" panose="020B0502040204020203" pitchFamily="34" charset="-79"/>
                <a:cs typeface="Gisha" panose="020B0502040204020203" pitchFamily="34" charset="-79"/>
              </a:rPr>
              <a:t>higher</a:t>
            </a:r>
            <a:r>
              <a:rPr lang="en-US" sz="4000" dirty="0">
                <a:solidFill>
                  <a:srgbClr val="002060"/>
                </a:solidFill>
                <a:latin typeface="Gisha" panose="020B0502040204020203" pitchFamily="34" charset="-79"/>
                <a:cs typeface="Gisha" panose="020B0502040204020203" pitchFamily="34" charset="-79"/>
              </a:rPr>
              <a:t> value would make the program run </a:t>
            </a:r>
            <a:r>
              <a:rPr lang="en-US" sz="4000" b="1" i="1" dirty="0">
                <a:solidFill>
                  <a:schemeClr val="accent1">
                    <a:lumMod val="75000"/>
                  </a:schemeClr>
                </a:solidFill>
                <a:latin typeface="Gisha" panose="020B0502040204020203" pitchFamily="34" charset="-79"/>
                <a:cs typeface="Gisha" panose="020B0502040204020203" pitchFamily="34" charset="-79"/>
              </a:rPr>
              <a:t>faster</a:t>
            </a:r>
            <a:r>
              <a:rPr lang="en-US" sz="4000" dirty="0">
                <a:solidFill>
                  <a:srgbClr val="002060"/>
                </a:solidFill>
                <a:latin typeface="Gisha" panose="020B0502040204020203" pitchFamily="34" charset="-79"/>
                <a:cs typeface="Gisha" panose="020B0502040204020203" pitchFamily="34" charset="-79"/>
              </a:rPr>
              <a:t>. </a:t>
            </a:r>
          </a:p>
        </p:txBody>
      </p:sp>
    </p:spTree>
    <p:extLst>
      <p:ext uri="{BB962C8B-B14F-4D97-AF65-F5344CB8AC3E}">
        <p14:creationId xmlns:p14="http://schemas.microsoft.com/office/powerpoint/2010/main" val="139331946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sz="4000" dirty="0" err="1" smtClean="0">
                <a:latin typeface="Ravie" panose="04040805050809020602" pitchFamily="82" charset="0"/>
              </a:rPr>
              <a:t>Blitting</a:t>
            </a:r>
            <a:endParaRPr lang="en-US" sz="4000" dirty="0">
              <a:latin typeface="Ravie" panose="04040805050809020602" pitchFamily="82" charset="0"/>
            </a:endParaRPr>
          </a:p>
        </p:txBody>
      </p:sp>
      <p:sp>
        <p:nvSpPr>
          <p:cNvPr id="3" name="Content Placeholder 2"/>
          <p:cNvSpPr>
            <a:spLocks noGrp="1"/>
          </p:cNvSpPr>
          <p:nvPr>
            <p:ph idx="1"/>
          </p:nvPr>
        </p:nvSpPr>
        <p:spPr>
          <a:xfrm>
            <a:off x="533400" y="1066800"/>
            <a:ext cx="8229600" cy="5181600"/>
          </a:xfrm>
        </p:spPr>
        <p:txBody>
          <a:bodyPr>
            <a:noAutofit/>
          </a:bodyPr>
          <a:lstStyle/>
          <a:p>
            <a:r>
              <a:rPr lang="en-US" sz="2800" dirty="0">
                <a:solidFill>
                  <a:schemeClr val="tx1"/>
                </a:solidFill>
                <a:latin typeface="Gisha" panose="020B0502040204020203" pitchFamily="34" charset="-79"/>
                <a:cs typeface="Gisha" panose="020B0502040204020203" pitchFamily="34" charset="-79"/>
              </a:rPr>
              <a:t>The image of the cat was stored in a file named </a:t>
            </a:r>
            <a:r>
              <a:rPr lang="en-US" sz="2800" b="1" dirty="0">
                <a:solidFill>
                  <a:srgbClr val="C00000"/>
                </a:solidFill>
                <a:latin typeface="Gisha" panose="020B0502040204020203" pitchFamily="34" charset="-79"/>
                <a:cs typeface="Gisha" panose="020B0502040204020203" pitchFamily="34" charset="-79"/>
              </a:rPr>
              <a:t>cat.png</a:t>
            </a:r>
            <a:r>
              <a:rPr lang="en-US" sz="2800" dirty="0">
                <a:solidFill>
                  <a:schemeClr val="tx1"/>
                </a:solidFill>
                <a:latin typeface="Gisha" panose="020B0502040204020203" pitchFamily="34" charset="-79"/>
                <a:cs typeface="Gisha" panose="020B0502040204020203" pitchFamily="34" charset="-79"/>
              </a:rPr>
              <a:t>. To load this file’s image, the string 'cat.png' is passed to the </a:t>
            </a:r>
            <a:r>
              <a:rPr lang="en-US" sz="2800" dirty="0" err="1">
                <a:solidFill>
                  <a:srgbClr val="C00000"/>
                </a:solidFill>
                <a:latin typeface="Gisha" panose="020B0502040204020203" pitchFamily="34" charset="-79"/>
                <a:cs typeface="Gisha" panose="020B0502040204020203" pitchFamily="34" charset="-79"/>
              </a:rPr>
              <a:t>pygame.image.load</a:t>
            </a:r>
            <a:r>
              <a:rPr lang="en-US" sz="2800" dirty="0">
                <a:solidFill>
                  <a:srgbClr val="C00000"/>
                </a:solidFill>
                <a:latin typeface="Gisha" panose="020B0502040204020203" pitchFamily="34" charset="-79"/>
                <a:cs typeface="Gisha" panose="020B0502040204020203" pitchFamily="34" charset="-79"/>
              </a:rPr>
              <a:t>() </a:t>
            </a:r>
            <a:r>
              <a:rPr lang="en-US" sz="2800" dirty="0">
                <a:solidFill>
                  <a:schemeClr val="tx1"/>
                </a:solidFill>
                <a:latin typeface="Gisha" panose="020B0502040204020203" pitchFamily="34" charset="-79"/>
                <a:cs typeface="Gisha" panose="020B0502040204020203" pitchFamily="34" charset="-79"/>
              </a:rPr>
              <a:t>function. </a:t>
            </a:r>
            <a:endParaRPr lang="en-US" sz="2800" dirty="0" smtClean="0">
              <a:solidFill>
                <a:schemeClr val="tx1"/>
              </a:solidFill>
              <a:latin typeface="Gisha" panose="020B0502040204020203" pitchFamily="34" charset="-79"/>
              <a:cs typeface="Gisha" panose="020B0502040204020203" pitchFamily="34" charset="-79"/>
            </a:endParaRPr>
          </a:p>
          <a:p>
            <a:r>
              <a:rPr lang="en-US" sz="2800" dirty="0" smtClean="0">
                <a:solidFill>
                  <a:schemeClr val="tx1"/>
                </a:solidFill>
                <a:latin typeface="Gisha" panose="020B0502040204020203" pitchFamily="34" charset="-79"/>
                <a:cs typeface="Gisha" panose="020B0502040204020203" pitchFamily="34" charset="-79"/>
              </a:rPr>
              <a:t>The </a:t>
            </a:r>
            <a:r>
              <a:rPr lang="en-US" sz="2800" dirty="0" err="1">
                <a:solidFill>
                  <a:srgbClr val="C00000"/>
                </a:solidFill>
                <a:latin typeface="Gisha" panose="020B0502040204020203" pitchFamily="34" charset="-79"/>
                <a:cs typeface="Gisha" panose="020B0502040204020203" pitchFamily="34" charset="-79"/>
              </a:rPr>
              <a:t>pygame.image.load</a:t>
            </a:r>
            <a:r>
              <a:rPr lang="en-US" sz="2800" dirty="0">
                <a:solidFill>
                  <a:srgbClr val="C00000"/>
                </a:solidFill>
                <a:latin typeface="Gisha" panose="020B0502040204020203" pitchFamily="34" charset="-79"/>
                <a:cs typeface="Gisha" panose="020B0502040204020203" pitchFamily="34" charset="-79"/>
              </a:rPr>
              <a:t>()</a:t>
            </a:r>
            <a:r>
              <a:rPr lang="en-US" sz="2800" dirty="0">
                <a:solidFill>
                  <a:schemeClr val="tx1"/>
                </a:solidFill>
                <a:latin typeface="Gisha" panose="020B0502040204020203" pitchFamily="34" charset="-79"/>
                <a:cs typeface="Gisha" panose="020B0502040204020203" pitchFamily="34" charset="-79"/>
              </a:rPr>
              <a:t> function call will return a Surface object that has the image drawn on it. </a:t>
            </a:r>
            <a:endParaRPr lang="en-US" sz="2800" dirty="0" smtClean="0">
              <a:solidFill>
                <a:schemeClr val="tx1"/>
              </a:solidFill>
              <a:latin typeface="Gisha" panose="020B0502040204020203" pitchFamily="34" charset="-79"/>
              <a:cs typeface="Gisha" panose="020B0502040204020203" pitchFamily="34" charset="-79"/>
            </a:endParaRPr>
          </a:p>
          <a:p>
            <a:r>
              <a:rPr lang="en-US" sz="2800" dirty="0" smtClean="0">
                <a:solidFill>
                  <a:schemeClr val="tx1"/>
                </a:solidFill>
                <a:latin typeface="Gisha" panose="020B0502040204020203" pitchFamily="34" charset="-79"/>
                <a:cs typeface="Gisha" panose="020B0502040204020203" pitchFamily="34" charset="-79"/>
              </a:rPr>
              <a:t>This </a:t>
            </a:r>
            <a:r>
              <a:rPr lang="en-US" sz="2800" dirty="0">
                <a:solidFill>
                  <a:schemeClr val="tx1"/>
                </a:solidFill>
                <a:latin typeface="Gisha" panose="020B0502040204020203" pitchFamily="34" charset="-79"/>
                <a:cs typeface="Gisha" panose="020B0502040204020203" pitchFamily="34" charset="-79"/>
              </a:rPr>
              <a:t>Surface object will be a separate Surface object from the display Surface object, so we must </a:t>
            </a:r>
            <a:r>
              <a:rPr lang="en-US" sz="2800" b="1" dirty="0" err="1">
                <a:solidFill>
                  <a:schemeClr val="bg2">
                    <a:lumMod val="10000"/>
                  </a:schemeClr>
                </a:solidFill>
                <a:latin typeface="Gisha" panose="020B0502040204020203" pitchFamily="34" charset="-79"/>
                <a:cs typeface="Gisha" panose="020B0502040204020203" pitchFamily="34" charset="-79"/>
              </a:rPr>
              <a:t>blit</a:t>
            </a:r>
            <a:r>
              <a:rPr lang="en-US" sz="2800" dirty="0">
                <a:solidFill>
                  <a:schemeClr val="tx1"/>
                </a:solidFill>
                <a:latin typeface="Gisha" panose="020B0502040204020203" pitchFamily="34" charset="-79"/>
                <a:cs typeface="Gisha" panose="020B0502040204020203" pitchFamily="34" charset="-79"/>
              </a:rPr>
              <a:t> (that is, copy) the image’s Surface object to the display Surface object. </a:t>
            </a:r>
            <a:endParaRPr lang="en-US" sz="2800" dirty="0" smtClean="0">
              <a:solidFill>
                <a:schemeClr val="tx1"/>
              </a:solidFill>
              <a:latin typeface="Gisha" panose="020B0502040204020203" pitchFamily="34" charset="-79"/>
              <a:cs typeface="Gisha" panose="020B0502040204020203" pitchFamily="34" charset="-79"/>
            </a:endParaRPr>
          </a:p>
          <a:p>
            <a:pPr marL="0" indent="0">
              <a:buNone/>
            </a:pPr>
            <a:endParaRPr lang="en-US" sz="2000" dirty="0" smtClean="0">
              <a:solidFill>
                <a:schemeClr val="tx1"/>
              </a:solidFill>
              <a:latin typeface="Gisha" panose="020B0502040204020203" pitchFamily="34" charset="-79"/>
              <a:cs typeface="Gisha" panose="020B0502040204020203" pitchFamily="34" charset="-79"/>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715000"/>
            <a:ext cx="9067800" cy="802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9299097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sz="4000" dirty="0" err="1" smtClean="0">
                <a:latin typeface="Ravie" panose="04040805050809020602" pitchFamily="82" charset="0"/>
              </a:rPr>
              <a:t>Blitting</a:t>
            </a:r>
            <a:endParaRPr lang="en-US" sz="4000" dirty="0">
              <a:latin typeface="Ravie" panose="04040805050809020602" pitchFamily="82" charset="0"/>
            </a:endParaRPr>
          </a:p>
        </p:txBody>
      </p:sp>
      <p:sp>
        <p:nvSpPr>
          <p:cNvPr id="3" name="Content Placeholder 2"/>
          <p:cNvSpPr>
            <a:spLocks noGrp="1"/>
          </p:cNvSpPr>
          <p:nvPr>
            <p:ph idx="1"/>
          </p:nvPr>
        </p:nvSpPr>
        <p:spPr>
          <a:xfrm>
            <a:off x="533400" y="1066800"/>
            <a:ext cx="8229600" cy="5181600"/>
          </a:xfrm>
        </p:spPr>
        <p:txBody>
          <a:bodyPr>
            <a:noAutofit/>
          </a:bodyPr>
          <a:lstStyle/>
          <a:p>
            <a:r>
              <a:rPr lang="en-US" sz="3200" dirty="0" err="1" smtClean="0">
                <a:solidFill>
                  <a:srgbClr val="C00000"/>
                </a:solidFill>
                <a:latin typeface="Gisha" panose="020B0502040204020203" pitchFamily="34" charset="-79"/>
                <a:cs typeface="Gisha" panose="020B0502040204020203" pitchFamily="34" charset="-79"/>
              </a:rPr>
              <a:t>Blitting</a:t>
            </a:r>
            <a:r>
              <a:rPr lang="en-US" sz="3200" dirty="0" smtClean="0">
                <a:solidFill>
                  <a:schemeClr val="tx1"/>
                </a:solidFill>
                <a:latin typeface="Gisha" panose="020B0502040204020203" pitchFamily="34" charset="-79"/>
                <a:cs typeface="Gisha" panose="020B0502040204020203" pitchFamily="34" charset="-79"/>
              </a:rPr>
              <a:t> </a:t>
            </a:r>
            <a:r>
              <a:rPr lang="en-US" sz="3200" dirty="0">
                <a:solidFill>
                  <a:schemeClr val="tx1"/>
                </a:solidFill>
                <a:latin typeface="Gisha" panose="020B0502040204020203" pitchFamily="34" charset="-79"/>
                <a:cs typeface="Gisha" panose="020B0502040204020203" pitchFamily="34" charset="-79"/>
              </a:rPr>
              <a:t>is drawing the contents of one Surface onto another. It is done with the </a:t>
            </a:r>
            <a:r>
              <a:rPr lang="en-US" sz="3200" dirty="0" err="1">
                <a:solidFill>
                  <a:schemeClr val="tx1"/>
                </a:solidFill>
                <a:latin typeface="Gisha" panose="020B0502040204020203" pitchFamily="34" charset="-79"/>
                <a:cs typeface="Gisha" panose="020B0502040204020203" pitchFamily="34" charset="-79"/>
              </a:rPr>
              <a:t>blit</a:t>
            </a:r>
            <a:r>
              <a:rPr lang="en-US" sz="3200" dirty="0">
                <a:solidFill>
                  <a:schemeClr val="tx1"/>
                </a:solidFill>
                <a:latin typeface="Gisha" panose="020B0502040204020203" pitchFamily="34" charset="-79"/>
                <a:cs typeface="Gisha" panose="020B0502040204020203" pitchFamily="34" charset="-79"/>
              </a:rPr>
              <a:t>() Surface object method.</a:t>
            </a:r>
          </a:p>
          <a:p>
            <a:r>
              <a:rPr lang="en-US" sz="3200" dirty="0">
                <a:solidFill>
                  <a:schemeClr val="tx1"/>
                </a:solidFill>
                <a:latin typeface="Gisha" panose="020B0502040204020203" pitchFamily="34" charset="-79"/>
                <a:cs typeface="Gisha" panose="020B0502040204020203" pitchFamily="34" charset="-79"/>
              </a:rPr>
              <a:t>If you get an error message like </a:t>
            </a:r>
            <a:r>
              <a:rPr lang="en-US" sz="3200" dirty="0" smtClean="0">
                <a:solidFill>
                  <a:schemeClr val="tx1"/>
                </a:solidFill>
                <a:latin typeface="Gisha" panose="020B0502040204020203" pitchFamily="34" charset="-79"/>
                <a:cs typeface="Gisha" panose="020B0502040204020203" pitchFamily="34" charset="-79"/>
              </a:rPr>
              <a:t>“</a:t>
            </a:r>
            <a:r>
              <a:rPr lang="en-US" sz="3200" b="1" dirty="0" err="1" smtClean="0">
                <a:solidFill>
                  <a:srgbClr val="7030A0"/>
                </a:solidFill>
                <a:latin typeface="Gisha" panose="020B0502040204020203" pitchFamily="34" charset="-79"/>
                <a:cs typeface="Gisha" panose="020B0502040204020203" pitchFamily="34" charset="-79"/>
              </a:rPr>
              <a:t>pygame.error</a:t>
            </a:r>
            <a:r>
              <a:rPr lang="en-US" sz="3200" b="1" dirty="0">
                <a:solidFill>
                  <a:srgbClr val="7030A0"/>
                </a:solidFill>
                <a:latin typeface="Gisha" panose="020B0502040204020203" pitchFamily="34" charset="-79"/>
                <a:cs typeface="Gisha" panose="020B0502040204020203" pitchFamily="34" charset="-79"/>
              </a:rPr>
              <a:t>: Couldn't open </a:t>
            </a:r>
            <a:r>
              <a:rPr lang="en-US" sz="3200" b="1" dirty="0" smtClean="0">
                <a:solidFill>
                  <a:srgbClr val="7030A0"/>
                </a:solidFill>
                <a:latin typeface="Gisha" panose="020B0502040204020203" pitchFamily="34" charset="-79"/>
                <a:cs typeface="Gisha" panose="020B0502040204020203" pitchFamily="34" charset="-79"/>
              </a:rPr>
              <a:t>cat.png</a:t>
            </a:r>
            <a:r>
              <a:rPr lang="en-US" sz="3200" dirty="0" smtClean="0">
                <a:solidFill>
                  <a:schemeClr val="tx1"/>
                </a:solidFill>
                <a:latin typeface="Gisha" panose="020B0502040204020203" pitchFamily="34" charset="-79"/>
                <a:cs typeface="Gisha" panose="020B0502040204020203" pitchFamily="34" charset="-79"/>
              </a:rPr>
              <a:t>” </a:t>
            </a:r>
            <a:r>
              <a:rPr lang="en-US" sz="3200" dirty="0">
                <a:solidFill>
                  <a:schemeClr val="tx1"/>
                </a:solidFill>
                <a:latin typeface="Gisha" panose="020B0502040204020203" pitchFamily="34" charset="-79"/>
                <a:cs typeface="Gisha" panose="020B0502040204020203" pitchFamily="34" charset="-79"/>
              </a:rPr>
              <a:t>when calling </a:t>
            </a:r>
            <a:r>
              <a:rPr lang="en-US" sz="3200" dirty="0" err="1">
                <a:solidFill>
                  <a:srgbClr val="FF0000"/>
                </a:solidFill>
                <a:latin typeface="Gisha" panose="020B0502040204020203" pitchFamily="34" charset="-79"/>
                <a:cs typeface="Gisha" panose="020B0502040204020203" pitchFamily="34" charset="-79"/>
              </a:rPr>
              <a:t>pygame.image.load</a:t>
            </a:r>
            <a:r>
              <a:rPr lang="en-US" sz="3200" dirty="0">
                <a:solidFill>
                  <a:srgbClr val="FF0000"/>
                </a:solidFill>
                <a:latin typeface="Gisha" panose="020B0502040204020203" pitchFamily="34" charset="-79"/>
                <a:cs typeface="Gisha" panose="020B0502040204020203" pitchFamily="34" charset="-79"/>
              </a:rPr>
              <a:t>()</a:t>
            </a:r>
            <a:r>
              <a:rPr lang="en-US" sz="3200" dirty="0">
                <a:solidFill>
                  <a:schemeClr val="tx1"/>
                </a:solidFill>
                <a:latin typeface="Gisha" panose="020B0502040204020203" pitchFamily="34" charset="-79"/>
                <a:cs typeface="Gisha" panose="020B0502040204020203" pitchFamily="34" charset="-79"/>
              </a:rPr>
              <a:t>, then make sure the cat.png file is in the same folder as the catanimation.py file before you run the program</a:t>
            </a:r>
            <a:r>
              <a:rPr lang="en-US" sz="3200" dirty="0" smtClean="0">
                <a:solidFill>
                  <a:schemeClr val="tx1"/>
                </a:solidFill>
                <a:latin typeface="Gisha" panose="020B0502040204020203" pitchFamily="34" charset="-79"/>
                <a:cs typeface="Gisha" panose="020B0502040204020203" pitchFamily="34" charset="-79"/>
              </a:rPr>
              <a:t>.</a:t>
            </a:r>
            <a:endParaRPr lang="en-US" sz="3200" dirty="0">
              <a:solidFill>
                <a:schemeClr val="tx1"/>
              </a:solidFill>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187670052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sz="4000" dirty="0" err="1" smtClean="0">
                <a:latin typeface="Ravie" panose="04040805050809020602" pitchFamily="82" charset="0"/>
              </a:rPr>
              <a:t>Blitting</a:t>
            </a:r>
            <a:endParaRPr lang="en-US" sz="4000" dirty="0">
              <a:latin typeface="Ravie" panose="04040805050809020602" pitchFamily="82" charset="0"/>
            </a:endParaRPr>
          </a:p>
        </p:txBody>
      </p:sp>
      <p:sp>
        <p:nvSpPr>
          <p:cNvPr id="3" name="Content Placeholder 2"/>
          <p:cNvSpPr>
            <a:spLocks noGrp="1"/>
          </p:cNvSpPr>
          <p:nvPr>
            <p:ph idx="1"/>
          </p:nvPr>
        </p:nvSpPr>
        <p:spPr>
          <a:xfrm>
            <a:off x="533400" y="1905000"/>
            <a:ext cx="8229600" cy="4343400"/>
          </a:xfrm>
        </p:spPr>
        <p:txBody>
          <a:bodyPr>
            <a:noAutofit/>
          </a:bodyPr>
          <a:lstStyle/>
          <a:p>
            <a:r>
              <a:rPr lang="en-US" sz="2800" dirty="0">
                <a:solidFill>
                  <a:srgbClr val="002060"/>
                </a:solidFill>
                <a:latin typeface="Gisha" panose="020B0502040204020203" pitchFamily="34" charset="-79"/>
                <a:cs typeface="Gisha" panose="020B0502040204020203" pitchFamily="34" charset="-79"/>
              </a:rPr>
              <a:t>Line 39 of the animation program uses the </a:t>
            </a:r>
            <a:r>
              <a:rPr lang="en-US" sz="2800" dirty="0" err="1">
                <a:solidFill>
                  <a:srgbClr val="C00000"/>
                </a:solidFill>
                <a:latin typeface="Gisha" panose="020B0502040204020203" pitchFamily="34" charset="-79"/>
                <a:cs typeface="Gisha" panose="020B0502040204020203" pitchFamily="34" charset="-79"/>
              </a:rPr>
              <a:t>blit</a:t>
            </a:r>
            <a:r>
              <a:rPr lang="en-US" sz="2800" dirty="0">
                <a:solidFill>
                  <a:srgbClr val="C00000"/>
                </a:solidFill>
                <a:latin typeface="Gisha" panose="020B0502040204020203" pitchFamily="34" charset="-79"/>
                <a:cs typeface="Gisha" panose="020B0502040204020203" pitchFamily="34" charset="-79"/>
              </a:rPr>
              <a:t>() </a:t>
            </a:r>
            <a:r>
              <a:rPr lang="en-US" sz="2800" dirty="0">
                <a:solidFill>
                  <a:srgbClr val="002060"/>
                </a:solidFill>
                <a:latin typeface="Gisha" panose="020B0502040204020203" pitchFamily="34" charset="-79"/>
                <a:cs typeface="Gisha" panose="020B0502040204020203" pitchFamily="34" charset="-79"/>
              </a:rPr>
              <a:t>method to copy </a:t>
            </a:r>
            <a:r>
              <a:rPr lang="en-US" sz="2800" dirty="0" err="1">
                <a:solidFill>
                  <a:srgbClr val="C00000"/>
                </a:solidFill>
                <a:latin typeface="Gisha" panose="020B0502040204020203" pitchFamily="34" charset="-79"/>
                <a:cs typeface="Gisha" panose="020B0502040204020203" pitchFamily="34" charset="-79"/>
              </a:rPr>
              <a:t>catImg</a:t>
            </a:r>
            <a:r>
              <a:rPr lang="en-US" sz="2800" dirty="0">
                <a:solidFill>
                  <a:srgbClr val="C00000"/>
                </a:solidFill>
                <a:latin typeface="Gisha" panose="020B0502040204020203" pitchFamily="34" charset="-79"/>
                <a:cs typeface="Gisha" panose="020B0502040204020203" pitchFamily="34" charset="-79"/>
              </a:rPr>
              <a:t> to DISPLAYSURF. </a:t>
            </a:r>
            <a:endParaRPr lang="en-US" sz="2800" dirty="0" smtClean="0">
              <a:solidFill>
                <a:srgbClr val="C00000"/>
              </a:solidFill>
              <a:latin typeface="Gisha" panose="020B0502040204020203" pitchFamily="34" charset="-79"/>
              <a:cs typeface="Gisha" panose="020B0502040204020203" pitchFamily="34" charset="-79"/>
            </a:endParaRPr>
          </a:p>
          <a:p>
            <a:r>
              <a:rPr lang="en-US" sz="2800" dirty="0" smtClean="0">
                <a:solidFill>
                  <a:srgbClr val="002060"/>
                </a:solidFill>
                <a:latin typeface="Gisha" panose="020B0502040204020203" pitchFamily="34" charset="-79"/>
                <a:cs typeface="Gisha" panose="020B0502040204020203" pitchFamily="34" charset="-79"/>
              </a:rPr>
              <a:t>There </a:t>
            </a:r>
            <a:r>
              <a:rPr lang="en-US" sz="2800" dirty="0">
                <a:solidFill>
                  <a:srgbClr val="002060"/>
                </a:solidFill>
                <a:latin typeface="Gisha" panose="020B0502040204020203" pitchFamily="34" charset="-79"/>
                <a:cs typeface="Gisha" panose="020B0502040204020203" pitchFamily="34" charset="-79"/>
              </a:rPr>
              <a:t>are two parameters for </a:t>
            </a:r>
            <a:r>
              <a:rPr lang="en-US" sz="2800" dirty="0" err="1">
                <a:solidFill>
                  <a:srgbClr val="002060"/>
                </a:solidFill>
                <a:latin typeface="Gisha" panose="020B0502040204020203" pitchFamily="34" charset="-79"/>
                <a:cs typeface="Gisha" panose="020B0502040204020203" pitchFamily="34" charset="-79"/>
              </a:rPr>
              <a:t>blit</a:t>
            </a:r>
            <a:r>
              <a:rPr lang="en-US" sz="2800" dirty="0">
                <a:solidFill>
                  <a:srgbClr val="002060"/>
                </a:solidFill>
                <a:latin typeface="Gisha" panose="020B0502040204020203" pitchFamily="34" charset="-79"/>
                <a:cs typeface="Gisha" panose="020B0502040204020203" pitchFamily="34" charset="-79"/>
              </a:rPr>
              <a:t>(). </a:t>
            </a:r>
            <a:endParaRPr lang="en-US" sz="2800" dirty="0" smtClean="0">
              <a:solidFill>
                <a:srgbClr val="002060"/>
              </a:solidFill>
              <a:latin typeface="Gisha" panose="020B0502040204020203" pitchFamily="34" charset="-79"/>
              <a:cs typeface="Gisha" panose="020B0502040204020203" pitchFamily="34" charset="-79"/>
            </a:endParaRPr>
          </a:p>
          <a:p>
            <a:r>
              <a:rPr lang="en-US" sz="2800" dirty="0" smtClean="0">
                <a:solidFill>
                  <a:srgbClr val="002060"/>
                </a:solidFill>
                <a:latin typeface="Gisha" panose="020B0502040204020203" pitchFamily="34" charset="-79"/>
                <a:cs typeface="Gisha" panose="020B0502040204020203" pitchFamily="34" charset="-79"/>
              </a:rPr>
              <a:t>The </a:t>
            </a:r>
            <a:r>
              <a:rPr lang="en-US" sz="2800" dirty="0">
                <a:solidFill>
                  <a:srgbClr val="002060"/>
                </a:solidFill>
                <a:latin typeface="Gisha" panose="020B0502040204020203" pitchFamily="34" charset="-79"/>
                <a:cs typeface="Gisha" panose="020B0502040204020203" pitchFamily="34" charset="-79"/>
              </a:rPr>
              <a:t>first is the </a:t>
            </a:r>
            <a:r>
              <a:rPr lang="en-US" sz="2800" dirty="0">
                <a:solidFill>
                  <a:srgbClr val="C00000"/>
                </a:solidFill>
                <a:latin typeface="Gisha" panose="020B0502040204020203" pitchFamily="34" charset="-79"/>
                <a:cs typeface="Gisha" panose="020B0502040204020203" pitchFamily="34" charset="-79"/>
              </a:rPr>
              <a:t>source Surface object</a:t>
            </a:r>
            <a:r>
              <a:rPr lang="en-US" sz="2800" dirty="0">
                <a:solidFill>
                  <a:srgbClr val="002060"/>
                </a:solidFill>
                <a:latin typeface="Gisha" panose="020B0502040204020203" pitchFamily="34" charset="-79"/>
                <a:cs typeface="Gisha" panose="020B0502040204020203" pitchFamily="34" charset="-79"/>
              </a:rPr>
              <a:t>, which is what will be copied onto the DISPLAYSURF Surface object. </a:t>
            </a:r>
            <a:endParaRPr lang="en-US" sz="2800" dirty="0" smtClean="0">
              <a:solidFill>
                <a:srgbClr val="002060"/>
              </a:solidFill>
              <a:latin typeface="Gisha" panose="020B0502040204020203" pitchFamily="34" charset="-79"/>
              <a:cs typeface="Gisha" panose="020B0502040204020203" pitchFamily="34" charset="-79"/>
            </a:endParaRPr>
          </a:p>
          <a:p>
            <a:r>
              <a:rPr lang="en-US" sz="2800" dirty="0" smtClean="0">
                <a:solidFill>
                  <a:srgbClr val="002060"/>
                </a:solidFill>
                <a:latin typeface="Gisha" panose="020B0502040204020203" pitchFamily="34" charset="-79"/>
                <a:cs typeface="Gisha" panose="020B0502040204020203" pitchFamily="34" charset="-79"/>
              </a:rPr>
              <a:t>The </a:t>
            </a:r>
            <a:r>
              <a:rPr lang="en-US" sz="2800" dirty="0">
                <a:solidFill>
                  <a:srgbClr val="002060"/>
                </a:solidFill>
                <a:latin typeface="Gisha" panose="020B0502040204020203" pitchFamily="34" charset="-79"/>
                <a:cs typeface="Gisha" panose="020B0502040204020203" pitchFamily="34" charset="-79"/>
              </a:rPr>
              <a:t>second parameter is a </a:t>
            </a:r>
            <a:r>
              <a:rPr lang="en-US" sz="2800" dirty="0">
                <a:solidFill>
                  <a:srgbClr val="C00000"/>
                </a:solidFill>
                <a:latin typeface="Gisha" panose="020B0502040204020203" pitchFamily="34" charset="-79"/>
                <a:cs typeface="Gisha" panose="020B0502040204020203" pitchFamily="34" charset="-79"/>
              </a:rPr>
              <a:t>two-integer tuple for the X and Y values of the </a:t>
            </a:r>
            <a:r>
              <a:rPr lang="en-US" sz="2800" dirty="0" err="1">
                <a:solidFill>
                  <a:srgbClr val="C00000"/>
                </a:solidFill>
                <a:latin typeface="Gisha" panose="020B0502040204020203" pitchFamily="34" charset="-79"/>
                <a:cs typeface="Gisha" panose="020B0502040204020203" pitchFamily="34" charset="-79"/>
              </a:rPr>
              <a:t>topleft</a:t>
            </a:r>
            <a:r>
              <a:rPr lang="en-US" sz="2800" dirty="0">
                <a:solidFill>
                  <a:srgbClr val="C00000"/>
                </a:solidFill>
                <a:latin typeface="Gisha" panose="020B0502040204020203" pitchFamily="34" charset="-79"/>
                <a:cs typeface="Gisha" panose="020B0502040204020203" pitchFamily="34" charset="-79"/>
              </a:rPr>
              <a:t> corner </a:t>
            </a:r>
            <a:r>
              <a:rPr lang="en-US" sz="2800" dirty="0">
                <a:solidFill>
                  <a:srgbClr val="002060"/>
                </a:solidFill>
                <a:latin typeface="Gisha" panose="020B0502040204020203" pitchFamily="34" charset="-79"/>
                <a:cs typeface="Gisha" panose="020B0502040204020203" pitchFamily="34" charset="-79"/>
              </a:rPr>
              <a:t>where the image should be </a:t>
            </a:r>
            <a:r>
              <a:rPr lang="en-US" sz="2800" dirty="0" err="1">
                <a:solidFill>
                  <a:srgbClr val="002060"/>
                </a:solidFill>
                <a:latin typeface="Gisha" panose="020B0502040204020203" pitchFamily="34" charset="-79"/>
                <a:cs typeface="Gisha" panose="020B0502040204020203" pitchFamily="34" charset="-79"/>
              </a:rPr>
              <a:t>blitted</a:t>
            </a:r>
            <a:r>
              <a:rPr lang="en-US" sz="2800" dirty="0">
                <a:solidFill>
                  <a:srgbClr val="002060"/>
                </a:solidFill>
                <a:latin typeface="Gisha" panose="020B0502040204020203" pitchFamily="34" charset="-79"/>
                <a:cs typeface="Gisha" panose="020B0502040204020203" pitchFamily="34" charset="-79"/>
              </a:rPr>
              <a:t> to. </a:t>
            </a:r>
            <a:endParaRPr lang="en-US" sz="2000" dirty="0" smtClean="0">
              <a:solidFill>
                <a:srgbClr val="002060"/>
              </a:solidFill>
              <a:latin typeface="Gisha" panose="020B0502040204020203" pitchFamily="34" charset="-79"/>
              <a:cs typeface="Gisha" panose="020B0502040204020203" pitchFamily="34" charset="-79"/>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86" y="1066800"/>
            <a:ext cx="9067800" cy="802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612884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sz="4000" dirty="0" smtClean="0">
                <a:latin typeface="Ravie" panose="04040805050809020602" pitchFamily="82" charset="0"/>
              </a:rPr>
              <a:t>Catanimation.py</a:t>
            </a:r>
            <a:endParaRPr lang="en-US" sz="4000" dirty="0">
              <a:latin typeface="Ravie" panose="04040805050809020602" pitchFamily="82" charset="0"/>
            </a:endParaRPr>
          </a:p>
        </p:txBody>
      </p:sp>
      <p:sp>
        <p:nvSpPr>
          <p:cNvPr id="3" name="Content Placeholder 2"/>
          <p:cNvSpPr>
            <a:spLocks noGrp="1"/>
          </p:cNvSpPr>
          <p:nvPr>
            <p:ph idx="1"/>
          </p:nvPr>
        </p:nvSpPr>
        <p:spPr>
          <a:xfrm>
            <a:off x="685800" y="1066800"/>
            <a:ext cx="8229600" cy="4343400"/>
          </a:xfrm>
        </p:spPr>
        <p:txBody>
          <a:bodyPr>
            <a:noAutofit/>
          </a:bodyPr>
          <a:lstStyle/>
          <a:p>
            <a:r>
              <a:rPr lang="en-US" sz="3600" dirty="0">
                <a:solidFill>
                  <a:srgbClr val="002060"/>
                </a:solidFill>
              </a:rPr>
              <a:t>The rest of the game loop is just changing the </a:t>
            </a:r>
            <a:r>
              <a:rPr lang="en-US" sz="3600" dirty="0" err="1">
                <a:solidFill>
                  <a:srgbClr val="C00000"/>
                </a:solidFill>
              </a:rPr>
              <a:t>catx</a:t>
            </a:r>
            <a:r>
              <a:rPr lang="en-US" sz="3600" dirty="0">
                <a:solidFill>
                  <a:srgbClr val="002060"/>
                </a:solidFill>
              </a:rPr>
              <a:t>, </a:t>
            </a:r>
            <a:r>
              <a:rPr lang="en-US" sz="3600" dirty="0" err="1">
                <a:solidFill>
                  <a:srgbClr val="C00000"/>
                </a:solidFill>
              </a:rPr>
              <a:t>caty</a:t>
            </a:r>
            <a:r>
              <a:rPr lang="en-US" sz="3600" dirty="0">
                <a:solidFill>
                  <a:srgbClr val="002060"/>
                </a:solidFill>
              </a:rPr>
              <a:t>, and </a:t>
            </a:r>
            <a:r>
              <a:rPr lang="en-US" sz="3600" dirty="0">
                <a:solidFill>
                  <a:srgbClr val="C00000"/>
                </a:solidFill>
              </a:rPr>
              <a:t>direction variables </a:t>
            </a:r>
            <a:r>
              <a:rPr lang="en-US" sz="3600" dirty="0">
                <a:solidFill>
                  <a:srgbClr val="002060"/>
                </a:solidFill>
              </a:rPr>
              <a:t>so that the cat moves around the window. </a:t>
            </a:r>
            <a:endParaRPr lang="en-US" sz="3600" dirty="0" smtClean="0">
              <a:solidFill>
                <a:srgbClr val="002060"/>
              </a:solidFill>
            </a:endParaRPr>
          </a:p>
          <a:p>
            <a:r>
              <a:rPr lang="en-US" sz="3600" dirty="0" smtClean="0">
                <a:solidFill>
                  <a:srgbClr val="002060"/>
                </a:solidFill>
              </a:rPr>
              <a:t>There </a:t>
            </a:r>
            <a:r>
              <a:rPr lang="en-US" sz="3600" dirty="0">
                <a:solidFill>
                  <a:srgbClr val="002060"/>
                </a:solidFill>
              </a:rPr>
              <a:t>is also a call to </a:t>
            </a:r>
            <a:r>
              <a:rPr lang="en-US" sz="3600" dirty="0" err="1">
                <a:solidFill>
                  <a:srgbClr val="C00000"/>
                </a:solidFill>
              </a:rPr>
              <a:t>pygame.event.get</a:t>
            </a:r>
            <a:r>
              <a:rPr lang="en-US" sz="3600" dirty="0">
                <a:solidFill>
                  <a:srgbClr val="C00000"/>
                </a:solidFill>
              </a:rPr>
              <a:t>() </a:t>
            </a:r>
            <a:r>
              <a:rPr lang="en-US" sz="3600" dirty="0">
                <a:solidFill>
                  <a:srgbClr val="002060"/>
                </a:solidFill>
              </a:rPr>
              <a:t>to handle the QUIT event. </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0457" y="4572000"/>
            <a:ext cx="2383138" cy="198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97479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sz="4000" dirty="0" smtClean="0">
                <a:latin typeface="Ravie" panose="04040805050809020602" pitchFamily="82" charset="0"/>
              </a:rPr>
              <a:t>Catanimation.py Lab</a:t>
            </a:r>
            <a:endParaRPr lang="en-US" sz="4000" dirty="0">
              <a:latin typeface="Ravie" panose="04040805050809020602" pitchFamily="82" charset="0"/>
            </a:endParaRPr>
          </a:p>
        </p:txBody>
      </p:sp>
      <p:sp>
        <p:nvSpPr>
          <p:cNvPr id="3" name="Content Placeholder 2"/>
          <p:cNvSpPr>
            <a:spLocks noGrp="1"/>
          </p:cNvSpPr>
          <p:nvPr>
            <p:ph idx="1"/>
          </p:nvPr>
        </p:nvSpPr>
        <p:spPr>
          <a:xfrm>
            <a:off x="685800" y="1066800"/>
            <a:ext cx="8229600" cy="4343400"/>
          </a:xfrm>
        </p:spPr>
        <p:txBody>
          <a:bodyPr>
            <a:noAutofit/>
          </a:bodyPr>
          <a:lstStyle/>
          <a:p>
            <a:r>
              <a:rPr lang="en-US" sz="3600" dirty="0" smtClean="0">
                <a:solidFill>
                  <a:schemeClr val="accent3">
                    <a:lumMod val="50000"/>
                  </a:schemeClr>
                </a:solidFill>
              </a:rPr>
              <a:t>Type in and test the animation.</a:t>
            </a:r>
          </a:p>
          <a:p>
            <a:r>
              <a:rPr lang="en-US" sz="3600" dirty="0" smtClean="0">
                <a:solidFill>
                  <a:schemeClr val="accent3">
                    <a:lumMod val="50000"/>
                  </a:schemeClr>
                </a:solidFill>
              </a:rPr>
              <a:t>Change the speed</a:t>
            </a:r>
          </a:p>
          <a:p>
            <a:r>
              <a:rPr lang="en-US" sz="3600" dirty="0" smtClean="0">
                <a:solidFill>
                  <a:schemeClr val="accent3">
                    <a:lumMod val="50000"/>
                  </a:schemeClr>
                </a:solidFill>
              </a:rPr>
              <a:t>Make the cat move in the opposite direction</a:t>
            </a:r>
          </a:p>
          <a:p>
            <a:r>
              <a:rPr lang="en-US" sz="3600" dirty="0" smtClean="0">
                <a:solidFill>
                  <a:schemeClr val="accent3">
                    <a:lumMod val="50000"/>
                  </a:schemeClr>
                </a:solidFill>
              </a:rPr>
              <a:t>Change the cat to another image.</a:t>
            </a:r>
            <a:endParaRPr lang="en-US" sz="3600" dirty="0">
              <a:solidFill>
                <a:schemeClr val="accent3">
                  <a:lumMod val="50000"/>
                </a:schemeClr>
              </a:solidFill>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4343400"/>
            <a:ext cx="2819400" cy="2347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descr="C:\Users\Carolyn\AppData\Local\Microsoft\Windows\Temporary Internet Files\Content.IE5\0433H0DN\9353062-dibujo-animado-de-ordenador-de-sobremesa-sonriente-ilustraci-n-vectorial[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7000" y="4610820"/>
            <a:ext cx="1981200" cy="1812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190207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b="1" dirty="0" smtClean="0">
                <a:solidFill>
                  <a:srgbClr val="2F5897"/>
                </a:solidFill>
                <a:latin typeface="Ravie" panose="04040805050809020602" pitchFamily="82" charset="0"/>
              </a:rPr>
              <a:t>What is Next?</a:t>
            </a:r>
            <a:endParaRPr lang="en-US" dirty="0">
              <a:latin typeface="Ravie" panose="04040805050809020602" pitchFamily="82" charset="0"/>
            </a:endParaRPr>
          </a:p>
        </p:txBody>
      </p:sp>
      <p:sp>
        <p:nvSpPr>
          <p:cNvPr id="5" name="Content Placeholder 4"/>
          <p:cNvSpPr>
            <a:spLocks noGrp="1"/>
          </p:cNvSpPr>
          <p:nvPr>
            <p:ph idx="1"/>
          </p:nvPr>
        </p:nvSpPr>
        <p:spPr>
          <a:xfrm>
            <a:off x="381000" y="1219200"/>
            <a:ext cx="7620000" cy="5486400"/>
          </a:xfrm>
        </p:spPr>
        <p:txBody>
          <a:bodyPr>
            <a:normAutofit/>
          </a:bodyPr>
          <a:lstStyle/>
          <a:p>
            <a:endParaRPr lang="en-US" dirty="0" smtClean="0"/>
          </a:p>
          <a:p>
            <a:pPr marL="0" indent="0">
              <a:buNone/>
            </a:pPr>
            <a:endParaRPr lang="en-US" dirty="0" smtClean="0"/>
          </a:p>
        </p:txBody>
      </p:sp>
      <p:sp>
        <p:nvSpPr>
          <p:cNvPr id="7" name="Block Arc 6"/>
          <p:cNvSpPr/>
          <p:nvPr/>
        </p:nvSpPr>
        <p:spPr>
          <a:xfrm>
            <a:off x="2633809" y="2967335"/>
            <a:ext cx="3876382" cy="3118068"/>
          </a:xfrm>
          <a:prstGeom prst="blockArc">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9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Sound</a:t>
            </a:r>
            <a:endParaRPr lang="en-US" sz="9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5864246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8" presetClass="emph" presetSubtype="0" fill="hold" nodeType="clickEffect">
                                  <p:stCondLst>
                                    <p:cond delay="0"/>
                                  </p:stCondLst>
                                  <p:childTnLst>
                                    <p:animRot by="21600000">
                                      <p:cBhvr>
                                        <p:cTn id="13" dur="2000" fill="hold"/>
                                        <p:tgtEl>
                                          <p:spTgt spid="7">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dirty="0" smtClean="0">
                <a:latin typeface="Ravie" panose="04040805050809020602" pitchFamily="82" charset="0"/>
              </a:rPr>
              <a:t>Animations</a:t>
            </a:r>
            <a:endParaRPr lang="en-US" b="1" dirty="0">
              <a:latin typeface="Ravie" panose="04040805050809020602" pitchFamily="82" charset="0"/>
            </a:endParaRPr>
          </a:p>
        </p:txBody>
      </p:sp>
      <p:sp>
        <p:nvSpPr>
          <p:cNvPr id="3" name="Content Placeholder 2"/>
          <p:cNvSpPr>
            <a:spLocks noGrp="1"/>
          </p:cNvSpPr>
          <p:nvPr>
            <p:ph idx="1"/>
          </p:nvPr>
        </p:nvSpPr>
        <p:spPr>
          <a:xfrm>
            <a:off x="457200" y="685800"/>
            <a:ext cx="8229600" cy="5440363"/>
          </a:xfrm>
        </p:spPr>
        <p:txBody>
          <a:bodyPr>
            <a:normAutofit/>
          </a:bodyPr>
          <a:lstStyle/>
          <a:p>
            <a:r>
              <a:rPr lang="en-US" sz="2800" dirty="0">
                <a:solidFill>
                  <a:srgbClr val="002060"/>
                </a:solidFill>
                <a:latin typeface="Gisha" panose="020B0502040204020203" pitchFamily="34" charset="-79"/>
                <a:cs typeface="Gisha" panose="020B0502040204020203" pitchFamily="34" charset="-79"/>
              </a:rPr>
              <a:t>Now that we know how to get the </a:t>
            </a:r>
            <a:r>
              <a:rPr lang="en-US" sz="2800" dirty="0" err="1">
                <a:solidFill>
                  <a:srgbClr val="002060"/>
                </a:solidFill>
                <a:latin typeface="Gisha" panose="020B0502040204020203" pitchFamily="34" charset="-79"/>
                <a:cs typeface="Gisha" panose="020B0502040204020203" pitchFamily="34" charset="-79"/>
              </a:rPr>
              <a:t>Pygame</a:t>
            </a:r>
            <a:r>
              <a:rPr lang="en-US" sz="2800" dirty="0">
                <a:solidFill>
                  <a:srgbClr val="002060"/>
                </a:solidFill>
                <a:latin typeface="Gisha" panose="020B0502040204020203" pitchFamily="34" charset="-79"/>
                <a:cs typeface="Gisha" panose="020B0502040204020203" pitchFamily="34" charset="-79"/>
              </a:rPr>
              <a:t> framework to draw to the screen, let’s learn how to make animated pictures. </a:t>
            </a:r>
            <a:endParaRPr lang="en-US" sz="2800" dirty="0" smtClean="0">
              <a:solidFill>
                <a:srgbClr val="002060"/>
              </a:solidFill>
              <a:latin typeface="Gisha" panose="020B0502040204020203" pitchFamily="34" charset="-79"/>
              <a:cs typeface="Gisha" panose="020B0502040204020203" pitchFamily="34" charset="-79"/>
            </a:endParaRPr>
          </a:p>
          <a:p>
            <a:r>
              <a:rPr lang="en-US" sz="2800" dirty="0" smtClean="0">
                <a:solidFill>
                  <a:srgbClr val="002060"/>
                </a:solidFill>
                <a:latin typeface="Gisha" panose="020B0502040204020203" pitchFamily="34" charset="-79"/>
                <a:cs typeface="Gisha" panose="020B0502040204020203" pitchFamily="34" charset="-79"/>
              </a:rPr>
              <a:t>A </a:t>
            </a:r>
            <a:r>
              <a:rPr lang="en-US" sz="2800" dirty="0">
                <a:solidFill>
                  <a:srgbClr val="002060"/>
                </a:solidFill>
                <a:latin typeface="Gisha" panose="020B0502040204020203" pitchFamily="34" charset="-79"/>
                <a:cs typeface="Gisha" panose="020B0502040204020203" pitchFamily="34" charset="-79"/>
              </a:rPr>
              <a:t>game with only still, unmoving images would be fairly dull. </a:t>
            </a:r>
            <a:endParaRPr lang="en-US" sz="2800" dirty="0" smtClean="0">
              <a:solidFill>
                <a:srgbClr val="002060"/>
              </a:solidFill>
              <a:latin typeface="Gisha" panose="020B0502040204020203" pitchFamily="34" charset="-79"/>
              <a:cs typeface="Gisha" panose="020B0502040204020203" pitchFamily="34" charset="-79"/>
            </a:endParaRPr>
          </a:p>
          <a:p>
            <a:r>
              <a:rPr lang="en-US" sz="2800" dirty="0" smtClean="0">
                <a:solidFill>
                  <a:srgbClr val="002060"/>
                </a:solidFill>
                <a:latin typeface="Gisha" panose="020B0502040204020203" pitchFamily="34" charset="-79"/>
                <a:cs typeface="Gisha" panose="020B0502040204020203" pitchFamily="34" charset="-79"/>
              </a:rPr>
              <a:t>Sales </a:t>
            </a:r>
            <a:r>
              <a:rPr lang="en-US" sz="2800" dirty="0">
                <a:solidFill>
                  <a:srgbClr val="002060"/>
                </a:solidFill>
                <a:latin typeface="Gisha" panose="020B0502040204020203" pitchFamily="34" charset="-79"/>
                <a:cs typeface="Gisha" panose="020B0502040204020203" pitchFamily="34" charset="-79"/>
              </a:rPr>
              <a:t>of </a:t>
            </a:r>
            <a:r>
              <a:rPr lang="en-US" sz="2800" dirty="0" smtClean="0">
                <a:solidFill>
                  <a:srgbClr val="002060"/>
                </a:solidFill>
                <a:latin typeface="Gisha" panose="020B0502040204020203" pitchFamily="34" charset="-79"/>
                <a:cs typeface="Gisha" panose="020B0502040204020203" pitchFamily="34" charset="-79"/>
              </a:rPr>
              <a:t>the game “Look </a:t>
            </a:r>
            <a:r>
              <a:rPr lang="en-US" sz="2800" dirty="0">
                <a:solidFill>
                  <a:srgbClr val="002060"/>
                </a:solidFill>
                <a:latin typeface="Gisha" panose="020B0502040204020203" pitchFamily="34" charset="-79"/>
                <a:cs typeface="Gisha" panose="020B0502040204020203" pitchFamily="34" charset="-79"/>
              </a:rPr>
              <a:t>At This </a:t>
            </a:r>
            <a:r>
              <a:rPr lang="en-US" sz="2800" dirty="0" smtClean="0">
                <a:solidFill>
                  <a:srgbClr val="002060"/>
                </a:solidFill>
                <a:latin typeface="Gisha" panose="020B0502040204020203" pitchFamily="34" charset="-79"/>
                <a:cs typeface="Gisha" panose="020B0502040204020203" pitchFamily="34" charset="-79"/>
              </a:rPr>
              <a:t>Rock” </a:t>
            </a:r>
            <a:r>
              <a:rPr lang="en-US" sz="2800" dirty="0">
                <a:solidFill>
                  <a:srgbClr val="002060"/>
                </a:solidFill>
                <a:latin typeface="Gisha" panose="020B0502040204020203" pitchFamily="34" charset="-79"/>
                <a:cs typeface="Gisha" panose="020B0502040204020203" pitchFamily="34" charset="-79"/>
              </a:rPr>
              <a:t>have been disappointing</a:t>
            </a:r>
            <a:r>
              <a:rPr lang="en-US" sz="2800" dirty="0" smtClean="0">
                <a:solidFill>
                  <a:srgbClr val="002060"/>
                </a:solidFill>
                <a:latin typeface="Gisha" panose="020B0502040204020203" pitchFamily="34" charset="-79"/>
                <a:cs typeface="Gisha" panose="020B0502040204020203" pitchFamily="34" charset="-79"/>
              </a:rPr>
              <a:t>. </a:t>
            </a:r>
          </a:p>
          <a:p>
            <a:r>
              <a:rPr lang="en-US" sz="2800" dirty="0" smtClean="0">
                <a:solidFill>
                  <a:srgbClr val="002060"/>
                </a:solidFill>
                <a:latin typeface="Gisha" panose="020B0502040204020203" pitchFamily="34" charset="-79"/>
                <a:cs typeface="Gisha" panose="020B0502040204020203" pitchFamily="34" charset="-79"/>
              </a:rPr>
              <a:t>Animated </a:t>
            </a:r>
            <a:r>
              <a:rPr lang="en-US" sz="2800" dirty="0">
                <a:solidFill>
                  <a:srgbClr val="002060"/>
                </a:solidFill>
                <a:latin typeface="Gisha" panose="020B0502040204020203" pitchFamily="34" charset="-79"/>
                <a:cs typeface="Gisha" panose="020B0502040204020203" pitchFamily="34" charset="-79"/>
              </a:rPr>
              <a:t>images are the result of drawing an image on the screen, then a split second later drawing a slightly different image on the screen. </a:t>
            </a:r>
            <a:endParaRPr lang="en-US" sz="2800" b="1" dirty="0">
              <a:solidFill>
                <a:srgbClr val="002060"/>
              </a:solidFill>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199062820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dirty="0" smtClean="0">
                <a:latin typeface="Ravie" panose="04040805050809020602" pitchFamily="82" charset="0"/>
              </a:rPr>
              <a:t>Animation</a:t>
            </a:r>
            <a:endParaRPr lang="en-US" b="1" dirty="0">
              <a:latin typeface="Ravie" panose="04040805050809020602" pitchFamily="82" charset="0"/>
            </a:endParaRPr>
          </a:p>
        </p:txBody>
      </p:sp>
      <p:sp>
        <p:nvSpPr>
          <p:cNvPr id="3" name="Content Placeholder 2"/>
          <p:cNvSpPr>
            <a:spLocks noGrp="1"/>
          </p:cNvSpPr>
          <p:nvPr>
            <p:ph idx="1"/>
          </p:nvPr>
        </p:nvSpPr>
        <p:spPr>
          <a:xfrm>
            <a:off x="457200" y="685800"/>
            <a:ext cx="8229600" cy="5943600"/>
          </a:xfrm>
        </p:spPr>
        <p:txBody>
          <a:bodyPr>
            <a:normAutofit/>
          </a:bodyPr>
          <a:lstStyle/>
          <a:p>
            <a:r>
              <a:rPr lang="en-US" dirty="0">
                <a:solidFill>
                  <a:srgbClr val="002060"/>
                </a:solidFill>
              </a:rPr>
              <a:t>Imagine the program’s window was 6 pixels wide and 1 pixel tall, with all the pixels white except for a black pixel at 4, 0. It would look like this: </a:t>
            </a:r>
            <a:endParaRPr lang="en-US" b="1" dirty="0" smtClean="0">
              <a:solidFill>
                <a:srgbClr val="002060"/>
              </a:solidFill>
              <a:latin typeface="Gisha" panose="020B0502040204020203" pitchFamily="34" charset="-79"/>
              <a:cs typeface="Gisha" panose="020B0502040204020203" pitchFamily="34" charset="-79"/>
            </a:endParaRPr>
          </a:p>
          <a:p>
            <a:endParaRPr lang="en-US" b="1" dirty="0">
              <a:solidFill>
                <a:srgbClr val="002060"/>
              </a:solidFill>
              <a:latin typeface="Gisha" panose="020B0502040204020203" pitchFamily="34" charset="-79"/>
              <a:cs typeface="Gisha" panose="020B0502040204020203" pitchFamily="34" charset="-79"/>
            </a:endParaRPr>
          </a:p>
          <a:p>
            <a:endParaRPr lang="en-US" b="1" dirty="0" smtClean="0">
              <a:solidFill>
                <a:schemeClr val="tx2">
                  <a:lumMod val="75000"/>
                </a:schemeClr>
              </a:solidFill>
              <a:latin typeface="Gisha" panose="020B0502040204020203" pitchFamily="34" charset="-79"/>
              <a:cs typeface="Gisha" panose="020B0502040204020203" pitchFamily="34" charset="-79"/>
            </a:endParaRPr>
          </a:p>
          <a:p>
            <a:endParaRPr lang="en-US" b="1" dirty="0">
              <a:solidFill>
                <a:schemeClr val="tx2">
                  <a:lumMod val="75000"/>
                </a:schemeClr>
              </a:solidFill>
              <a:latin typeface="Gisha" panose="020B0502040204020203" pitchFamily="34" charset="-79"/>
              <a:cs typeface="Gisha" panose="020B0502040204020203" pitchFamily="34" charset="-79"/>
            </a:endParaRPr>
          </a:p>
          <a:p>
            <a:endParaRPr lang="en-US" b="1" dirty="0" smtClean="0">
              <a:solidFill>
                <a:schemeClr val="tx2">
                  <a:lumMod val="75000"/>
                </a:schemeClr>
              </a:solidFill>
              <a:latin typeface="Gisha" panose="020B0502040204020203" pitchFamily="34" charset="-79"/>
              <a:cs typeface="Gisha" panose="020B0502040204020203" pitchFamily="34" charset="-79"/>
            </a:endParaRPr>
          </a:p>
          <a:p>
            <a:endParaRPr lang="en-US" b="1" dirty="0">
              <a:solidFill>
                <a:schemeClr val="tx2">
                  <a:lumMod val="75000"/>
                </a:schemeClr>
              </a:solidFill>
              <a:latin typeface="Gisha" panose="020B0502040204020203" pitchFamily="34" charset="-79"/>
              <a:cs typeface="Gisha" panose="020B0502040204020203" pitchFamily="34" charset="-79"/>
            </a:endParaRPr>
          </a:p>
          <a:p>
            <a:endParaRPr lang="en-US" b="1" dirty="0" smtClean="0">
              <a:solidFill>
                <a:schemeClr val="tx2">
                  <a:lumMod val="75000"/>
                </a:schemeClr>
              </a:solidFill>
              <a:latin typeface="Gisha" panose="020B0502040204020203" pitchFamily="34" charset="-79"/>
              <a:cs typeface="Gisha" panose="020B0502040204020203" pitchFamily="34" charset="-79"/>
            </a:endParaRPr>
          </a:p>
          <a:p>
            <a:endParaRPr lang="en-US" b="1" dirty="0">
              <a:solidFill>
                <a:schemeClr val="tx2">
                  <a:lumMod val="75000"/>
                </a:schemeClr>
              </a:solidFill>
              <a:latin typeface="Gisha" panose="020B0502040204020203" pitchFamily="34" charset="-79"/>
              <a:cs typeface="Gisha" panose="020B0502040204020203" pitchFamily="34" charset="-79"/>
            </a:endParaRPr>
          </a:p>
          <a:p>
            <a:endParaRPr lang="en-US" sz="2900" b="1" dirty="0" smtClean="0">
              <a:solidFill>
                <a:schemeClr val="tx2">
                  <a:lumMod val="75000"/>
                </a:schemeClr>
              </a:solidFill>
              <a:latin typeface="Gisha" panose="020B0502040204020203" pitchFamily="34" charset="-79"/>
              <a:cs typeface="Gisha" panose="020B0502040204020203" pitchFamily="34" charset="-79"/>
            </a:endParaRPr>
          </a:p>
          <a:p>
            <a:endParaRPr lang="en-US" sz="2900" b="1" dirty="0" smtClean="0">
              <a:solidFill>
                <a:schemeClr val="tx2">
                  <a:lumMod val="75000"/>
                </a:schemeClr>
              </a:solidFill>
              <a:latin typeface="Gisha" panose="020B0502040204020203" pitchFamily="34" charset="-79"/>
              <a:cs typeface="Gisha" panose="020B0502040204020203" pitchFamily="34" charset="-79"/>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828800"/>
            <a:ext cx="7007772" cy="47630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221749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b="1" dirty="0" smtClean="0">
                <a:latin typeface="Ravie" panose="04040805050809020602" pitchFamily="82" charset="0"/>
              </a:rPr>
              <a:t>Animation</a:t>
            </a:r>
            <a:endParaRPr lang="en-US" dirty="0">
              <a:latin typeface="Ravie" panose="04040805050809020602" pitchFamily="82" charset="0"/>
            </a:endParaRPr>
          </a:p>
        </p:txBody>
      </p:sp>
      <p:sp>
        <p:nvSpPr>
          <p:cNvPr id="3" name="Content Placeholder 2"/>
          <p:cNvSpPr>
            <a:spLocks noGrp="1"/>
          </p:cNvSpPr>
          <p:nvPr>
            <p:ph idx="1"/>
          </p:nvPr>
        </p:nvSpPr>
        <p:spPr>
          <a:xfrm>
            <a:off x="152400" y="1371600"/>
            <a:ext cx="8915400" cy="5029200"/>
          </a:xfrm>
        </p:spPr>
        <p:txBody>
          <a:bodyPr>
            <a:noAutofit/>
          </a:bodyPr>
          <a:lstStyle/>
          <a:p>
            <a:pPr marL="0" indent="0">
              <a:buNone/>
            </a:pPr>
            <a:endParaRPr lang="en-US" sz="3200" dirty="0" smtClean="0">
              <a:solidFill>
                <a:schemeClr val="tx1">
                  <a:lumMod val="65000"/>
                  <a:lumOff val="35000"/>
                </a:schemeClr>
              </a:solidFill>
              <a:latin typeface="Gisha" panose="020B0502040204020203" pitchFamily="34" charset="-79"/>
              <a:cs typeface="Gisha" panose="020B0502040204020203" pitchFamily="34" charset="-79"/>
            </a:endParaRPr>
          </a:p>
          <a:p>
            <a:pPr marL="0" indent="0">
              <a:buNone/>
            </a:pPr>
            <a:r>
              <a:rPr lang="en-US" sz="3200" b="1" dirty="0">
                <a:solidFill>
                  <a:schemeClr val="tx1">
                    <a:lumMod val="65000"/>
                    <a:lumOff val="35000"/>
                  </a:schemeClr>
                </a:solidFill>
                <a:latin typeface="Gisha" panose="020B0502040204020203" pitchFamily="34" charset="-79"/>
                <a:cs typeface="Gisha" panose="020B0502040204020203" pitchFamily="34" charset="-79"/>
              </a:rPr>
              <a:t> </a:t>
            </a:r>
            <a:r>
              <a:rPr lang="en-US" sz="3200" b="1" dirty="0" smtClean="0">
                <a:solidFill>
                  <a:schemeClr val="tx1">
                    <a:lumMod val="65000"/>
                    <a:lumOff val="35000"/>
                  </a:schemeClr>
                </a:solidFill>
                <a:latin typeface="Gisha" panose="020B0502040204020203" pitchFamily="34" charset="-79"/>
                <a:cs typeface="Gisha" panose="020B0502040204020203" pitchFamily="34" charset="-79"/>
              </a:rPr>
              <a:t> </a:t>
            </a:r>
            <a:endParaRPr lang="en-US" sz="3200" b="1" dirty="0" smtClean="0">
              <a:solidFill>
                <a:schemeClr val="tx1"/>
              </a:solidFill>
              <a:latin typeface="Gisha" panose="020B0502040204020203" pitchFamily="34" charset="-79"/>
              <a:cs typeface="Gisha" panose="020B0502040204020203" pitchFamily="34" charset="-79"/>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447800"/>
            <a:ext cx="8075885"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801858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latin typeface="Ravie" panose="04040805050809020602" pitchFamily="82" charset="0"/>
              </a:rPr>
              <a:t>Our First Animation Program</a:t>
            </a:r>
            <a:endParaRPr lang="en-US" sz="4400" dirty="0">
              <a:latin typeface="Ravie" panose="04040805050809020602" pitchFamily="82" charset="0"/>
            </a:endParaRPr>
          </a:p>
        </p:txBody>
      </p:sp>
      <p:sp>
        <p:nvSpPr>
          <p:cNvPr id="3" name="Content Placeholder 2"/>
          <p:cNvSpPr>
            <a:spLocks noGrp="1"/>
          </p:cNvSpPr>
          <p:nvPr>
            <p:ph idx="1"/>
          </p:nvPr>
        </p:nvSpPr>
        <p:spPr/>
        <p:txBody>
          <a:bodyPr>
            <a:normAutofit/>
          </a:bodyPr>
          <a:lstStyle/>
          <a:p>
            <a:r>
              <a:rPr lang="en-US" sz="4000" dirty="0" smtClean="0">
                <a:solidFill>
                  <a:schemeClr val="tx1"/>
                </a:solidFill>
                <a:latin typeface="Gisha" panose="020B0502040204020203" pitchFamily="34" charset="-79"/>
                <a:cs typeface="Gisha" panose="020B0502040204020203" pitchFamily="34" charset="-79"/>
              </a:rPr>
              <a:t>We will save it as </a:t>
            </a:r>
            <a:r>
              <a:rPr lang="en-US" sz="4000" dirty="0" smtClean="0">
                <a:solidFill>
                  <a:srgbClr val="FF0000"/>
                </a:solidFill>
                <a:latin typeface="Gisha" panose="020B0502040204020203" pitchFamily="34" charset="-79"/>
                <a:cs typeface="Gisha" panose="020B0502040204020203" pitchFamily="34" charset="-79"/>
              </a:rPr>
              <a:t>catanimation.py</a:t>
            </a:r>
          </a:p>
          <a:p>
            <a:r>
              <a:rPr lang="en-US" sz="4000" dirty="0" smtClean="0">
                <a:solidFill>
                  <a:schemeClr val="tx1"/>
                </a:solidFill>
                <a:latin typeface="Gisha" panose="020B0502040204020203" pitchFamily="34" charset="-79"/>
                <a:cs typeface="Gisha" panose="020B0502040204020203" pitchFamily="34" charset="-79"/>
              </a:rPr>
              <a:t>You will need to have the image file </a:t>
            </a:r>
            <a:r>
              <a:rPr lang="en-US" sz="4000" dirty="0" smtClean="0">
                <a:solidFill>
                  <a:srgbClr val="FF0000"/>
                </a:solidFill>
                <a:latin typeface="Gisha" panose="020B0502040204020203" pitchFamily="34" charset="-79"/>
                <a:cs typeface="Gisha" panose="020B0502040204020203" pitchFamily="34" charset="-79"/>
              </a:rPr>
              <a:t>cat.png</a:t>
            </a:r>
            <a:r>
              <a:rPr lang="en-US" sz="4000" dirty="0" smtClean="0">
                <a:solidFill>
                  <a:schemeClr val="tx1"/>
                </a:solidFill>
                <a:latin typeface="Gisha" panose="020B0502040204020203" pitchFamily="34" charset="-79"/>
                <a:cs typeface="Gisha" panose="020B0502040204020203" pitchFamily="34" charset="-79"/>
              </a:rPr>
              <a:t> to be in the same folder as catanimation.py</a:t>
            </a:r>
          </a:p>
        </p:txBody>
      </p:sp>
    </p:spTree>
    <p:extLst>
      <p:ext uri="{BB962C8B-B14F-4D97-AF65-F5344CB8AC3E}">
        <p14:creationId xmlns:p14="http://schemas.microsoft.com/office/powerpoint/2010/main" val="237214158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85800"/>
          </a:xfrm>
        </p:spPr>
        <p:txBody>
          <a:bodyPr/>
          <a:lstStyle/>
          <a:p>
            <a:r>
              <a:rPr lang="en-US" b="1" dirty="0" smtClean="0">
                <a:latin typeface="Ravie" panose="04040805050809020602" pitchFamily="82" charset="0"/>
              </a:rPr>
              <a:t>Catanimation.py</a:t>
            </a:r>
            <a:endParaRPr lang="en-US" dirty="0">
              <a:latin typeface="Ravie" panose="04040805050809020602" pitchFamily="82" charset="0"/>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219200"/>
            <a:ext cx="7331768" cy="28519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524000" y="4572000"/>
            <a:ext cx="184731" cy="369332"/>
          </a:xfrm>
          <a:prstGeom prst="rect">
            <a:avLst/>
          </a:prstGeom>
          <a:noFill/>
        </p:spPr>
        <p:txBody>
          <a:bodyPr wrap="none" rtlCol="0">
            <a:spAutoFit/>
          </a:bodyPr>
          <a:lstStyle/>
          <a:p>
            <a:endParaRPr lang="en-US" dirty="0"/>
          </a:p>
        </p:txBody>
      </p:sp>
      <p:sp>
        <p:nvSpPr>
          <p:cNvPr id="6" name="TextBox 5"/>
          <p:cNvSpPr txBox="1"/>
          <p:nvPr/>
        </p:nvSpPr>
        <p:spPr>
          <a:xfrm>
            <a:off x="381000" y="4038600"/>
            <a:ext cx="7992894" cy="2585323"/>
          </a:xfrm>
          <a:prstGeom prst="rect">
            <a:avLst/>
          </a:prstGeom>
          <a:noFill/>
        </p:spPr>
        <p:txBody>
          <a:bodyPr wrap="none" rtlCol="0">
            <a:spAutoFit/>
          </a:bodyPr>
          <a:lstStyle/>
          <a:p>
            <a:pPr marL="285750" indent="-285750">
              <a:buFont typeface="Arial" panose="020B0604020202020204" pitchFamily="34" charset="0"/>
              <a:buChar char="•"/>
            </a:pPr>
            <a:r>
              <a:rPr lang="en-US" dirty="0">
                <a:solidFill>
                  <a:srgbClr val="002060"/>
                </a:solidFill>
              </a:rPr>
              <a:t>The </a:t>
            </a:r>
            <a:r>
              <a:rPr lang="en-US" b="1" dirty="0">
                <a:solidFill>
                  <a:srgbClr val="002060"/>
                </a:solidFill>
              </a:rPr>
              <a:t>frame rate </a:t>
            </a:r>
            <a:r>
              <a:rPr lang="en-US" dirty="0">
                <a:solidFill>
                  <a:srgbClr val="002060"/>
                </a:solidFill>
              </a:rPr>
              <a:t>or </a:t>
            </a:r>
            <a:r>
              <a:rPr lang="en-US" b="1" dirty="0">
                <a:solidFill>
                  <a:srgbClr val="002060"/>
                </a:solidFill>
              </a:rPr>
              <a:t>refresh rate </a:t>
            </a:r>
            <a:r>
              <a:rPr lang="en-US" dirty="0">
                <a:solidFill>
                  <a:srgbClr val="002060"/>
                </a:solidFill>
              </a:rPr>
              <a:t>is the number of pictures that the </a:t>
            </a:r>
            <a:endParaRPr lang="en-US" dirty="0" smtClean="0">
              <a:solidFill>
                <a:srgbClr val="002060"/>
              </a:solidFill>
            </a:endParaRPr>
          </a:p>
          <a:p>
            <a:r>
              <a:rPr lang="en-US" dirty="0" smtClean="0">
                <a:solidFill>
                  <a:srgbClr val="002060"/>
                </a:solidFill>
              </a:rPr>
              <a:t>program </a:t>
            </a:r>
            <a:r>
              <a:rPr lang="en-US" dirty="0">
                <a:solidFill>
                  <a:srgbClr val="002060"/>
                </a:solidFill>
              </a:rPr>
              <a:t>draws per second, and is measured in </a:t>
            </a:r>
            <a:r>
              <a:rPr lang="en-US" b="1" dirty="0">
                <a:solidFill>
                  <a:srgbClr val="002060"/>
                </a:solidFill>
              </a:rPr>
              <a:t>FPS </a:t>
            </a:r>
            <a:r>
              <a:rPr lang="en-US" dirty="0">
                <a:solidFill>
                  <a:srgbClr val="002060"/>
                </a:solidFill>
              </a:rPr>
              <a:t>or </a:t>
            </a:r>
            <a:r>
              <a:rPr lang="en-US" b="1" dirty="0">
                <a:solidFill>
                  <a:srgbClr val="002060"/>
                </a:solidFill>
              </a:rPr>
              <a:t>frames per second</a:t>
            </a:r>
            <a:r>
              <a:rPr lang="en-US" dirty="0">
                <a:solidFill>
                  <a:srgbClr val="002060"/>
                </a:solidFill>
              </a:rPr>
              <a:t>. </a:t>
            </a:r>
            <a:endParaRPr lang="en-US" dirty="0" smtClean="0">
              <a:solidFill>
                <a:srgbClr val="002060"/>
              </a:solidFill>
            </a:endParaRPr>
          </a:p>
          <a:p>
            <a:r>
              <a:rPr lang="en-US" dirty="0" smtClean="0">
                <a:solidFill>
                  <a:srgbClr val="002060"/>
                </a:solidFill>
              </a:rPr>
              <a:t>(</a:t>
            </a:r>
            <a:r>
              <a:rPr lang="en-US" dirty="0">
                <a:solidFill>
                  <a:srgbClr val="002060"/>
                </a:solidFill>
              </a:rPr>
              <a:t>On computer monitors, the common name for FPS is hertz. </a:t>
            </a:r>
            <a:endParaRPr lang="en-US" dirty="0" smtClean="0">
              <a:solidFill>
                <a:srgbClr val="002060"/>
              </a:solidFill>
            </a:endParaRPr>
          </a:p>
          <a:p>
            <a:r>
              <a:rPr lang="en-US" dirty="0" smtClean="0">
                <a:solidFill>
                  <a:srgbClr val="002060"/>
                </a:solidFill>
              </a:rPr>
              <a:t>Many </a:t>
            </a:r>
            <a:r>
              <a:rPr lang="en-US" dirty="0">
                <a:solidFill>
                  <a:srgbClr val="002060"/>
                </a:solidFill>
              </a:rPr>
              <a:t>monitors have a frame rate of 60 hertz, or 60 frames per second.) </a:t>
            </a:r>
            <a:endParaRPr lang="en-US" dirty="0" smtClean="0">
              <a:solidFill>
                <a:srgbClr val="002060"/>
              </a:solidFill>
            </a:endParaRPr>
          </a:p>
          <a:p>
            <a:pPr marL="285750" indent="-285750">
              <a:buFont typeface="Arial" panose="020B0604020202020204" pitchFamily="34" charset="0"/>
              <a:buChar char="•"/>
            </a:pPr>
            <a:r>
              <a:rPr lang="en-US" dirty="0" smtClean="0">
                <a:solidFill>
                  <a:srgbClr val="002060"/>
                </a:solidFill>
              </a:rPr>
              <a:t>A </a:t>
            </a:r>
            <a:r>
              <a:rPr lang="en-US" dirty="0">
                <a:solidFill>
                  <a:srgbClr val="002060"/>
                </a:solidFill>
              </a:rPr>
              <a:t>low frame rate in video games can make the game look choppy or </a:t>
            </a:r>
            <a:endParaRPr lang="en-US" dirty="0" smtClean="0">
              <a:solidFill>
                <a:srgbClr val="002060"/>
              </a:solidFill>
            </a:endParaRPr>
          </a:p>
          <a:p>
            <a:r>
              <a:rPr lang="en-US" dirty="0" smtClean="0">
                <a:solidFill>
                  <a:srgbClr val="002060"/>
                </a:solidFill>
              </a:rPr>
              <a:t>jumpy</a:t>
            </a:r>
            <a:r>
              <a:rPr lang="en-US" dirty="0">
                <a:solidFill>
                  <a:srgbClr val="002060"/>
                </a:solidFill>
              </a:rPr>
              <a:t>. </a:t>
            </a:r>
            <a:endParaRPr lang="en-US" dirty="0" smtClean="0">
              <a:solidFill>
                <a:srgbClr val="002060"/>
              </a:solidFill>
            </a:endParaRPr>
          </a:p>
          <a:p>
            <a:pPr marL="285750" indent="-285750">
              <a:buFont typeface="Arial" panose="020B0604020202020204" pitchFamily="34" charset="0"/>
              <a:buChar char="•"/>
            </a:pPr>
            <a:r>
              <a:rPr lang="en-US" dirty="0" smtClean="0">
                <a:solidFill>
                  <a:srgbClr val="002060"/>
                </a:solidFill>
              </a:rPr>
              <a:t>If </a:t>
            </a:r>
            <a:r>
              <a:rPr lang="en-US" dirty="0">
                <a:solidFill>
                  <a:srgbClr val="002060"/>
                </a:solidFill>
              </a:rPr>
              <a:t>the program has too much code to run to draw to the screen frequently </a:t>
            </a:r>
            <a:endParaRPr lang="en-US" dirty="0" smtClean="0">
              <a:solidFill>
                <a:srgbClr val="002060"/>
              </a:solidFill>
            </a:endParaRPr>
          </a:p>
          <a:p>
            <a:r>
              <a:rPr lang="en-US" dirty="0" smtClean="0">
                <a:solidFill>
                  <a:srgbClr val="002060"/>
                </a:solidFill>
              </a:rPr>
              <a:t>enough</a:t>
            </a:r>
            <a:r>
              <a:rPr lang="en-US" dirty="0">
                <a:solidFill>
                  <a:srgbClr val="002060"/>
                </a:solidFill>
              </a:rPr>
              <a:t>, then the FPS goes down. </a:t>
            </a:r>
            <a:endParaRPr lang="en-US" dirty="0" smtClean="0">
              <a:solidFill>
                <a:srgbClr val="002060"/>
              </a:solidFill>
            </a:endParaRPr>
          </a:p>
          <a:p>
            <a:pPr marL="285750" indent="-285750">
              <a:buFont typeface="Arial" panose="020B0604020202020204" pitchFamily="34" charset="0"/>
              <a:buChar char="•"/>
            </a:pPr>
            <a:r>
              <a:rPr lang="en-US" dirty="0" smtClean="0">
                <a:solidFill>
                  <a:srgbClr val="002060"/>
                </a:solidFill>
              </a:rPr>
              <a:t>The games we will cover won’t have this as an issue.</a:t>
            </a:r>
          </a:p>
        </p:txBody>
      </p:sp>
    </p:spTree>
    <p:extLst>
      <p:ext uri="{BB962C8B-B14F-4D97-AF65-F5344CB8AC3E}">
        <p14:creationId xmlns:p14="http://schemas.microsoft.com/office/powerpoint/2010/main" val="24530591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80">
                                          <p:stCondLst>
                                            <p:cond delay="0"/>
                                          </p:stCondLst>
                                        </p:cTn>
                                        <p:tgtEl>
                                          <p:spTgt spid="6">
                                            <p:txEl>
                                              <p:pRg st="0" end="0"/>
                                            </p:txEl>
                                          </p:spTgt>
                                        </p:tgtEl>
                                      </p:cBhvr>
                                    </p:animEffect>
                                    <p:anim calcmode="lin" valueType="num">
                                      <p:cBhvr>
                                        <p:cTn id="8"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0" end="0"/>
                                            </p:txEl>
                                          </p:spTgt>
                                        </p:tgtEl>
                                      </p:cBhvr>
                                      <p:to x="100000" y="60000"/>
                                    </p:animScale>
                                    <p:animScale>
                                      <p:cBhvr>
                                        <p:cTn id="14" dur="166" decel="50000">
                                          <p:stCondLst>
                                            <p:cond delay="676"/>
                                          </p:stCondLst>
                                        </p:cTn>
                                        <p:tgtEl>
                                          <p:spTgt spid="6">
                                            <p:txEl>
                                              <p:pRg st="0" end="0"/>
                                            </p:txEl>
                                          </p:spTgt>
                                        </p:tgtEl>
                                      </p:cBhvr>
                                      <p:to x="100000" y="100000"/>
                                    </p:animScale>
                                    <p:animScale>
                                      <p:cBhvr>
                                        <p:cTn id="15" dur="26">
                                          <p:stCondLst>
                                            <p:cond delay="1312"/>
                                          </p:stCondLst>
                                        </p:cTn>
                                        <p:tgtEl>
                                          <p:spTgt spid="6">
                                            <p:txEl>
                                              <p:pRg st="0" end="0"/>
                                            </p:txEl>
                                          </p:spTgt>
                                        </p:tgtEl>
                                      </p:cBhvr>
                                      <p:to x="100000" y="80000"/>
                                    </p:animScale>
                                    <p:animScale>
                                      <p:cBhvr>
                                        <p:cTn id="16" dur="166" decel="50000">
                                          <p:stCondLst>
                                            <p:cond delay="1338"/>
                                          </p:stCondLst>
                                        </p:cTn>
                                        <p:tgtEl>
                                          <p:spTgt spid="6">
                                            <p:txEl>
                                              <p:pRg st="0" end="0"/>
                                            </p:txEl>
                                          </p:spTgt>
                                        </p:tgtEl>
                                      </p:cBhvr>
                                      <p:to x="100000" y="100000"/>
                                    </p:animScale>
                                    <p:animScale>
                                      <p:cBhvr>
                                        <p:cTn id="17" dur="26">
                                          <p:stCondLst>
                                            <p:cond delay="1642"/>
                                          </p:stCondLst>
                                        </p:cTn>
                                        <p:tgtEl>
                                          <p:spTgt spid="6">
                                            <p:txEl>
                                              <p:pRg st="0" end="0"/>
                                            </p:txEl>
                                          </p:spTgt>
                                        </p:tgtEl>
                                      </p:cBhvr>
                                      <p:to x="100000" y="90000"/>
                                    </p:animScale>
                                    <p:animScale>
                                      <p:cBhvr>
                                        <p:cTn id="18" dur="166" decel="50000">
                                          <p:stCondLst>
                                            <p:cond delay="1668"/>
                                          </p:stCondLst>
                                        </p:cTn>
                                        <p:tgtEl>
                                          <p:spTgt spid="6">
                                            <p:txEl>
                                              <p:pRg st="0" end="0"/>
                                            </p:txEl>
                                          </p:spTgt>
                                        </p:tgtEl>
                                      </p:cBhvr>
                                      <p:to x="100000" y="100000"/>
                                    </p:animScale>
                                    <p:animScale>
                                      <p:cBhvr>
                                        <p:cTn id="19" dur="26">
                                          <p:stCondLst>
                                            <p:cond delay="1808"/>
                                          </p:stCondLst>
                                        </p:cTn>
                                        <p:tgtEl>
                                          <p:spTgt spid="6">
                                            <p:txEl>
                                              <p:pRg st="0" end="0"/>
                                            </p:txEl>
                                          </p:spTgt>
                                        </p:tgtEl>
                                      </p:cBhvr>
                                      <p:to x="100000" y="95000"/>
                                    </p:animScale>
                                    <p:animScale>
                                      <p:cBhvr>
                                        <p:cTn id="20" dur="166" decel="50000">
                                          <p:stCondLst>
                                            <p:cond delay="1834"/>
                                          </p:stCondLst>
                                        </p:cTn>
                                        <p:tgtEl>
                                          <p:spTgt spid="6">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animEffect transition="in" filter="wipe(down)">
                                      <p:cBhvr>
                                        <p:cTn id="23" dur="580">
                                          <p:stCondLst>
                                            <p:cond delay="0"/>
                                          </p:stCondLst>
                                        </p:cTn>
                                        <p:tgtEl>
                                          <p:spTgt spid="6">
                                            <p:txEl>
                                              <p:pRg st="1" end="1"/>
                                            </p:txEl>
                                          </p:spTgt>
                                        </p:tgtEl>
                                      </p:cBhvr>
                                    </p:animEffect>
                                    <p:anim calcmode="lin" valueType="num">
                                      <p:cBhvr>
                                        <p:cTn id="24" dur="1822" tmFilter="0,0; 0.14,0.36; 0.43,0.73; 0.71,0.91; 1.0,1.0">
                                          <p:stCondLst>
                                            <p:cond delay="0"/>
                                          </p:stCondLst>
                                        </p:cTn>
                                        <p:tgtEl>
                                          <p:spTgt spid="6">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xEl>
                                              <p:pRg st="1" end="1"/>
                                            </p:txEl>
                                          </p:spTgt>
                                        </p:tgtEl>
                                      </p:cBhvr>
                                      <p:to x="100000" y="60000"/>
                                    </p:animScale>
                                    <p:animScale>
                                      <p:cBhvr>
                                        <p:cTn id="30" dur="166" decel="50000">
                                          <p:stCondLst>
                                            <p:cond delay="676"/>
                                          </p:stCondLst>
                                        </p:cTn>
                                        <p:tgtEl>
                                          <p:spTgt spid="6">
                                            <p:txEl>
                                              <p:pRg st="1" end="1"/>
                                            </p:txEl>
                                          </p:spTgt>
                                        </p:tgtEl>
                                      </p:cBhvr>
                                      <p:to x="100000" y="100000"/>
                                    </p:animScale>
                                    <p:animScale>
                                      <p:cBhvr>
                                        <p:cTn id="31" dur="26">
                                          <p:stCondLst>
                                            <p:cond delay="1312"/>
                                          </p:stCondLst>
                                        </p:cTn>
                                        <p:tgtEl>
                                          <p:spTgt spid="6">
                                            <p:txEl>
                                              <p:pRg st="1" end="1"/>
                                            </p:txEl>
                                          </p:spTgt>
                                        </p:tgtEl>
                                      </p:cBhvr>
                                      <p:to x="100000" y="80000"/>
                                    </p:animScale>
                                    <p:animScale>
                                      <p:cBhvr>
                                        <p:cTn id="32" dur="166" decel="50000">
                                          <p:stCondLst>
                                            <p:cond delay="1338"/>
                                          </p:stCondLst>
                                        </p:cTn>
                                        <p:tgtEl>
                                          <p:spTgt spid="6">
                                            <p:txEl>
                                              <p:pRg st="1" end="1"/>
                                            </p:txEl>
                                          </p:spTgt>
                                        </p:tgtEl>
                                      </p:cBhvr>
                                      <p:to x="100000" y="100000"/>
                                    </p:animScale>
                                    <p:animScale>
                                      <p:cBhvr>
                                        <p:cTn id="33" dur="26">
                                          <p:stCondLst>
                                            <p:cond delay="1642"/>
                                          </p:stCondLst>
                                        </p:cTn>
                                        <p:tgtEl>
                                          <p:spTgt spid="6">
                                            <p:txEl>
                                              <p:pRg st="1" end="1"/>
                                            </p:txEl>
                                          </p:spTgt>
                                        </p:tgtEl>
                                      </p:cBhvr>
                                      <p:to x="100000" y="90000"/>
                                    </p:animScale>
                                    <p:animScale>
                                      <p:cBhvr>
                                        <p:cTn id="34" dur="166" decel="50000">
                                          <p:stCondLst>
                                            <p:cond delay="1668"/>
                                          </p:stCondLst>
                                        </p:cTn>
                                        <p:tgtEl>
                                          <p:spTgt spid="6">
                                            <p:txEl>
                                              <p:pRg st="1" end="1"/>
                                            </p:txEl>
                                          </p:spTgt>
                                        </p:tgtEl>
                                      </p:cBhvr>
                                      <p:to x="100000" y="100000"/>
                                    </p:animScale>
                                    <p:animScale>
                                      <p:cBhvr>
                                        <p:cTn id="35" dur="26">
                                          <p:stCondLst>
                                            <p:cond delay="1808"/>
                                          </p:stCondLst>
                                        </p:cTn>
                                        <p:tgtEl>
                                          <p:spTgt spid="6">
                                            <p:txEl>
                                              <p:pRg st="1" end="1"/>
                                            </p:txEl>
                                          </p:spTgt>
                                        </p:tgtEl>
                                      </p:cBhvr>
                                      <p:to x="100000" y="95000"/>
                                    </p:animScale>
                                    <p:animScale>
                                      <p:cBhvr>
                                        <p:cTn id="36" dur="166" decel="50000">
                                          <p:stCondLst>
                                            <p:cond delay="1834"/>
                                          </p:stCondLst>
                                        </p:cTn>
                                        <p:tgtEl>
                                          <p:spTgt spid="6">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animEffect transition="in" filter="wipe(down)">
                                      <p:cBhvr>
                                        <p:cTn id="39" dur="580">
                                          <p:stCondLst>
                                            <p:cond delay="0"/>
                                          </p:stCondLst>
                                        </p:cTn>
                                        <p:tgtEl>
                                          <p:spTgt spid="6">
                                            <p:txEl>
                                              <p:pRg st="2" end="2"/>
                                            </p:txEl>
                                          </p:spTgt>
                                        </p:tgtEl>
                                      </p:cBhvr>
                                    </p:animEffect>
                                    <p:anim calcmode="lin" valueType="num">
                                      <p:cBhvr>
                                        <p:cTn id="40"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xEl>
                                              <p:pRg st="2" end="2"/>
                                            </p:txEl>
                                          </p:spTgt>
                                        </p:tgtEl>
                                      </p:cBhvr>
                                      <p:to x="100000" y="60000"/>
                                    </p:animScale>
                                    <p:animScale>
                                      <p:cBhvr>
                                        <p:cTn id="46" dur="166" decel="50000">
                                          <p:stCondLst>
                                            <p:cond delay="676"/>
                                          </p:stCondLst>
                                        </p:cTn>
                                        <p:tgtEl>
                                          <p:spTgt spid="6">
                                            <p:txEl>
                                              <p:pRg st="2" end="2"/>
                                            </p:txEl>
                                          </p:spTgt>
                                        </p:tgtEl>
                                      </p:cBhvr>
                                      <p:to x="100000" y="100000"/>
                                    </p:animScale>
                                    <p:animScale>
                                      <p:cBhvr>
                                        <p:cTn id="47" dur="26">
                                          <p:stCondLst>
                                            <p:cond delay="1312"/>
                                          </p:stCondLst>
                                        </p:cTn>
                                        <p:tgtEl>
                                          <p:spTgt spid="6">
                                            <p:txEl>
                                              <p:pRg st="2" end="2"/>
                                            </p:txEl>
                                          </p:spTgt>
                                        </p:tgtEl>
                                      </p:cBhvr>
                                      <p:to x="100000" y="80000"/>
                                    </p:animScale>
                                    <p:animScale>
                                      <p:cBhvr>
                                        <p:cTn id="48" dur="166" decel="50000">
                                          <p:stCondLst>
                                            <p:cond delay="1338"/>
                                          </p:stCondLst>
                                        </p:cTn>
                                        <p:tgtEl>
                                          <p:spTgt spid="6">
                                            <p:txEl>
                                              <p:pRg st="2" end="2"/>
                                            </p:txEl>
                                          </p:spTgt>
                                        </p:tgtEl>
                                      </p:cBhvr>
                                      <p:to x="100000" y="100000"/>
                                    </p:animScale>
                                    <p:animScale>
                                      <p:cBhvr>
                                        <p:cTn id="49" dur="26">
                                          <p:stCondLst>
                                            <p:cond delay="1642"/>
                                          </p:stCondLst>
                                        </p:cTn>
                                        <p:tgtEl>
                                          <p:spTgt spid="6">
                                            <p:txEl>
                                              <p:pRg st="2" end="2"/>
                                            </p:txEl>
                                          </p:spTgt>
                                        </p:tgtEl>
                                      </p:cBhvr>
                                      <p:to x="100000" y="90000"/>
                                    </p:animScale>
                                    <p:animScale>
                                      <p:cBhvr>
                                        <p:cTn id="50" dur="166" decel="50000">
                                          <p:stCondLst>
                                            <p:cond delay="1668"/>
                                          </p:stCondLst>
                                        </p:cTn>
                                        <p:tgtEl>
                                          <p:spTgt spid="6">
                                            <p:txEl>
                                              <p:pRg st="2" end="2"/>
                                            </p:txEl>
                                          </p:spTgt>
                                        </p:tgtEl>
                                      </p:cBhvr>
                                      <p:to x="100000" y="100000"/>
                                    </p:animScale>
                                    <p:animScale>
                                      <p:cBhvr>
                                        <p:cTn id="51" dur="26">
                                          <p:stCondLst>
                                            <p:cond delay="1808"/>
                                          </p:stCondLst>
                                        </p:cTn>
                                        <p:tgtEl>
                                          <p:spTgt spid="6">
                                            <p:txEl>
                                              <p:pRg st="2" end="2"/>
                                            </p:txEl>
                                          </p:spTgt>
                                        </p:tgtEl>
                                      </p:cBhvr>
                                      <p:to x="100000" y="95000"/>
                                    </p:animScale>
                                    <p:animScale>
                                      <p:cBhvr>
                                        <p:cTn id="52" dur="166" decel="50000">
                                          <p:stCondLst>
                                            <p:cond delay="1834"/>
                                          </p:stCondLst>
                                        </p:cTn>
                                        <p:tgtEl>
                                          <p:spTgt spid="6">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6">
                                            <p:txEl>
                                              <p:pRg st="3" end="3"/>
                                            </p:txEl>
                                          </p:spTgt>
                                        </p:tgtEl>
                                        <p:attrNameLst>
                                          <p:attrName>style.visibility</p:attrName>
                                        </p:attrNameLst>
                                      </p:cBhvr>
                                      <p:to>
                                        <p:strVal val="visible"/>
                                      </p:to>
                                    </p:set>
                                    <p:animEffect transition="in" filter="wipe(down)">
                                      <p:cBhvr>
                                        <p:cTn id="55" dur="580">
                                          <p:stCondLst>
                                            <p:cond delay="0"/>
                                          </p:stCondLst>
                                        </p:cTn>
                                        <p:tgtEl>
                                          <p:spTgt spid="6">
                                            <p:txEl>
                                              <p:pRg st="3" end="3"/>
                                            </p:txEl>
                                          </p:spTgt>
                                        </p:tgtEl>
                                      </p:cBhvr>
                                    </p:animEffect>
                                    <p:anim calcmode="lin" valueType="num">
                                      <p:cBhvr>
                                        <p:cTn id="56" dur="1822" tmFilter="0,0; 0.14,0.36; 0.43,0.73; 0.71,0.91; 1.0,1.0">
                                          <p:stCondLst>
                                            <p:cond delay="0"/>
                                          </p:stCondLst>
                                        </p:cTn>
                                        <p:tgtEl>
                                          <p:spTgt spid="6">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xEl>
                                              <p:pRg st="3" end="3"/>
                                            </p:txEl>
                                          </p:spTgt>
                                        </p:tgtEl>
                                      </p:cBhvr>
                                      <p:to x="100000" y="60000"/>
                                    </p:animScale>
                                    <p:animScale>
                                      <p:cBhvr>
                                        <p:cTn id="62" dur="166" decel="50000">
                                          <p:stCondLst>
                                            <p:cond delay="676"/>
                                          </p:stCondLst>
                                        </p:cTn>
                                        <p:tgtEl>
                                          <p:spTgt spid="6">
                                            <p:txEl>
                                              <p:pRg st="3" end="3"/>
                                            </p:txEl>
                                          </p:spTgt>
                                        </p:tgtEl>
                                      </p:cBhvr>
                                      <p:to x="100000" y="100000"/>
                                    </p:animScale>
                                    <p:animScale>
                                      <p:cBhvr>
                                        <p:cTn id="63" dur="26">
                                          <p:stCondLst>
                                            <p:cond delay="1312"/>
                                          </p:stCondLst>
                                        </p:cTn>
                                        <p:tgtEl>
                                          <p:spTgt spid="6">
                                            <p:txEl>
                                              <p:pRg st="3" end="3"/>
                                            </p:txEl>
                                          </p:spTgt>
                                        </p:tgtEl>
                                      </p:cBhvr>
                                      <p:to x="100000" y="80000"/>
                                    </p:animScale>
                                    <p:animScale>
                                      <p:cBhvr>
                                        <p:cTn id="64" dur="166" decel="50000">
                                          <p:stCondLst>
                                            <p:cond delay="1338"/>
                                          </p:stCondLst>
                                        </p:cTn>
                                        <p:tgtEl>
                                          <p:spTgt spid="6">
                                            <p:txEl>
                                              <p:pRg st="3" end="3"/>
                                            </p:txEl>
                                          </p:spTgt>
                                        </p:tgtEl>
                                      </p:cBhvr>
                                      <p:to x="100000" y="100000"/>
                                    </p:animScale>
                                    <p:animScale>
                                      <p:cBhvr>
                                        <p:cTn id="65" dur="26">
                                          <p:stCondLst>
                                            <p:cond delay="1642"/>
                                          </p:stCondLst>
                                        </p:cTn>
                                        <p:tgtEl>
                                          <p:spTgt spid="6">
                                            <p:txEl>
                                              <p:pRg st="3" end="3"/>
                                            </p:txEl>
                                          </p:spTgt>
                                        </p:tgtEl>
                                      </p:cBhvr>
                                      <p:to x="100000" y="90000"/>
                                    </p:animScale>
                                    <p:animScale>
                                      <p:cBhvr>
                                        <p:cTn id="66" dur="166" decel="50000">
                                          <p:stCondLst>
                                            <p:cond delay="1668"/>
                                          </p:stCondLst>
                                        </p:cTn>
                                        <p:tgtEl>
                                          <p:spTgt spid="6">
                                            <p:txEl>
                                              <p:pRg st="3" end="3"/>
                                            </p:txEl>
                                          </p:spTgt>
                                        </p:tgtEl>
                                      </p:cBhvr>
                                      <p:to x="100000" y="100000"/>
                                    </p:animScale>
                                    <p:animScale>
                                      <p:cBhvr>
                                        <p:cTn id="67" dur="26">
                                          <p:stCondLst>
                                            <p:cond delay="1808"/>
                                          </p:stCondLst>
                                        </p:cTn>
                                        <p:tgtEl>
                                          <p:spTgt spid="6">
                                            <p:txEl>
                                              <p:pRg st="3" end="3"/>
                                            </p:txEl>
                                          </p:spTgt>
                                        </p:tgtEl>
                                      </p:cBhvr>
                                      <p:to x="100000" y="95000"/>
                                    </p:animScale>
                                    <p:animScale>
                                      <p:cBhvr>
                                        <p:cTn id="68" dur="166" decel="50000">
                                          <p:stCondLst>
                                            <p:cond delay="1834"/>
                                          </p:stCondLst>
                                        </p:cTn>
                                        <p:tgtEl>
                                          <p:spTgt spid="6">
                                            <p:txEl>
                                              <p:pRg st="3" end="3"/>
                                            </p:txEl>
                                          </p:spTgt>
                                        </p:tgtEl>
                                      </p:cBhvr>
                                      <p:to x="100000" y="100000"/>
                                    </p:animScale>
                                  </p:childTnLst>
                                </p:cTn>
                              </p:par>
                            </p:childTnLst>
                          </p:cTn>
                        </p:par>
                      </p:childTnLst>
                    </p:cTn>
                  </p:par>
                  <p:par>
                    <p:cTn id="69" fill="hold">
                      <p:stCondLst>
                        <p:cond delay="indefinite"/>
                      </p:stCondLst>
                      <p:childTnLst>
                        <p:par>
                          <p:cTn id="70" fill="hold">
                            <p:stCondLst>
                              <p:cond delay="0"/>
                            </p:stCondLst>
                            <p:childTnLst>
                              <p:par>
                                <p:cTn id="71" presetID="26" presetClass="entr" presetSubtype="0" fill="hold" nodeType="clickEffect">
                                  <p:stCondLst>
                                    <p:cond delay="0"/>
                                  </p:stCondLst>
                                  <p:childTnLst>
                                    <p:set>
                                      <p:cBhvr>
                                        <p:cTn id="72" dur="1" fill="hold">
                                          <p:stCondLst>
                                            <p:cond delay="0"/>
                                          </p:stCondLst>
                                        </p:cTn>
                                        <p:tgtEl>
                                          <p:spTgt spid="6">
                                            <p:txEl>
                                              <p:pRg st="4" end="4"/>
                                            </p:txEl>
                                          </p:spTgt>
                                        </p:tgtEl>
                                        <p:attrNameLst>
                                          <p:attrName>style.visibility</p:attrName>
                                        </p:attrNameLst>
                                      </p:cBhvr>
                                      <p:to>
                                        <p:strVal val="visible"/>
                                      </p:to>
                                    </p:set>
                                    <p:animEffect transition="in" filter="wipe(down)">
                                      <p:cBhvr>
                                        <p:cTn id="73" dur="580">
                                          <p:stCondLst>
                                            <p:cond delay="0"/>
                                          </p:stCondLst>
                                        </p:cTn>
                                        <p:tgtEl>
                                          <p:spTgt spid="6">
                                            <p:txEl>
                                              <p:pRg st="4" end="4"/>
                                            </p:txEl>
                                          </p:spTgt>
                                        </p:tgtEl>
                                      </p:cBhvr>
                                    </p:animEffect>
                                    <p:anim calcmode="lin" valueType="num">
                                      <p:cBhvr>
                                        <p:cTn id="74" dur="1822" tmFilter="0,0; 0.14,0.36; 0.43,0.73; 0.71,0.91; 1.0,1.0">
                                          <p:stCondLst>
                                            <p:cond delay="0"/>
                                          </p:stCondLst>
                                        </p:cTn>
                                        <p:tgtEl>
                                          <p:spTgt spid="6">
                                            <p:txEl>
                                              <p:pRg st="4" end="4"/>
                                            </p:txEl>
                                          </p:spTgt>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6">
                                            <p:txEl>
                                              <p:pRg st="4" end="4"/>
                                            </p:txEl>
                                          </p:spTgt>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6">
                                            <p:txEl>
                                              <p:pRg st="4" end="4"/>
                                            </p:txEl>
                                          </p:spTgt>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6">
                                            <p:txEl>
                                              <p:pRg st="4" end="4"/>
                                            </p:txEl>
                                          </p:spTgt>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6">
                                            <p:txEl>
                                              <p:pRg st="4" end="4"/>
                                            </p:txEl>
                                          </p:spTgt>
                                        </p:tgtEl>
                                        <p:attrNameLst>
                                          <p:attrName>ppt_y</p:attrName>
                                        </p:attrNameLst>
                                      </p:cBhvr>
                                      <p:tavLst>
                                        <p:tav tm="0" fmla="#ppt_y-sin(pi*$)/81">
                                          <p:val>
                                            <p:fltVal val="0"/>
                                          </p:val>
                                        </p:tav>
                                        <p:tav tm="100000">
                                          <p:val>
                                            <p:fltVal val="1"/>
                                          </p:val>
                                        </p:tav>
                                      </p:tavLst>
                                    </p:anim>
                                    <p:animScale>
                                      <p:cBhvr>
                                        <p:cTn id="79" dur="26">
                                          <p:stCondLst>
                                            <p:cond delay="650"/>
                                          </p:stCondLst>
                                        </p:cTn>
                                        <p:tgtEl>
                                          <p:spTgt spid="6">
                                            <p:txEl>
                                              <p:pRg st="4" end="4"/>
                                            </p:txEl>
                                          </p:spTgt>
                                        </p:tgtEl>
                                      </p:cBhvr>
                                      <p:to x="100000" y="60000"/>
                                    </p:animScale>
                                    <p:animScale>
                                      <p:cBhvr>
                                        <p:cTn id="80" dur="166" decel="50000">
                                          <p:stCondLst>
                                            <p:cond delay="676"/>
                                          </p:stCondLst>
                                        </p:cTn>
                                        <p:tgtEl>
                                          <p:spTgt spid="6">
                                            <p:txEl>
                                              <p:pRg st="4" end="4"/>
                                            </p:txEl>
                                          </p:spTgt>
                                        </p:tgtEl>
                                      </p:cBhvr>
                                      <p:to x="100000" y="100000"/>
                                    </p:animScale>
                                    <p:animScale>
                                      <p:cBhvr>
                                        <p:cTn id="81" dur="26">
                                          <p:stCondLst>
                                            <p:cond delay="1312"/>
                                          </p:stCondLst>
                                        </p:cTn>
                                        <p:tgtEl>
                                          <p:spTgt spid="6">
                                            <p:txEl>
                                              <p:pRg st="4" end="4"/>
                                            </p:txEl>
                                          </p:spTgt>
                                        </p:tgtEl>
                                      </p:cBhvr>
                                      <p:to x="100000" y="80000"/>
                                    </p:animScale>
                                    <p:animScale>
                                      <p:cBhvr>
                                        <p:cTn id="82" dur="166" decel="50000">
                                          <p:stCondLst>
                                            <p:cond delay="1338"/>
                                          </p:stCondLst>
                                        </p:cTn>
                                        <p:tgtEl>
                                          <p:spTgt spid="6">
                                            <p:txEl>
                                              <p:pRg st="4" end="4"/>
                                            </p:txEl>
                                          </p:spTgt>
                                        </p:tgtEl>
                                      </p:cBhvr>
                                      <p:to x="100000" y="100000"/>
                                    </p:animScale>
                                    <p:animScale>
                                      <p:cBhvr>
                                        <p:cTn id="83" dur="26">
                                          <p:stCondLst>
                                            <p:cond delay="1642"/>
                                          </p:stCondLst>
                                        </p:cTn>
                                        <p:tgtEl>
                                          <p:spTgt spid="6">
                                            <p:txEl>
                                              <p:pRg st="4" end="4"/>
                                            </p:txEl>
                                          </p:spTgt>
                                        </p:tgtEl>
                                      </p:cBhvr>
                                      <p:to x="100000" y="90000"/>
                                    </p:animScale>
                                    <p:animScale>
                                      <p:cBhvr>
                                        <p:cTn id="84" dur="166" decel="50000">
                                          <p:stCondLst>
                                            <p:cond delay="1668"/>
                                          </p:stCondLst>
                                        </p:cTn>
                                        <p:tgtEl>
                                          <p:spTgt spid="6">
                                            <p:txEl>
                                              <p:pRg st="4" end="4"/>
                                            </p:txEl>
                                          </p:spTgt>
                                        </p:tgtEl>
                                      </p:cBhvr>
                                      <p:to x="100000" y="100000"/>
                                    </p:animScale>
                                    <p:animScale>
                                      <p:cBhvr>
                                        <p:cTn id="85" dur="26">
                                          <p:stCondLst>
                                            <p:cond delay="1808"/>
                                          </p:stCondLst>
                                        </p:cTn>
                                        <p:tgtEl>
                                          <p:spTgt spid="6">
                                            <p:txEl>
                                              <p:pRg st="4" end="4"/>
                                            </p:txEl>
                                          </p:spTgt>
                                        </p:tgtEl>
                                      </p:cBhvr>
                                      <p:to x="100000" y="95000"/>
                                    </p:animScale>
                                    <p:animScale>
                                      <p:cBhvr>
                                        <p:cTn id="86" dur="166" decel="50000">
                                          <p:stCondLst>
                                            <p:cond delay="1834"/>
                                          </p:stCondLst>
                                        </p:cTn>
                                        <p:tgtEl>
                                          <p:spTgt spid="6">
                                            <p:txEl>
                                              <p:pRg st="4" end="4"/>
                                            </p:txEl>
                                          </p:spTgt>
                                        </p:tgtEl>
                                      </p:cBhvr>
                                      <p:to x="100000" y="100000"/>
                                    </p:animScale>
                                  </p:childTnLst>
                                </p:cTn>
                              </p:par>
                              <p:par>
                                <p:cTn id="87" presetID="26" presetClass="entr" presetSubtype="0" fill="hold" nodeType="withEffect">
                                  <p:stCondLst>
                                    <p:cond delay="0"/>
                                  </p:stCondLst>
                                  <p:childTnLst>
                                    <p:set>
                                      <p:cBhvr>
                                        <p:cTn id="88" dur="1" fill="hold">
                                          <p:stCondLst>
                                            <p:cond delay="0"/>
                                          </p:stCondLst>
                                        </p:cTn>
                                        <p:tgtEl>
                                          <p:spTgt spid="6">
                                            <p:txEl>
                                              <p:pRg st="5" end="5"/>
                                            </p:txEl>
                                          </p:spTgt>
                                        </p:tgtEl>
                                        <p:attrNameLst>
                                          <p:attrName>style.visibility</p:attrName>
                                        </p:attrNameLst>
                                      </p:cBhvr>
                                      <p:to>
                                        <p:strVal val="visible"/>
                                      </p:to>
                                    </p:set>
                                    <p:animEffect transition="in" filter="wipe(down)">
                                      <p:cBhvr>
                                        <p:cTn id="89" dur="580">
                                          <p:stCondLst>
                                            <p:cond delay="0"/>
                                          </p:stCondLst>
                                        </p:cTn>
                                        <p:tgtEl>
                                          <p:spTgt spid="6">
                                            <p:txEl>
                                              <p:pRg st="5" end="5"/>
                                            </p:txEl>
                                          </p:spTgt>
                                        </p:tgtEl>
                                      </p:cBhvr>
                                    </p:animEffect>
                                    <p:anim calcmode="lin" valueType="num">
                                      <p:cBhvr>
                                        <p:cTn id="90" dur="1822" tmFilter="0,0; 0.14,0.36; 0.43,0.73; 0.71,0.91; 1.0,1.0">
                                          <p:stCondLst>
                                            <p:cond delay="0"/>
                                          </p:stCondLst>
                                        </p:cTn>
                                        <p:tgtEl>
                                          <p:spTgt spid="6">
                                            <p:txEl>
                                              <p:pRg st="5" end="5"/>
                                            </p:txEl>
                                          </p:spTgt>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6">
                                            <p:txEl>
                                              <p:pRg st="5" end="5"/>
                                            </p:txEl>
                                          </p:spTgt>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6">
                                            <p:txEl>
                                              <p:pRg st="5" end="5"/>
                                            </p:txEl>
                                          </p:spTgt>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6">
                                            <p:txEl>
                                              <p:pRg st="5" end="5"/>
                                            </p:txEl>
                                          </p:spTgt>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6">
                                            <p:txEl>
                                              <p:pRg st="5" end="5"/>
                                            </p:txEl>
                                          </p:spTgt>
                                        </p:tgtEl>
                                        <p:attrNameLst>
                                          <p:attrName>ppt_y</p:attrName>
                                        </p:attrNameLst>
                                      </p:cBhvr>
                                      <p:tavLst>
                                        <p:tav tm="0" fmla="#ppt_y-sin(pi*$)/81">
                                          <p:val>
                                            <p:fltVal val="0"/>
                                          </p:val>
                                        </p:tav>
                                        <p:tav tm="100000">
                                          <p:val>
                                            <p:fltVal val="1"/>
                                          </p:val>
                                        </p:tav>
                                      </p:tavLst>
                                    </p:anim>
                                    <p:animScale>
                                      <p:cBhvr>
                                        <p:cTn id="95" dur="26">
                                          <p:stCondLst>
                                            <p:cond delay="650"/>
                                          </p:stCondLst>
                                        </p:cTn>
                                        <p:tgtEl>
                                          <p:spTgt spid="6">
                                            <p:txEl>
                                              <p:pRg st="5" end="5"/>
                                            </p:txEl>
                                          </p:spTgt>
                                        </p:tgtEl>
                                      </p:cBhvr>
                                      <p:to x="100000" y="60000"/>
                                    </p:animScale>
                                    <p:animScale>
                                      <p:cBhvr>
                                        <p:cTn id="96" dur="166" decel="50000">
                                          <p:stCondLst>
                                            <p:cond delay="676"/>
                                          </p:stCondLst>
                                        </p:cTn>
                                        <p:tgtEl>
                                          <p:spTgt spid="6">
                                            <p:txEl>
                                              <p:pRg st="5" end="5"/>
                                            </p:txEl>
                                          </p:spTgt>
                                        </p:tgtEl>
                                      </p:cBhvr>
                                      <p:to x="100000" y="100000"/>
                                    </p:animScale>
                                    <p:animScale>
                                      <p:cBhvr>
                                        <p:cTn id="97" dur="26">
                                          <p:stCondLst>
                                            <p:cond delay="1312"/>
                                          </p:stCondLst>
                                        </p:cTn>
                                        <p:tgtEl>
                                          <p:spTgt spid="6">
                                            <p:txEl>
                                              <p:pRg st="5" end="5"/>
                                            </p:txEl>
                                          </p:spTgt>
                                        </p:tgtEl>
                                      </p:cBhvr>
                                      <p:to x="100000" y="80000"/>
                                    </p:animScale>
                                    <p:animScale>
                                      <p:cBhvr>
                                        <p:cTn id="98" dur="166" decel="50000">
                                          <p:stCondLst>
                                            <p:cond delay="1338"/>
                                          </p:stCondLst>
                                        </p:cTn>
                                        <p:tgtEl>
                                          <p:spTgt spid="6">
                                            <p:txEl>
                                              <p:pRg st="5" end="5"/>
                                            </p:txEl>
                                          </p:spTgt>
                                        </p:tgtEl>
                                      </p:cBhvr>
                                      <p:to x="100000" y="100000"/>
                                    </p:animScale>
                                    <p:animScale>
                                      <p:cBhvr>
                                        <p:cTn id="99" dur="26">
                                          <p:stCondLst>
                                            <p:cond delay="1642"/>
                                          </p:stCondLst>
                                        </p:cTn>
                                        <p:tgtEl>
                                          <p:spTgt spid="6">
                                            <p:txEl>
                                              <p:pRg st="5" end="5"/>
                                            </p:txEl>
                                          </p:spTgt>
                                        </p:tgtEl>
                                      </p:cBhvr>
                                      <p:to x="100000" y="90000"/>
                                    </p:animScale>
                                    <p:animScale>
                                      <p:cBhvr>
                                        <p:cTn id="100" dur="166" decel="50000">
                                          <p:stCondLst>
                                            <p:cond delay="1668"/>
                                          </p:stCondLst>
                                        </p:cTn>
                                        <p:tgtEl>
                                          <p:spTgt spid="6">
                                            <p:txEl>
                                              <p:pRg st="5" end="5"/>
                                            </p:txEl>
                                          </p:spTgt>
                                        </p:tgtEl>
                                      </p:cBhvr>
                                      <p:to x="100000" y="100000"/>
                                    </p:animScale>
                                    <p:animScale>
                                      <p:cBhvr>
                                        <p:cTn id="101" dur="26">
                                          <p:stCondLst>
                                            <p:cond delay="1808"/>
                                          </p:stCondLst>
                                        </p:cTn>
                                        <p:tgtEl>
                                          <p:spTgt spid="6">
                                            <p:txEl>
                                              <p:pRg st="5" end="5"/>
                                            </p:txEl>
                                          </p:spTgt>
                                        </p:tgtEl>
                                      </p:cBhvr>
                                      <p:to x="100000" y="95000"/>
                                    </p:animScale>
                                    <p:animScale>
                                      <p:cBhvr>
                                        <p:cTn id="102" dur="166" decel="50000">
                                          <p:stCondLst>
                                            <p:cond delay="1834"/>
                                          </p:stCondLst>
                                        </p:cTn>
                                        <p:tgtEl>
                                          <p:spTgt spid="6">
                                            <p:txEl>
                                              <p:pRg st="5" end="5"/>
                                            </p:txEl>
                                          </p:spTgt>
                                        </p:tgtEl>
                                      </p:cBhvr>
                                      <p:to x="100000" y="100000"/>
                                    </p:animScale>
                                  </p:childTnLst>
                                </p:cTn>
                              </p:par>
                            </p:childTnLst>
                          </p:cTn>
                        </p:par>
                      </p:childTnLst>
                    </p:cTn>
                  </p:par>
                  <p:par>
                    <p:cTn id="103" fill="hold">
                      <p:stCondLst>
                        <p:cond delay="indefinite"/>
                      </p:stCondLst>
                      <p:childTnLst>
                        <p:par>
                          <p:cTn id="104" fill="hold">
                            <p:stCondLst>
                              <p:cond delay="0"/>
                            </p:stCondLst>
                            <p:childTnLst>
                              <p:par>
                                <p:cTn id="105" presetID="26" presetClass="entr" presetSubtype="0" fill="hold" nodeType="clickEffect">
                                  <p:stCondLst>
                                    <p:cond delay="0"/>
                                  </p:stCondLst>
                                  <p:childTnLst>
                                    <p:set>
                                      <p:cBhvr>
                                        <p:cTn id="106" dur="1" fill="hold">
                                          <p:stCondLst>
                                            <p:cond delay="0"/>
                                          </p:stCondLst>
                                        </p:cTn>
                                        <p:tgtEl>
                                          <p:spTgt spid="6">
                                            <p:txEl>
                                              <p:pRg st="6" end="6"/>
                                            </p:txEl>
                                          </p:spTgt>
                                        </p:tgtEl>
                                        <p:attrNameLst>
                                          <p:attrName>style.visibility</p:attrName>
                                        </p:attrNameLst>
                                      </p:cBhvr>
                                      <p:to>
                                        <p:strVal val="visible"/>
                                      </p:to>
                                    </p:set>
                                    <p:animEffect transition="in" filter="wipe(down)">
                                      <p:cBhvr>
                                        <p:cTn id="107" dur="580">
                                          <p:stCondLst>
                                            <p:cond delay="0"/>
                                          </p:stCondLst>
                                        </p:cTn>
                                        <p:tgtEl>
                                          <p:spTgt spid="6">
                                            <p:txEl>
                                              <p:pRg st="6" end="6"/>
                                            </p:txEl>
                                          </p:spTgt>
                                        </p:tgtEl>
                                      </p:cBhvr>
                                    </p:animEffect>
                                    <p:anim calcmode="lin" valueType="num">
                                      <p:cBhvr>
                                        <p:cTn id="108" dur="1822" tmFilter="0,0; 0.14,0.36; 0.43,0.73; 0.71,0.91; 1.0,1.0">
                                          <p:stCondLst>
                                            <p:cond delay="0"/>
                                          </p:stCondLst>
                                        </p:cTn>
                                        <p:tgtEl>
                                          <p:spTgt spid="6">
                                            <p:txEl>
                                              <p:pRg st="6" end="6"/>
                                            </p:txEl>
                                          </p:spTgt>
                                        </p:tgtEl>
                                        <p:attrNameLst>
                                          <p:attrName>ppt_x</p:attrName>
                                        </p:attrNameLst>
                                      </p:cBhvr>
                                      <p:tavLst>
                                        <p:tav tm="0">
                                          <p:val>
                                            <p:strVal val="#ppt_x-0.25"/>
                                          </p:val>
                                        </p:tav>
                                        <p:tav tm="100000">
                                          <p:val>
                                            <p:strVal val="#ppt_x"/>
                                          </p:val>
                                        </p:tav>
                                      </p:tavLst>
                                    </p:anim>
                                    <p:anim calcmode="lin" valueType="num">
                                      <p:cBhvr>
                                        <p:cTn id="109" dur="664" tmFilter="0.0,0.0; 0.25,0.07; 0.50,0.2; 0.75,0.467; 1.0,1.0">
                                          <p:stCondLst>
                                            <p:cond delay="0"/>
                                          </p:stCondLst>
                                        </p:cTn>
                                        <p:tgtEl>
                                          <p:spTgt spid="6">
                                            <p:txEl>
                                              <p:pRg st="6" end="6"/>
                                            </p:txEl>
                                          </p:spTgt>
                                        </p:tgtEl>
                                        <p:attrNameLst>
                                          <p:attrName>ppt_y</p:attrName>
                                        </p:attrNameLst>
                                      </p:cBhvr>
                                      <p:tavLst>
                                        <p:tav tm="0" fmla="#ppt_y-sin(pi*$)/3">
                                          <p:val>
                                            <p:fltVal val="0.5"/>
                                          </p:val>
                                        </p:tav>
                                        <p:tav tm="100000">
                                          <p:val>
                                            <p:fltVal val="1"/>
                                          </p:val>
                                        </p:tav>
                                      </p:tavLst>
                                    </p:anim>
                                    <p:anim calcmode="lin" valueType="num">
                                      <p:cBhvr>
                                        <p:cTn id="110" dur="664" tmFilter="0, 0; 0.125,0.2665; 0.25,0.4; 0.375,0.465; 0.5,0.5;  0.625,0.535; 0.75,0.6; 0.875,0.7335; 1,1">
                                          <p:stCondLst>
                                            <p:cond delay="664"/>
                                          </p:stCondLst>
                                        </p:cTn>
                                        <p:tgtEl>
                                          <p:spTgt spid="6">
                                            <p:txEl>
                                              <p:pRg st="6" end="6"/>
                                            </p:txEl>
                                          </p:spTgt>
                                        </p:tgtEl>
                                        <p:attrNameLst>
                                          <p:attrName>ppt_y</p:attrName>
                                        </p:attrNameLst>
                                      </p:cBhvr>
                                      <p:tavLst>
                                        <p:tav tm="0" fmla="#ppt_y-sin(pi*$)/9">
                                          <p:val>
                                            <p:fltVal val="0"/>
                                          </p:val>
                                        </p:tav>
                                        <p:tav tm="100000">
                                          <p:val>
                                            <p:fltVal val="1"/>
                                          </p:val>
                                        </p:tav>
                                      </p:tavLst>
                                    </p:anim>
                                    <p:anim calcmode="lin" valueType="num">
                                      <p:cBhvr>
                                        <p:cTn id="111" dur="332" tmFilter="0, 0; 0.125,0.2665; 0.25,0.4; 0.375,0.465; 0.5,0.5;  0.625,0.535; 0.75,0.6; 0.875,0.7335; 1,1">
                                          <p:stCondLst>
                                            <p:cond delay="1324"/>
                                          </p:stCondLst>
                                        </p:cTn>
                                        <p:tgtEl>
                                          <p:spTgt spid="6">
                                            <p:txEl>
                                              <p:pRg st="6" end="6"/>
                                            </p:txEl>
                                          </p:spTgt>
                                        </p:tgtEl>
                                        <p:attrNameLst>
                                          <p:attrName>ppt_y</p:attrName>
                                        </p:attrNameLst>
                                      </p:cBhvr>
                                      <p:tavLst>
                                        <p:tav tm="0" fmla="#ppt_y-sin(pi*$)/27">
                                          <p:val>
                                            <p:fltVal val="0"/>
                                          </p:val>
                                        </p:tav>
                                        <p:tav tm="100000">
                                          <p:val>
                                            <p:fltVal val="1"/>
                                          </p:val>
                                        </p:tav>
                                      </p:tavLst>
                                    </p:anim>
                                    <p:anim calcmode="lin" valueType="num">
                                      <p:cBhvr>
                                        <p:cTn id="112" dur="164" tmFilter="0, 0; 0.125,0.2665; 0.25,0.4; 0.375,0.465; 0.5,0.5;  0.625,0.535; 0.75,0.6; 0.875,0.7335; 1,1">
                                          <p:stCondLst>
                                            <p:cond delay="1656"/>
                                          </p:stCondLst>
                                        </p:cTn>
                                        <p:tgtEl>
                                          <p:spTgt spid="6">
                                            <p:txEl>
                                              <p:pRg st="6" end="6"/>
                                            </p:txEl>
                                          </p:spTgt>
                                        </p:tgtEl>
                                        <p:attrNameLst>
                                          <p:attrName>ppt_y</p:attrName>
                                        </p:attrNameLst>
                                      </p:cBhvr>
                                      <p:tavLst>
                                        <p:tav tm="0" fmla="#ppt_y-sin(pi*$)/81">
                                          <p:val>
                                            <p:fltVal val="0"/>
                                          </p:val>
                                        </p:tav>
                                        <p:tav tm="100000">
                                          <p:val>
                                            <p:fltVal val="1"/>
                                          </p:val>
                                        </p:tav>
                                      </p:tavLst>
                                    </p:anim>
                                    <p:animScale>
                                      <p:cBhvr>
                                        <p:cTn id="113" dur="26">
                                          <p:stCondLst>
                                            <p:cond delay="650"/>
                                          </p:stCondLst>
                                        </p:cTn>
                                        <p:tgtEl>
                                          <p:spTgt spid="6">
                                            <p:txEl>
                                              <p:pRg st="6" end="6"/>
                                            </p:txEl>
                                          </p:spTgt>
                                        </p:tgtEl>
                                      </p:cBhvr>
                                      <p:to x="100000" y="60000"/>
                                    </p:animScale>
                                    <p:animScale>
                                      <p:cBhvr>
                                        <p:cTn id="114" dur="166" decel="50000">
                                          <p:stCondLst>
                                            <p:cond delay="676"/>
                                          </p:stCondLst>
                                        </p:cTn>
                                        <p:tgtEl>
                                          <p:spTgt spid="6">
                                            <p:txEl>
                                              <p:pRg st="6" end="6"/>
                                            </p:txEl>
                                          </p:spTgt>
                                        </p:tgtEl>
                                      </p:cBhvr>
                                      <p:to x="100000" y="100000"/>
                                    </p:animScale>
                                    <p:animScale>
                                      <p:cBhvr>
                                        <p:cTn id="115" dur="26">
                                          <p:stCondLst>
                                            <p:cond delay="1312"/>
                                          </p:stCondLst>
                                        </p:cTn>
                                        <p:tgtEl>
                                          <p:spTgt spid="6">
                                            <p:txEl>
                                              <p:pRg st="6" end="6"/>
                                            </p:txEl>
                                          </p:spTgt>
                                        </p:tgtEl>
                                      </p:cBhvr>
                                      <p:to x="100000" y="80000"/>
                                    </p:animScale>
                                    <p:animScale>
                                      <p:cBhvr>
                                        <p:cTn id="116" dur="166" decel="50000">
                                          <p:stCondLst>
                                            <p:cond delay="1338"/>
                                          </p:stCondLst>
                                        </p:cTn>
                                        <p:tgtEl>
                                          <p:spTgt spid="6">
                                            <p:txEl>
                                              <p:pRg st="6" end="6"/>
                                            </p:txEl>
                                          </p:spTgt>
                                        </p:tgtEl>
                                      </p:cBhvr>
                                      <p:to x="100000" y="100000"/>
                                    </p:animScale>
                                    <p:animScale>
                                      <p:cBhvr>
                                        <p:cTn id="117" dur="26">
                                          <p:stCondLst>
                                            <p:cond delay="1642"/>
                                          </p:stCondLst>
                                        </p:cTn>
                                        <p:tgtEl>
                                          <p:spTgt spid="6">
                                            <p:txEl>
                                              <p:pRg st="6" end="6"/>
                                            </p:txEl>
                                          </p:spTgt>
                                        </p:tgtEl>
                                      </p:cBhvr>
                                      <p:to x="100000" y="90000"/>
                                    </p:animScale>
                                    <p:animScale>
                                      <p:cBhvr>
                                        <p:cTn id="118" dur="166" decel="50000">
                                          <p:stCondLst>
                                            <p:cond delay="1668"/>
                                          </p:stCondLst>
                                        </p:cTn>
                                        <p:tgtEl>
                                          <p:spTgt spid="6">
                                            <p:txEl>
                                              <p:pRg st="6" end="6"/>
                                            </p:txEl>
                                          </p:spTgt>
                                        </p:tgtEl>
                                      </p:cBhvr>
                                      <p:to x="100000" y="100000"/>
                                    </p:animScale>
                                    <p:animScale>
                                      <p:cBhvr>
                                        <p:cTn id="119" dur="26">
                                          <p:stCondLst>
                                            <p:cond delay="1808"/>
                                          </p:stCondLst>
                                        </p:cTn>
                                        <p:tgtEl>
                                          <p:spTgt spid="6">
                                            <p:txEl>
                                              <p:pRg st="6" end="6"/>
                                            </p:txEl>
                                          </p:spTgt>
                                        </p:tgtEl>
                                      </p:cBhvr>
                                      <p:to x="100000" y="95000"/>
                                    </p:animScale>
                                    <p:animScale>
                                      <p:cBhvr>
                                        <p:cTn id="120" dur="166" decel="50000">
                                          <p:stCondLst>
                                            <p:cond delay="1834"/>
                                          </p:stCondLst>
                                        </p:cTn>
                                        <p:tgtEl>
                                          <p:spTgt spid="6">
                                            <p:txEl>
                                              <p:pRg st="6" end="6"/>
                                            </p:txEl>
                                          </p:spTgt>
                                        </p:tgtEl>
                                      </p:cBhvr>
                                      <p:to x="100000" y="100000"/>
                                    </p:animScale>
                                  </p:childTnLst>
                                </p:cTn>
                              </p:par>
                              <p:par>
                                <p:cTn id="121" presetID="26" presetClass="entr" presetSubtype="0" fill="hold" nodeType="withEffect">
                                  <p:stCondLst>
                                    <p:cond delay="0"/>
                                  </p:stCondLst>
                                  <p:childTnLst>
                                    <p:set>
                                      <p:cBhvr>
                                        <p:cTn id="122" dur="1" fill="hold">
                                          <p:stCondLst>
                                            <p:cond delay="0"/>
                                          </p:stCondLst>
                                        </p:cTn>
                                        <p:tgtEl>
                                          <p:spTgt spid="6">
                                            <p:txEl>
                                              <p:pRg st="7" end="7"/>
                                            </p:txEl>
                                          </p:spTgt>
                                        </p:tgtEl>
                                        <p:attrNameLst>
                                          <p:attrName>style.visibility</p:attrName>
                                        </p:attrNameLst>
                                      </p:cBhvr>
                                      <p:to>
                                        <p:strVal val="visible"/>
                                      </p:to>
                                    </p:set>
                                    <p:animEffect transition="in" filter="wipe(down)">
                                      <p:cBhvr>
                                        <p:cTn id="123" dur="580">
                                          <p:stCondLst>
                                            <p:cond delay="0"/>
                                          </p:stCondLst>
                                        </p:cTn>
                                        <p:tgtEl>
                                          <p:spTgt spid="6">
                                            <p:txEl>
                                              <p:pRg st="7" end="7"/>
                                            </p:txEl>
                                          </p:spTgt>
                                        </p:tgtEl>
                                      </p:cBhvr>
                                    </p:animEffect>
                                    <p:anim calcmode="lin" valueType="num">
                                      <p:cBhvr>
                                        <p:cTn id="124" dur="1822" tmFilter="0,0; 0.14,0.36; 0.43,0.73; 0.71,0.91; 1.0,1.0">
                                          <p:stCondLst>
                                            <p:cond delay="0"/>
                                          </p:stCondLst>
                                        </p:cTn>
                                        <p:tgtEl>
                                          <p:spTgt spid="6">
                                            <p:txEl>
                                              <p:pRg st="7" end="7"/>
                                            </p:txEl>
                                          </p:spTgt>
                                        </p:tgtEl>
                                        <p:attrNameLst>
                                          <p:attrName>ppt_x</p:attrName>
                                        </p:attrNameLst>
                                      </p:cBhvr>
                                      <p:tavLst>
                                        <p:tav tm="0">
                                          <p:val>
                                            <p:strVal val="#ppt_x-0.25"/>
                                          </p:val>
                                        </p:tav>
                                        <p:tav tm="100000">
                                          <p:val>
                                            <p:strVal val="#ppt_x"/>
                                          </p:val>
                                        </p:tav>
                                      </p:tavLst>
                                    </p:anim>
                                    <p:anim calcmode="lin" valueType="num">
                                      <p:cBhvr>
                                        <p:cTn id="125" dur="664" tmFilter="0.0,0.0; 0.25,0.07; 0.50,0.2; 0.75,0.467; 1.0,1.0">
                                          <p:stCondLst>
                                            <p:cond delay="0"/>
                                          </p:stCondLst>
                                        </p:cTn>
                                        <p:tgtEl>
                                          <p:spTgt spid="6">
                                            <p:txEl>
                                              <p:pRg st="7" end="7"/>
                                            </p:txEl>
                                          </p:spTgt>
                                        </p:tgtEl>
                                        <p:attrNameLst>
                                          <p:attrName>ppt_y</p:attrName>
                                        </p:attrNameLst>
                                      </p:cBhvr>
                                      <p:tavLst>
                                        <p:tav tm="0" fmla="#ppt_y-sin(pi*$)/3">
                                          <p:val>
                                            <p:fltVal val="0.5"/>
                                          </p:val>
                                        </p:tav>
                                        <p:tav tm="100000">
                                          <p:val>
                                            <p:fltVal val="1"/>
                                          </p:val>
                                        </p:tav>
                                      </p:tavLst>
                                    </p:anim>
                                    <p:anim calcmode="lin" valueType="num">
                                      <p:cBhvr>
                                        <p:cTn id="126" dur="664" tmFilter="0, 0; 0.125,0.2665; 0.25,0.4; 0.375,0.465; 0.5,0.5;  0.625,0.535; 0.75,0.6; 0.875,0.7335; 1,1">
                                          <p:stCondLst>
                                            <p:cond delay="664"/>
                                          </p:stCondLst>
                                        </p:cTn>
                                        <p:tgtEl>
                                          <p:spTgt spid="6">
                                            <p:txEl>
                                              <p:pRg st="7" end="7"/>
                                            </p:txEl>
                                          </p:spTgt>
                                        </p:tgtEl>
                                        <p:attrNameLst>
                                          <p:attrName>ppt_y</p:attrName>
                                        </p:attrNameLst>
                                      </p:cBhvr>
                                      <p:tavLst>
                                        <p:tav tm="0" fmla="#ppt_y-sin(pi*$)/9">
                                          <p:val>
                                            <p:fltVal val="0"/>
                                          </p:val>
                                        </p:tav>
                                        <p:tav tm="100000">
                                          <p:val>
                                            <p:fltVal val="1"/>
                                          </p:val>
                                        </p:tav>
                                      </p:tavLst>
                                    </p:anim>
                                    <p:anim calcmode="lin" valueType="num">
                                      <p:cBhvr>
                                        <p:cTn id="127" dur="332" tmFilter="0, 0; 0.125,0.2665; 0.25,0.4; 0.375,0.465; 0.5,0.5;  0.625,0.535; 0.75,0.6; 0.875,0.7335; 1,1">
                                          <p:stCondLst>
                                            <p:cond delay="1324"/>
                                          </p:stCondLst>
                                        </p:cTn>
                                        <p:tgtEl>
                                          <p:spTgt spid="6">
                                            <p:txEl>
                                              <p:pRg st="7" end="7"/>
                                            </p:txEl>
                                          </p:spTgt>
                                        </p:tgtEl>
                                        <p:attrNameLst>
                                          <p:attrName>ppt_y</p:attrName>
                                        </p:attrNameLst>
                                      </p:cBhvr>
                                      <p:tavLst>
                                        <p:tav tm="0" fmla="#ppt_y-sin(pi*$)/27">
                                          <p:val>
                                            <p:fltVal val="0"/>
                                          </p:val>
                                        </p:tav>
                                        <p:tav tm="100000">
                                          <p:val>
                                            <p:fltVal val="1"/>
                                          </p:val>
                                        </p:tav>
                                      </p:tavLst>
                                    </p:anim>
                                    <p:anim calcmode="lin" valueType="num">
                                      <p:cBhvr>
                                        <p:cTn id="128" dur="164" tmFilter="0, 0; 0.125,0.2665; 0.25,0.4; 0.375,0.465; 0.5,0.5;  0.625,0.535; 0.75,0.6; 0.875,0.7335; 1,1">
                                          <p:stCondLst>
                                            <p:cond delay="1656"/>
                                          </p:stCondLst>
                                        </p:cTn>
                                        <p:tgtEl>
                                          <p:spTgt spid="6">
                                            <p:txEl>
                                              <p:pRg st="7" end="7"/>
                                            </p:txEl>
                                          </p:spTgt>
                                        </p:tgtEl>
                                        <p:attrNameLst>
                                          <p:attrName>ppt_y</p:attrName>
                                        </p:attrNameLst>
                                      </p:cBhvr>
                                      <p:tavLst>
                                        <p:tav tm="0" fmla="#ppt_y-sin(pi*$)/81">
                                          <p:val>
                                            <p:fltVal val="0"/>
                                          </p:val>
                                        </p:tav>
                                        <p:tav tm="100000">
                                          <p:val>
                                            <p:fltVal val="1"/>
                                          </p:val>
                                        </p:tav>
                                      </p:tavLst>
                                    </p:anim>
                                    <p:animScale>
                                      <p:cBhvr>
                                        <p:cTn id="129" dur="26">
                                          <p:stCondLst>
                                            <p:cond delay="650"/>
                                          </p:stCondLst>
                                        </p:cTn>
                                        <p:tgtEl>
                                          <p:spTgt spid="6">
                                            <p:txEl>
                                              <p:pRg st="7" end="7"/>
                                            </p:txEl>
                                          </p:spTgt>
                                        </p:tgtEl>
                                      </p:cBhvr>
                                      <p:to x="100000" y="60000"/>
                                    </p:animScale>
                                    <p:animScale>
                                      <p:cBhvr>
                                        <p:cTn id="130" dur="166" decel="50000">
                                          <p:stCondLst>
                                            <p:cond delay="676"/>
                                          </p:stCondLst>
                                        </p:cTn>
                                        <p:tgtEl>
                                          <p:spTgt spid="6">
                                            <p:txEl>
                                              <p:pRg st="7" end="7"/>
                                            </p:txEl>
                                          </p:spTgt>
                                        </p:tgtEl>
                                      </p:cBhvr>
                                      <p:to x="100000" y="100000"/>
                                    </p:animScale>
                                    <p:animScale>
                                      <p:cBhvr>
                                        <p:cTn id="131" dur="26">
                                          <p:stCondLst>
                                            <p:cond delay="1312"/>
                                          </p:stCondLst>
                                        </p:cTn>
                                        <p:tgtEl>
                                          <p:spTgt spid="6">
                                            <p:txEl>
                                              <p:pRg st="7" end="7"/>
                                            </p:txEl>
                                          </p:spTgt>
                                        </p:tgtEl>
                                      </p:cBhvr>
                                      <p:to x="100000" y="80000"/>
                                    </p:animScale>
                                    <p:animScale>
                                      <p:cBhvr>
                                        <p:cTn id="132" dur="166" decel="50000">
                                          <p:stCondLst>
                                            <p:cond delay="1338"/>
                                          </p:stCondLst>
                                        </p:cTn>
                                        <p:tgtEl>
                                          <p:spTgt spid="6">
                                            <p:txEl>
                                              <p:pRg st="7" end="7"/>
                                            </p:txEl>
                                          </p:spTgt>
                                        </p:tgtEl>
                                      </p:cBhvr>
                                      <p:to x="100000" y="100000"/>
                                    </p:animScale>
                                    <p:animScale>
                                      <p:cBhvr>
                                        <p:cTn id="133" dur="26">
                                          <p:stCondLst>
                                            <p:cond delay="1642"/>
                                          </p:stCondLst>
                                        </p:cTn>
                                        <p:tgtEl>
                                          <p:spTgt spid="6">
                                            <p:txEl>
                                              <p:pRg st="7" end="7"/>
                                            </p:txEl>
                                          </p:spTgt>
                                        </p:tgtEl>
                                      </p:cBhvr>
                                      <p:to x="100000" y="90000"/>
                                    </p:animScale>
                                    <p:animScale>
                                      <p:cBhvr>
                                        <p:cTn id="134" dur="166" decel="50000">
                                          <p:stCondLst>
                                            <p:cond delay="1668"/>
                                          </p:stCondLst>
                                        </p:cTn>
                                        <p:tgtEl>
                                          <p:spTgt spid="6">
                                            <p:txEl>
                                              <p:pRg st="7" end="7"/>
                                            </p:txEl>
                                          </p:spTgt>
                                        </p:tgtEl>
                                      </p:cBhvr>
                                      <p:to x="100000" y="100000"/>
                                    </p:animScale>
                                    <p:animScale>
                                      <p:cBhvr>
                                        <p:cTn id="135" dur="26">
                                          <p:stCondLst>
                                            <p:cond delay="1808"/>
                                          </p:stCondLst>
                                        </p:cTn>
                                        <p:tgtEl>
                                          <p:spTgt spid="6">
                                            <p:txEl>
                                              <p:pRg st="7" end="7"/>
                                            </p:txEl>
                                          </p:spTgt>
                                        </p:tgtEl>
                                      </p:cBhvr>
                                      <p:to x="100000" y="95000"/>
                                    </p:animScale>
                                    <p:animScale>
                                      <p:cBhvr>
                                        <p:cTn id="136" dur="166" decel="50000">
                                          <p:stCondLst>
                                            <p:cond delay="1834"/>
                                          </p:stCondLst>
                                        </p:cTn>
                                        <p:tgtEl>
                                          <p:spTgt spid="6">
                                            <p:txEl>
                                              <p:pRg st="7" end="7"/>
                                            </p:txEl>
                                          </p:spTgt>
                                        </p:tgtEl>
                                      </p:cBhvr>
                                      <p:to x="100000" y="100000"/>
                                    </p:animScale>
                                  </p:childTnLst>
                                </p:cTn>
                              </p:par>
                            </p:childTnLst>
                          </p:cTn>
                        </p:par>
                      </p:childTnLst>
                    </p:cTn>
                  </p:par>
                  <p:par>
                    <p:cTn id="137" fill="hold">
                      <p:stCondLst>
                        <p:cond delay="indefinite"/>
                      </p:stCondLst>
                      <p:childTnLst>
                        <p:par>
                          <p:cTn id="138" fill="hold">
                            <p:stCondLst>
                              <p:cond delay="0"/>
                            </p:stCondLst>
                            <p:childTnLst>
                              <p:par>
                                <p:cTn id="139" presetID="26" presetClass="entr" presetSubtype="0" fill="hold" nodeType="clickEffect">
                                  <p:stCondLst>
                                    <p:cond delay="0"/>
                                  </p:stCondLst>
                                  <p:childTnLst>
                                    <p:set>
                                      <p:cBhvr>
                                        <p:cTn id="140" dur="1" fill="hold">
                                          <p:stCondLst>
                                            <p:cond delay="0"/>
                                          </p:stCondLst>
                                        </p:cTn>
                                        <p:tgtEl>
                                          <p:spTgt spid="6">
                                            <p:txEl>
                                              <p:pRg st="8" end="8"/>
                                            </p:txEl>
                                          </p:spTgt>
                                        </p:tgtEl>
                                        <p:attrNameLst>
                                          <p:attrName>style.visibility</p:attrName>
                                        </p:attrNameLst>
                                      </p:cBhvr>
                                      <p:to>
                                        <p:strVal val="visible"/>
                                      </p:to>
                                    </p:set>
                                    <p:animEffect transition="in" filter="wipe(down)">
                                      <p:cBhvr>
                                        <p:cTn id="141" dur="580">
                                          <p:stCondLst>
                                            <p:cond delay="0"/>
                                          </p:stCondLst>
                                        </p:cTn>
                                        <p:tgtEl>
                                          <p:spTgt spid="6">
                                            <p:txEl>
                                              <p:pRg st="8" end="8"/>
                                            </p:txEl>
                                          </p:spTgt>
                                        </p:tgtEl>
                                      </p:cBhvr>
                                    </p:animEffect>
                                    <p:anim calcmode="lin" valueType="num">
                                      <p:cBhvr>
                                        <p:cTn id="142" dur="1822" tmFilter="0,0; 0.14,0.36; 0.43,0.73; 0.71,0.91; 1.0,1.0">
                                          <p:stCondLst>
                                            <p:cond delay="0"/>
                                          </p:stCondLst>
                                        </p:cTn>
                                        <p:tgtEl>
                                          <p:spTgt spid="6">
                                            <p:txEl>
                                              <p:pRg st="8" end="8"/>
                                            </p:txEl>
                                          </p:spTgt>
                                        </p:tgtEl>
                                        <p:attrNameLst>
                                          <p:attrName>ppt_x</p:attrName>
                                        </p:attrNameLst>
                                      </p:cBhvr>
                                      <p:tavLst>
                                        <p:tav tm="0">
                                          <p:val>
                                            <p:strVal val="#ppt_x-0.25"/>
                                          </p:val>
                                        </p:tav>
                                        <p:tav tm="100000">
                                          <p:val>
                                            <p:strVal val="#ppt_x"/>
                                          </p:val>
                                        </p:tav>
                                      </p:tavLst>
                                    </p:anim>
                                    <p:anim calcmode="lin" valueType="num">
                                      <p:cBhvr>
                                        <p:cTn id="143" dur="664" tmFilter="0.0,0.0; 0.25,0.07; 0.50,0.2; 0.75,0.467; 1.0,1.0">
                                          <p:stCondLst>
                                            <p:cond delay="0"/>
                                          </p:stCondLst>
                                        </p:cTn>
                                        <p:tgtEl>
                                          <p:spTgt spid="6">
                                            <p:txEl>
                                              <p:pRg st="8" end="8"/>
                                            </p:txEl>
                                          </p:spTgt>
                                        </p:tgtEl>
                                        <p:attrNameLst>
                                          <p:attrName>ppt_y</p:attrName>
                                        </p:attrNameLst>
                                      </p:cBhvr>
                                      <p:tavLst>
                                        <p:tav tm="0" fmla="#ppt_y-sin(pi*$)/3">
                                          <p:val>
                                            <p:fltVal val="0.5"/>
                                          </p:val>
                                        </p:tav>
                                        <p:tav tm="100000">
                                          <p:val>
                                            <p:fltVal val="1"/>
                                          </p:val>
                                        </p:tav>
                                      </p:tavLst>
                                    </p:anim>
                                    <p:anim calcmode="lin" valueType="num">
                                      <p:cBhvr>
                                        <p:cTn id="144" dur="664" tmFilter="0, 0; 0.125,0.2665; 0.25,0.4; 0.375,0.465; 0.5,0.5;  0.625,0.535; 0.75,0.6; 0.875,0.7335; 1,1">
                                          <p:stCondLst>
                                            <p:cond delay="664"/>
                                          </p:stCondLst>
                                        </p:cTn>
                                        <p:tgtEl>
                                          <p:spTgt spid="6">
                                            <p:txEl>
                                              <p:pRg st="8" end="8"/>
                                            </p:txEl>
                                          </p:spTgt>
                                        </p:tgtEl>
                                        <p:attrNameLst>
                                          <p:attrName>ppt_y</p:attrName>
                                        </p:attrNameLst>
                                      </p:cBhvr>
                                      <p:tavLst>
                                        <p:tav tm="0" fmla="#ppt_y-sin(pi*$)/9">
                                          <p:val>
                                            <p:fltVal val="0"/>
                                          </p:val>
                                        </p:tav>
                                        <p:tav tm="100000">
                                          <p:val>
                                            <p:fltVal val="1"/>
                                          </p:val>
                                        </p:tav>
                                      </p:tavLst>
                                    </p:anim>
                                    <p:anim calcmode="lin" valueType="num">
                                      <p:cBhvr>
                                        <p:cTn id="145" dur="332" tmFilter="0, 0; 0.125,0.2665; 0.25,0.4; 0.375,0.465; 0.5,0.5;  0.625,0.535; 0.75,0.6; 0.875,0.7335; 1,1">
                                          <p:stCondLst>
                                            <p:cond delay="1324"/>
                                          </p:stCondLst>
                                        </p:cTn>
                                        <p:tgtEl>
                                          <p:spTgt spid="6">
                                            <p:txEl>
                                              <p:pRg st="8" end="8"/>
                                            </p:txEl>
                                          </p:spTgt>
                                        </p:tgtEl>
                                        <p:attrNameLst>
                                          <p:attrName>ppt_y</p:attrName>
                                        </p:attrNameLst>
                                      </p:cBhvr>
                                      <p:tavLst>
                                        <p:tav tm="0" fmla="#ppt_y-sin(pi*$)/27">
                                          <p:val>
                                            <p:fltVal val="0"/>
                                          </p:val>
                                        </p:tav>
                                        <p:tav tm="100000">
                                          <p:val>
                                            <p:fltVal val="1"/>
                                          </p:val>
                                        </p:tav>
                                      </p:tavLst>
                                    </p:anim>
                                    <p:anim calcmode="lin" valueType="num">
                                      <p:cBhvr>
                                        <p:cTn id="146" dur="164" tmFilter="0, 0; 0.125,0.2665; 0.25,0.4; 0.375,0.465; 0.5,0.5;  0.625,0.535; 0.75,0.6; 0.875,0.7335; 1,1">
                                          <p:stCondLst>
                                            <p:cond delay="1656"/>
                                          </p:stCondLst>
                                        </p:cTn>
                                        <p:tgtEl>
                                          <p:spTgt spid="6">
                                            <p:txEl>
                                              <p:pRg st="8" end="8"/>
                                            </p:txEl>
                                          </p:spTgt>
                                        </p:tgtEl>
                                        <p:attrNameLst>
                                          <p:attrName>ppt_y</p:attrName>
                                        </p:attrNameLst>
                                      </p:cBhvr>
                                      <p:tavLst>
                                        <p:tav tm="0" fmla="#ppt_y-sin(pi*$)/81">
                                          <p:val>
                                            <p:fltVal val="0"/>
                                          </p:val>
                                        </p:tav>
                                        <p:tav tm="100000">
                                          <p:val>
                                            <p:fltVal val="1"/>
                                          </p:val>
                                        </p:tav>
                                      </p:tavLst>
                                    </p:anim>
                                    <p:animScale>
                                      <p:cBhvr>
                                        <p:cTn id="147" dur="26">
                                          <p:stCondLst>
                                            <p:cond delay="650"/>
                                          </p:stCondLst>
                                        </p:cTn>
                                        <p:tgtEl>
                                          <p:spTgt spid="6">
                                            <p:txEl>
                                              <p:pRg st="8" end="8"/>
                                            </p:txEl>
                                          </p:spTgt>
                                        </p:tgtEl>
                                      </p:cBhvr>
                                      <p:to x="100000" y="60000"/>
                                    </p:animScale>
                                    <p:animScale>
                                      <p:cBhvr>
                                        <p:cTn id="148" dur="166" decel="50000">
                                          <p:stCondLst>
                                            <p:cond delay="676"/>
                                          </p:stCondLst>
                                        </p:cTn>
                                        <p:tgtEl>
                                          <p:spTgt spid="6">
                                            <p:txEl>
                                              <p:pRg st="8" end="8"/>
                                            </p:txEl>
                                          </p:spTgt>
                                        </p:tgtEl>
                                      </p:cBhvr>
                                      <p:to x="100000" y="100000"/>
                                    </p:animScale>
                                    <p:animScale>
                                      <p:cBhvr>
                                        <p:cTn id="149" dur="26">
                                          <p:stCondLst>
                                            <p:cond delay="1312"/>
                                          </p:stCondLst>
                                        </p:cTn>
                                        <p:tgtEl>
                                          <p:spTgt spid="6">
                                            <p:txEl>
                                              <p:pRg st="8" end="8"/>
                                            </p:txEl>
                                          </p:spTgt>
                                        </p:tgtEl>
                                      </p:cBhvr>
                                      <p:to x="100000" y="80000"/>
                                    </p:animScale>
                                    <p:animScale>
                                      <p:cBhvr>
                                        <p:cTn id="150" dur="166" decel="50000">
                                          <p:stCondLst>
                                            <p:cond delay="1338"/>
                                          </p:stCondLst>
                                        </p:cTn>
                                        <p:tgtEl>
                                          <p:spTgt spid="6">
                                            <p:txEl>
                                              <p:pRg st="8" end="8"/>
                                            </p:txEl>
                                          </p:spTgt>
                                        </p:tgtEl>
                                      </p:cBhvr>
                                      <p:to x="100000" y="100000"/>
                                    </p:animScale>
                                    <p:animScale>
                                      <p:cBhvr>
                                        <p:cTn id="151" dur="26">
                                          <p:stCondLst>
                                            <p:cond delay="1642"/>
                                          </p:stCondLst>
                                        </p:cTn>
                                        <p:tgtEl>
                                          <p:spTgt spid="6">
                                            <p:txEl>
                                              <p:pRg st="8" end="8"/>
                                            </p:txEl>
                                          </p:spTgt>
                                        </p:tgtEl>
                                      </p:cBhvr>
                                      <p:to x="100000" y="90000"/>
                                    </p:animScale>
                                    <p:animScale>
                                      <p:cBhvr>
                                        <p:cTn id="152" dur="166" decel="50000">
                                          <p:stCondLst>
                                            <p:cond delay="1668"/>
                                          </p:stCondLst>
                                        </p:cTn>
                                        <p:tgtEl>
                                          <p:spTgt spid="6">
                                            <p:txEl>
                                              <p:pRg st="8" end="8"/>
                                            </p:txEl>
                                          </p:spTgt>
                                        </p:tgtEl>
                                      </p:cBhvr>
                                      <p:to x="100000" y="100000"/>
                                    </p:animScale>
                                    <p:animScale>
                                      <p:cBhvr>
                                        <p:cTn id="153" dur="26">
                                          <p:stCondLst>
                                            <p:cond delay="1808"/>
                                          </p:stCondLst>
                                        </p:cTn>
                                        <p:tgtEl>
                                          <p:spTgt spid="6">
                                            <p:txEl>
                                              <p:pRg st="8" end="8"/>
                                            </p:txEl>
                                          </p:spTgt>
                                        </p:tgtEl>
                                      </p:cBhvr>
                                      <p:to x="100000" y="95000"/>
                                    </p:animScale>
                                    <p:animScale>
                                      <p:cBhvr>
                                        <p:cTn id="154" dur="166" decel="50000">
                                          <p:stCondLst>
                                            <p:cond delay="1834"/>
                                          </p:stCondLst>
                                        </p:cTn>
                                        <p:tgtEl>
                                          <p:spTgt spid="6">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85800"/>
          </a:xfrm>
        </p:spPr>
        <p:txBody>
          <a:bodyPr/>
          <a:lstStyle/>
          <a:p>
            <a:r>
              <a:rPr lang="en-US" b="1" dirty="0" err="1" smtClean="0">
                <a:latin typeface="Wacky Action BTN" panose="020C0604040402040C06" pitchFamily="34" charset="0"/>
              </a:rPr>
              <a:t>Pygame.time.clock</a:t>
            </a:r>
            <a:r>
              <a:rPr lang="en-US" b="1" dirty="0" smtClean="0">
                <a:latin typeface="Wacky Action BTN" panose="020C0604040402040C06" pitchFamily="34" charset="0"/>
              </a:rPr>
              <a:t>()</a:t>
            </a:r>
            <a:endParaRPr lang="en-US" dirty="0"/>
          </a:p>
        </p:txBody>
      </p:sp>
      <p:sp>
        <p:nvSpPr>
          <p:cNvPr id="4" name="TextBox 3"/>
          <p:cNvSpPr txBox="1"/>
          <p:nvPr/>
        </p:nvSpPr>
        <p:spPr>
          <a:xfrm>
            <a:off x="1524000" y="4572000"/>
            <a:ext cx="184731" cy="369332"/>
          </a:xfrm>
          <a:prstGeom prst="rect">
            <a:avLst/>
          </a:prstGeom>
          <a:noFill/>
        </p:spPr>
        <p:txBody>
          <a:bodyPr wrap="none" rtlCol="0">
            <a:spAutoFit/>
          </a:bodyPr>
          <a:lstStyle/>
          <a:p>
            <a:endParaRPr lang="en-US" dirty="0"/>
          </a:p>
        </p:txBody>
      </p:sp>
      <p:sp>
        <p:nvSpPr>
          <p:cNvPr id="3" name="Content Placeholder 2"/>
          <p:cNvSpPr>
            <a:spLocks noGrp="1"/>
          </p:cNvSpPr>
          <p:nvPr>
            <p:ph idx="1"/>
          </p:nvPr>
        </p:nvSpPr>
        <p:spPr/>
        <p:txBody>
          <a:bodyPr>
            <a:normAutofit/>
          </a:bodyPr>
          <a:lstStyle/>
          <a:p>
            <a:r>
              <a:rPr lang="en-US" dirty="0">
                <a:solidFill>
                  <a:srgbClr val="002060"/>
                </a:solidFill>
                <a:latin typeface="Gisha" panose="020B0502040204020203" pitchFamily="34" charset="-79"/>
                <a:cs typeface="Gisha" panose="020B0502040204020203" pitchFamily="34" charset="-79"/>
              </a:rPr>
              <a:t>A </a:t>
            </a:r>
            <a:r>
              <a:rPr lang="en-US" b="1" i="1" dirty="0" err="1">
                <a:solidFill>
                  <a:srgbClr val="C00000"/>
                </a:solidFill>
                <a:latin typeface="Gisha" panose="020B0502040204020203" pitchFamily="34" charset="-79"/>
                <a:cs typeface="Gisha" panose="020B0502040204020203" pitchFamily="34" charset="-79"/>
              </a:rPr>
              <a:t>pygame.time.Clock</a:t>
            </a:r>
            <a:r>
              <a:rPr lang="en-US" dirty="0">
                <a:solidFill>
                  <a:srgbClr val="002060"/>
                </a:solidFill>
                <a:latin typeface="Gisha" panose="020B0502040204020203" pitchFamily="34" charset="-79"/>
                <a:cs typeface="Gisha" panose="020B0502040204020203" pitchFamily="34" charset="-79"/>
              </a:rPr>
              <a:t> object can help us make sure our program runs at a certain maximum FPS. </a:t>
            </a:r>
            <a:endParaRPr lang="en-US" dirty="0" smtClean="0">
              <a:solidFill>
                <a:srgbClr val="002060"/>
              </a:solidFill>
              <a:latin typeface="Gisha" panose="020B0502040204020203" pitchFamily="34" charset="-79"/>
              <a:cs typeface="Gisha" panose="020B0502040204020203" pitchFamily="34" charset="-79"/>
            </a:endParaRPr>
          </a:p>
          <a:p>
            <a:r>
              <a:rPr lang="en-US" dirty="0" smtClean="0">
                <a:solidFill>
                  <a:srgbClr val="002060"/>
                </a:solidFill>
                <a:latin typeface="Gisha" panose="020B0502040204020203" pitchFamily="34" charset="-79"/>
                <a:cs typeface="Gisha" panose="020B0502040204020203" pitchFamily="34" charset="-79"/>
              </a:rPr>
              <a:t>This </a:t>
            </a:r>
            <a:r>
              <a:rPr lang="en-US" dirty="0">
                <a:solidFill>
                  <a:srgbClr val="002060"/>
                </a:solidFill>
                <a:latin typeface="Gisha" panose="020B0502040204020203" pitchFamily="34" charset="-79"/>
                <a:cs typeface="Gisha" panose="020B0502040204020203" pitchFamily="34" charset="-79"/>
              </a:rPr>
              <a:t>Clock object will ensure that our game programs don’t run too fast by putting in small pauses on each iteration of the game loop. </a:t>
            </a:r>
            <a:endParaRPr lang="en-US" dirty="0" smtClean="0">
              <a:solidFill>
                <a:srgbClr val="002060"/>
              </a:solidFill>
              <a:latin typeface="Gisha" panose="020B0502040204020203" pitchFamily="34" charset="-79"/>
              <a:cs typeface="Gisha" panose="020B0502040204020203" pitchFamily="34" charset="-79"/>
            </a:endParaRPr>
          </a:p>
          <a:p>
            <a:r>
              <a:rPr lang="en-US" dirty="0" smtClean="0">
                <a:solidFill>
                  <a:srgbClr val="002060"/>
                </a:solidFill>
                <a:latin typeface="Gisha" panose="020B0502040204020203" pitchFamily="34" charset="-79"/>
                <a:cs typeface="Gisha" panose="020B0502040204020203" pitchFamily="34" charset="-79"/>
              </a:rPr>
              <a:t>If </a:t>
            </a:r>
            <a:r>
              <a:rPr lang="en-US" dirty="0">
                <a:solidFill>
                  <a:srgbClr val="002060"/>
                </a:solidFill>
                <a:latin typeface="Gisha" panose="020B0502040204020203" pitchFamily="34" charset="-79"/>
                <a:cs typeface="Gisha" panose="020B0502040204020203" pitchFamily="34" charset="-79"/>
              </a:rPr>
              <a:t>we didn’t have these pauses, our game program would run as fast as the computer could run it. This is often too fast for the player, and as computers get faster they would run the game faster too. </a:t>
            </a:r>
            <a:endParaRPr lang="en-US" dirty="0" smtClean="0">
              <a:solidFill>
                <a:srgbClr val="002060"/>
              </a:solidFill>
              <a:latin typeface="Gisha" panose="020B0502040204020203" pitchFamily="34" charset="-79"/>
              <a:cs typeface="Gisha" panose="020B0502040204020203" pitchFamily="34" charset="-79"/>
            </a:endParaRPr>
          </a:p>
          <a:p>
            <a:pPr marL="0" indent="0">
              <a:buNone/>
            </a:pPr>
            <a:endParaRPr lang="en-US" dirty="0">
              <a:solidFill>
                <a:srgbClr val="002060"/>
              </a:solidFill>
              <a:latin typeface="Gisha" panose="020B0502040204020203" pitchFamily="34" charset="-79"/>
              <a:cs typeface="Gisha" panose="020B0502040204020203" pitchFamily="34" charset="-79"/>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5867400"/>
            <a:ext cx="6781800" cy="567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487618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85800"/>
          </a:xfrm>
        </p:spPr>
        <p:txBody>
          <a:bodyPr/>
          <a:lstStyle/>
          <a:p>
            <a:r>
              <a:rPr lang="en-US" b="1" dirty="0" err="1" smtClean="0">
                <a:latin typeface="Wacky Action BTN" panose="020C0604040402040C06" pitchFamily="34" charset="0"/>
              </a:rPr>
              <a:t>Pygame.time.clock</a:t>
            </a:r>
            <a:r>
              <a:rPr lang="en-US" b="1" dirty="0" smtClean="0">
                <a:latin typeface="Wacky Action BTN" panose="020C0604040402040C06" pitchFamily="34" charset="0"/>
              </a:rPr>
              <a:t>()</a:t>
            </a:r>
            <a:endParaRPr lang="en-US" dirty="0"/>
          </a:p>
        </p:txBody>
      </p:sp>
      <p:sp>
        <p:nvSpPr>
          <p:cNvPr id="4" name="TextBox 3"/>
          <p:cNvSpPr txBox="1"/>
          <p:nvPr/>
        </p:nvSpPr>
        <p:spPr>
          <a:xfrm>
            <a:off x="1524000" y="4572000"/>
            <a:ext cx="184731" cy="369332"/>
          </a:xfrm>
          <a:prstGeom prst="rect">
            <a:avLst/>
          </a:prstGeom>
          <a:noFill/>
        </p:spPr>
        <p:txBody>
          <a:bodyPr wrap="none" rtlCol="0">
            <a:spAutoFit/>
          </a:bodyPr>
          <a:lstStyle/>
          <a:p>
            <a:endParaRPr lang="en-US" dirty="0"/>
          </a:p>
        </p:txBody>
      </p:sp>
      <p:sp>
        <p:nvSpPr>
          <p:cNvPr id="3" name="Content Placeholder 2"/>
          <p:cNvSpPr>
            <a:spLocks noGrp="1"/>
          </p:cNvSpPr>
          <p:nvPr>
            <p:ph idx="1"/>
          </p:nvPr>
        </p:nvSpPr>
        <p:spPr/>
        <p:txBody>
          <a:bodyPr>
            <a:normAutofit/>
          </a:bodyPr>
          <a:lstStyle/>
          <a:p>
            <a:r>
              <a:rPr lang="en-US" sz="3600" dirty="0" smtClean="0">
                <a:solidFill>
                  <a:srgbClr val="002060"/>
                </a:solidFill>
                <a:latin typeface="Gisha" panose="020B0502040204020203" pitchFamily="34" charset="-79"/>
                <a:cs typeface="Gisha" panose="020B0502040204020203" pitchFamily="34" charset="-79"/>
              </a:rPr>
              <a:t>A </a:t>
            </a:r>
            <a:r>
              <a:rPr lang="en-US" sz="3600" dirty="0">
                <a:solidFill>
                  <a:srgbClr val="002060"/>
                </a:solidFill>
                <a:latin typeface="Gisha" panose="020B0502040204020203" pitchFamily="34" charset="-79"/>
                <a:cs typeface="Gisha" panose="020B0502040204020203" pitchFamily="34" charset="-79"/>
              </a:rPr>
              <a:t>call to the </a:t>
            </a:r>
            <a:r>
              <a:rPr lang="en-US" sz="3600" b="1" dirty="0">
                <a:solidFill>
                  <a:srgbClr val="C00000"/>
                </a:solidFill>
                <a:latin typeface="Gisha" panose="020B0502040204020203" pitchFamily="34" charset="-79"/>
                <a:cs typeface="Gisha" panose="020B0502040204020203" pitchFamily="34" charset="-79"/>
              </a:rPr>
              <a:t>tick() </a:t>
            </a:r>
            <a:r>
              <a:rPr lang="en-US" sz="3600" dirty="0">
                <a:solidFill>
                  <a:srgbClr val="002060"/>
                </a:solidFill>
                <a:latin typeface="Gisha" panose="020B0502040204020203" pitchFamily="34" charset="-79"/>
                <a:cs typeface="Gisha" panose="020B0502040204020203" pitchFamily="34" charset="-79"/>
              </a:rPr>
              <a:t>method of a Clock object in the game loop can make sure the game runs at the same speed no matter how fast of a computer it runs on. </a:t>
            </a:r>
            <a:endParaRPr lang="en-US" sz="3600" dirty="0" smtClean="0">
              <a:solidFill>
                <a:srgbClr val="002060"/>
              </a:solidFill>
              <a:latin typeface="Gisha" panose="020B0502040204020203" pitchFamily="34" charset="-79"/>
              <a:cs typeface="Gisha" panose="020B0502040204020203" pitchFamily="34" charset="-79"/>
            </a:endParaRPr>
          </a:p>
          <a:p>
            <a:r>
              <a:rPr lang="en-US" sz="3600" dirty="0" smtClean="0">
                <a:solidFill>
                  <a:srgbClr val="002060"/>
                </a:solidFill>
                <a:latin typeface="Gisha" panose="020B0502040204020203" pitchFamily="34" charset="-79"/>
                <a:cs typeface="Gisha" panose="020B0502040204020203" pitchFamily="34" charset="-79"/>
              </a:rPr>
              <a:t>The </a:t>
            </a:r>
            <a:r>
              <a:rPr lang="en-US" sz="3600" dirty="0">
                <a:solidFill>
                  <a:srgbClr val="002060"/>
                </a:solidFill>
                <a:latin typeface="Gisha" panose="020B0502040204020203" pitchFamily="34" charset="-79"/>
                <a:cs typeface="Gisha" panose="020B0502040204020203" pitchFamily="34" charset="-79"/>
              </a:rPr>
              <a:t>Clock object is created on </a:t>
            </a:r>
            <a:r>
              <a:rPr lang="en-US" sz="3600" b="1" dirty="0">
                <a:solidFill>
                  <a:srgbClr val="7030A0"/>
                </a:solidFill>
                <a:latin typeface="Gisha" panose="020B0502040204020203" pitchFamily="34" charset="-79"/>
                <a:cs typeface="Gisha" panose="020B0502040204020203" pitchFamily="34" charset="-79"/>
              </a:rPr>
              <a:t>line 7</a:t>
            </a:r>
            <a:r>
              <a:rPr lang="en-US" sz="3600" dirty="0">
                <a:solidFill>
                  <a:srgbClr val="002060"/>
                </a:solidFill>
                <a:latin typeface="Gisha" panose="020B0502040204020203" pitchFamily="34" charset="-79"/>
                <a:cs typeface="Gisha" panose="020B0502040204020203" pitchFamily="34" charset="-79"/>
              </a:rPr>
              <a:t> of the </a:t>
            </a:r>
            <a:r>
              <a:rPr lang="en-US" sz="3600" b="1" i="1" dirty="0">
                <a:solidFill>
                  <a:srgbClr val="C00000"/>
                </a:solidFill>
                <a:latin typeface="Gisha" panose="020B0502040204020203" pitchFamily="34" charset="-79"/>
                <a:cs typeface="Gisha" panose="020B0502040204020203" pitchFamily="34" charset="-79"/>
              </a:rPr>
              <a:t>catanimation.py </a:t>
            </a:r>
            <a:r>
              <a:rPr lang="en-US" sz="3600" dirty="0" smtClean="0">
                <a:solidFill>
                  <a:srgbClr val="002060"/>
                </a:solidFill>
                <a:latin typeface="Gisha" panose="020B0502040204020203" pitchFamily="34" charset="-79"/>
                <a:cs typeface="Gisha" panose="020B0502040204020203" pitchFamily="34" charset="-79"/>
              </a:rPr>
              <a:t>program. </a:t>
            </a:r>
          </a:p>
          <a:p>
            <a:pPr marL="0" indent="0">
              <a:buNone/>
            </a:pPr>
            <a:endParaRPr lang="en-US" dirty="0">
              <a:solidFill>
                <a:srgbClr val="002060"/>
              </a:solidFill>
              <a:latin typeface="Gisha" panose="020B0502040204020203" pitchFamily="34" charset="-79"/>
              <a:cs typeface="Gisha" panose="020B0502040204020203" pitchFamily="34" charset="-79"/>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5867400"/>
            <a:ext cx="6781800" cy="567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7494056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85800"/>
          </a:xfrm>
        </p:spPr>
        <p:txBody>
          <a:bodyPr/>
          <a:lstStyle/>
          <a:p>
            <a:r>
              <a:rPr lang="en-US" b="1" dirty="0">
                <a:solidFill>
                  <a:srgbClr val="2F5897"/>
                </a:solidFill>
                <a:latin typeface="Wacky Action BTN" panose="020C0604040402040C06" pitchFamily="34" charset="0"/>
              </a:rPr>
              <a:t>Catanimation.py</a:t>
            </a:r>
            <a:endParaRPr lang="en-US" dirty="0"/>
          </a:p>
        </p:txBody>
      </p:sp>
      <p:sp>
        <p:nvSpPr>
          <p:cNvPr id="4" name="TextBox 3"/>
          <p:cNvSpPr txBox="1"/>
          <p:nvPr/>
        </p:nvSpPr>
        <p:spPr>
          <a:xfrm>
            <a:off x="1524000" y="4572000"/>
            <a:ext cx="184731" cy="369332"/>
          </a:xfrm>
          <a:prstGeom prst="rect">
            <a:avLst/>
          </a:prstGeom>
          <a:noFill/>
        </p:spPr>
        <p:txBody>
          <a:bodyPr wrap="none" rtlCol="0">
            <a:spAutoFit/>
          </a:bodyPr>
          <a:lstStyle/>
          <a:p>
            <a:endParaRPr lang="en-US" dirty="0"/>
          </a:p>
        </p:txBody>
      </p:sp>
      <p:pic>
        <p:nvPicPr>
          <p:cNvPr id="3077" name="Picture 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6288" y="1600200"/>
            <a:ext cx="8827712"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8" name="Picture 6" descr="C:\Users\Carolyn\Dropbox\Exploring CS with Python &amp; Gaming\Lars PPTs\PyGamePres2014\catani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3733800"/>
            <a:ext cx="3208337"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317197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1509</TotalTime>
  <Words>875</Words>
  <Application>Microsoft Office PowerPoint</Application>
  <PresentationFormat>On-screen Show (4:3)</PresentationFormat>
  <Paragraphs>73</Paragraphs>
  <Slides>19</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Century Gothic</vt:lpstr>
      <vt:lpstr>Courier New</vt:lpstr>
      <vt:lpstr>Gisha</vt:lpstr>
      <vt:lpstr>Palatino Linotype</vt:lpstr>
      <vt:lpstr>Ravie</vt:lpstr>
      <vt:lpstr>Wacky Action BTN</vt:lpstr>
      <vt:lpstr>Executive</vt:lpstr>
      <vt:lpstr>PowerPoint Presentation</vt:lpstr>
      <vt:lpstr>Animations</vt:lpstr>
      <vt:lpstr>Animation</vt:lpstr>
      <vt:lpstr>Animation</vt:lpstr>
      <vt:lpstr>Our First Animation Program</vt:lpstr>
      <vt:lpstr>Catanimation.py</vt:lpstr>
      <vt:lpstr>Pygame.time.clock()</vt:lpstr>
      <vt:lpstr>Pygame.time.clock()</vt:lpstr>
      <vt:lpstr>Catanimation.py</vt:lpstr>
      <vt:lpstr>Catanimation.py</vt:lpstr>
      <vt:lpstr>47. fpsClock.tick(FPS) </vt:lpstr>
      <vt:lpstr>7. fpsClock = pygame.time.Clock() </vt:lpstr>
      <vt:lpstr>FPS</vt:lpstr>
      <vt:lpstr>Blitting</vt:lpstr>
      <vt:lpstr>Blitting</vt:lpstr>
      <vt:lpstr>Blitting</vt:lpstr>
      <vt:lpstr>Catanimation.py</vt:lpstr>
      <vt:lpstr>Catanimation.py Lab</vt:lpstr>
      <vt:lpstr>What is Next?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Carolyn</dc:creator>
  <cp:lastModifiedBy>Segreto, Carolyn</cp:lastModifiedBy>
  <cp:revision>89</cp:revision>
  <dcterms:created xsi:type="dcterms:W3CDTF">2016-03-31T16:34:56Z</dcterms:created>
  <dcterms:modified xsi:type="dcterms:W3CDTF">2016-05-02T16:39:46Z</dcterms:modified>
</cp:coreProperties>
</file>