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33"/>
  </p:notesMasterIdLst>
  <p:sldIdLst>
    <p:sldId id="256" r:id="rId2"/>
    <p:sldId id="257" r:id="rId3"/>
    <p:sldId id="295" r:id="rId4"/>
    <p:sldId id="296" r:id="rId5"/>
    <p:sldId id="298" r:id="rId6"/>
    <p:sldId id="294" r:id="rId7"/>
    <p:sldId id="281" r:id="rId8"/>
    <p:sldId id="299" r:id="rId9"/>
    <p:sldId id="300" r:id="rId10"/>
    <p:sldId id="301" r:id="rId11"/>
    <p:sldId id="302" r:id="rId12"/>
    <p:sldId id="304" r:id="rId13"/>
    <p:sldId id="305" r:id="rId14"/>
    <p:sldId id="306" r:id="rId15"/>
    <p:sldId id="307" r:id="rId16"/>
    <p:sldId id="308" r:id="rId17"/>
    <p:sldId id="309" r:id="rId18"/>
    <p:sldId id="310" r:id="rId19"/>
    <p:sldId id="311" r:id="rId20"/>
    <p:sldId id="312" r:id="rId21"/>
    <p:sldId id="313" r:id="rId22"/>
    <p:sldId id="314" r:id="rId23"/>
    <p:sldId id="323" r:id="rId24"/>
    <p:sldId id="315" r:id="rId25"/>
    <p:sldId id="316" r:id="rId26"/>
    <p:sldId id="317" r:id="rId27"/>
    <p:sldId id="318" r:id="rId28"/>
    <p:sldId id="319" r:id="rId29"/>
    <p:sldId id="320" r:id="rId30"/>
    <p:sldId id="324" r:id="rId31"/>
    <p:sldId id="322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D4F073-C989-4845-B981-6B9BC35972C0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1B99E5-ABDC-4E28-A26C-362FE33F0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587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EEE0-2210-4372-BD1A-079175A02E86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38D39A3-C77B-40A7-91A5-7525860A897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EEE0-2210-4372-BD1A-079175A02E86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39A3-C77B-40A7-91A5-7525860A89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EEE0-2210-4372-BD1A-079175A02E86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39A3-C77B-40A7-91A5-7525860A89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EEE0-2210-4372-BD1A-079175A02E86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39A3-C77B-40A7-91A5-7525860A89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EEE0-2210-4372-BD1A-079175A02E86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39A3-C77B-40A7-91A5-7525860A897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EEE0-2210-4372-BD1A-079175A02E86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39A3-C77B-40A7-91A5-7525860A897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EEE0-2210-4372-BD1A-079175A02E86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39A3-C77B-40A7-91A5-7525860A897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EEE0-2210-4372-BD1A-079175A02E86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39A3-C77B-40A7-91A5-7525860A89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EEE0-2210-4372-BD1A-079175A02E86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39A3-C77B-40A7-91A5-7525860A89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EEE0-2210-4372-BD1A-079175A02E86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39A3-C77B-40A7-91A5-7525860A89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0EEE0-2210-4372-BD1A-079175A02E86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D39A3-C77B-40A7-91A5-7525860A89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B80EEE0-2210-4372-BD1A-079175A02E86}" type="datetimeFigureOut">
              <a:rPr lang="en-US" smtClean="0"/>
              <a:t>12/19/2016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38D39A3-C77B-40A7-91A5-7525860A897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312419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00400"/>
            <a:ext cx="7620000" cy="3505200"/>
          </a:xfrm>
        </p:spPr>
        <p:txBody>
          <a:bodyPr>
            <a:noAutofit/>
          </a:bodyPr>
          <a:lstStyle/>
          <a:p>
            <a:r>
              <a:rPr lang="en-US" sz="7200" b="1" dirty="0" smtClean="0">
                <a:solidFill>
                  <a:schemeClr val="accent5"/>
                </a:solidFill>
                <a:latin typeface="Ravie" panose="04040805050809020602" pitchFamily="82" charset="0"/>
              </a:rPr>
              <a:t>Sound and more</a:t>
            </a:r>
          </a:p>
          <a:p>
            <a:r>
              <a:rPr lang="en-US" sz="7200" b="1" dirty="0" smtClean="0">
                <a:solidFill>
                  <a:schemeClr val="accent5"/>
                </a:solidFill>
                <a:latin typeface="Ravie" panose="04040805050809020602" pitchFamily="82" charset="0"/>
              </a:rPr>
              <a:t>Animations</a:t>
            </a:r>
            <a:endParaRPr lang="en-US" sz="7200" b="1" dirty="0">
              <a:solidFill>
                <a:schemeClr val="accent5"/>
              </a:solidFill>
              <a:latin typeface="Ravie" panose="04040805050809020602" pitchFamily="8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100" y="762000"/>
            <a:ext cx="5105400" cy="2097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942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229600" cy="990600"/>
          </a:xfrm>
        </p:spPr>
        <p:txBody>
          <a:bodyPr/>
          <a:lstStyle/>
          <a:p>
            <a:r>
              <a:rPr lang="en-US" sz="4400" b="1" dirty="0" smtClean="0">
                <a:latin typeface="Ravie" panose="04040805050809020602" pitchFamily="82" charset="0"/>
              </a:rPr>
              <a:t>Animation.py</a:t>
            </a:r>
            <a:endParaRPr lang="en-US" sz="4400" b="1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229600" cy="5715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smtClean="0">
                <a:solidFill>
                  <a:srgbClr val="002060"/>
                </a:solidFill>
              </a:rPr>
              <a:t>In order </a:t>
            </a:r>
            <a:r>
              <a:rPr lang="en-US" sz="4400" dirty="0">
                <a:solidFill>
                  <a:srgbClr val="002060"/>
                </a:solidFill>
              </a:rPr>
              <a:t>to animate the blocks (that is, make them look like they are moving) we will </a:t>
            </a:r>
            <a:r>
              <a:rPr lang="en-US" sz="4400" dirty="0" smtClean="0">
                <a:solidFill>
                  <a:srgbClr val="002060"/>
                </a:solidFill>
              </a:rPr>
              <a:t>move the </a:t>
            </a:r>
            <a:r>
              <a:rPr lang="en-US" sz="4400" dirty="0">
                <a:solidFill>
                  <a:srgbClr val="002060"/>
                </a:solidFill>
              </a:rPr>
              <a:t>blocks a few pixels over on each iteration through the game loop. </a:t>
            </a:r>
            <a:endParaRPr lang="en-US" sz="44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224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/>
          <a:lstStyle/>
          <a:p>
            <a:r>
              <a:rPr lang="en-US" sz="4000" b="1" dirty="0" smtClean="0">
                <a:latin typeface="Ravie" panose="04040805050809020602" pitchFamily="82" charset="0"/>
              </a:rPr>
              <a:t>How the Animation Program works</a:t>
            </a:r>
            <a:endParaRPr lang="en-US" sz="4000" b="1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229600" cy="5715000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0070C0"/>
                </a:solidFill>
              </a:rPr>
              <a:t>In this program, we will have three different colored blocks moving around </a:t>
            </a:r>
            <a:r>
              <a:rPr lang="en-US" sz="3600" dirty="0" smtClean="0">
                <a:solidFill>
                  <a:srgbClr val="0070C0"/>
                </a:solidFill>
              </a:rPr>
              <a:t>and bouncing </a:t>
            </a:r>
            <a:r>
              <a:rPr lang="en-US" sz="3600" dirty="0">
                <a:solidFill>
                  <a:srgbClr val="0070C0"/>
                </a:solidFill>
              </a:rPr>
              <a:t>off the walls. </a:t>
            </a:r>
            <a:endParaRPr lang="en-US" sz="3600" dirty="0" smtClean="0">
              <a:solidFill>
                <a:srgbClr val="0070C0"/>
              </a:solidFill>
            </a:endParaRPr>
          </a:p>
          <a:p>
            <a:r>
              <a:rPr lang="en-US" sz="3600" dirty="0" smtClean="0">
                <a:solidFill>
                  <a:srgbClr val="0070C0"/>
                </a:solidFill>
              </a:rPr>
              <a:t>In </a:t>
            </a:r>
            <a:r>
              <a:rPr lang="en-US" sz="3600" dirty="0">
                <a:solidFill>
                  <a:srgbClr val="0070C0"/>
                </a:solidFill>
              </a:rPr>
              <a:t>order to do this, we need to first consider exactly how we </a:t>
            </a:r>
            <a:r>
              <a:rPr lang="en-US" sz="3600" dirty="0" smtClean="0">
                <a:solidFill>
                  <a:srgbClr val="0070C0"/>
                </a:solidFill>
              </a:rPr>
              <a:t>want the </a:t>
            </a:r>
            <a:r>
              <a:rPr lang="en-US" sz="3600" dirty="0">
                <a:solidFill>
                  <a:srgbClr val="0070C0"/>
                </a:solidFill>
              </a:rPr>
              <a:t>blocks to move</a:t>
            </a:r>
            <a:r>
              <a:rPr lang="en-US" sz="3600" dirty="0" smtClean="0">
                <a:solidFill>
                  <a:srgbClr val="0070C0"/>
                </a:solidFill>
              </a:rPr>
              <a:t>.</a:t>
            </a:r>
            <a:endParaRPr lang="en-US" sz="3600" dirty="0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766077"/>
            <a:ext cx="1905000" cy="208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4571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/>
          <a:lstStyle/>
          <a:p>
            <a:r>
              <a:rPr lang="en-US" sz="4000" b="1" dirty="0" smtClean="0">
                <a:latin typeface="Ravie" panose="04040805050809020602" pitchFamily="82" charset="0"/>
              </a:rPr>
              <a:t>Moving and Bouncing the Blocks</a:t>
            </a:r>
            <a:endParaRPr lang="en-US" sz="4000" b="1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229600" cy="5715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tx1"/>
                </a:solidFill>
              </a:rPr>
              <a:t>Each block will move in one of four diagonal directions</a:t>
            </a:r>
            <a:r>
              <a:rPr lang="en-US" sz="2800" b="1" dirty="0" smtClean="0">
                <a:solidFill>
                  <a:schemeClr val="tx1"/>
                </a:solidFill>
              </a:rPr>
              <a:t>:</a:t>
            </a:r>
          </a:p>
          <a:p>
            <a:r>
              <a:rPr lang="en-US" sz="2800" b="1" dirty="0" smtClean="0">
                <a:solidFill>
                  <a:srgbClr val="7030A0"/>
                </a:solidFill>
              </a:rPr>
              <a:t>Down </a:t>
            </a:r>
            <a:r>
              <a:rPr lang="en-US" sz="2800" b="1" dirty="0">
                <a:solidFill>
                  <a:srgbClr val="7030A0"/>
                </a:solidFill>
              </a:rPr>
              <a:t>and </a:t>
            </a:r>
            <a:r>
              <a:rPr lang="en-US" sz="2800" b="1" dirty="0" smtClean="0">
                <a:solidFill>
                  <a:srgbClr val="7030A0"/>
                </a:solidFill>
              </a:rPr>
              <a:t>left</a:t>
            </a:r>
          </a:p>
          <a:p>
            <a:r>
              <a:rPr lang="en-US" sz="2800" b="1" dirty="0" smtClean="0">
                <a:solidFill>
                  <a:srgbClr val="7030A0"/>
                </a:solidFill>
              </a:rPr>
              <a:t>Down </a:t>
            </a:r>
            <a:r>
              <a:rPr lang="en-US" sz="2800" b="1" dirty="0">
                <a:solidFill>
                  <a:srgbClr val="7030A0"/>
                </a:solidFill>
              </a:rPr>
              <a:t>and </a:t>
            </a:r>
            <a:r>
              <a:rPr lang="en-US" sz="2800" b="1" dirty="0" smtClean="0">
                <a:solidFill>
                  <a:srgbClr val="7030A0"/>
                </a:solidFill>
              </a:rPr>
              <a:t>right</a:t>
            </a:r>
            <a:endParaRPr lang="en-US" sz="2800" b="1" dirty="0">
              <a:solidFill>
                <a:srgbClr val="7030A0"/>
              </a:solidFill>
            </a:endParaRPr>
          </a:p>
          <a:p>
            <a:r>
              <a:rPr lang="en-US" sz="2800" b="1" dirty="0" smtClean="0">
                <a:solidFill>
                  <a:srgbClr val="7030A0"/>
                </a:solidFill>
              </a:rPr>
              <a:t>Up </a:t>
            </a:r>
            <a:r>
              <a:rPr lang="en-US" sz="2800" b="1" dirty="0">
                <a:solidFill>
                  <a:srgbClr val="7030A0"/>
                </a:solidFill>
              </a:rPr>
              <a:t>and </a:t>
            </a:r>
            <a:r>
              <a:rPr lang="en-US" sz="2800" b="1" dirty="0" smtClean="0">
                <a:solidFill>
                  <a:srgbClr val="7030A0"/>
                </a:solidFill>
              </a:rPr>
              <a:t>left</a:t>
            </a:r>
          </a:p>
          <a:p>
            <a:r>
              <a:rPr lang="en-US" sz="2800" b="1" dirty="0" smtClean="0">
                <a:solidFill>
                  <a:srgbClr val="7030A0"/>
                </a:solidFill>
              </a:rPr>
              <a:t>Up </a:t>
            </a:r>
            <a:r>
              <a:rPr lang="en-US" sz="2800" b="1" dirty="0">
                <a:solidFill>
                  <a:srgbClr val="7030A0"/>
                </a:solidFill>
              </a:rPr>
              <a:t>and right. </a:t>
            </a:r>
            <a:endParaRPr lang="en-US" sz="2800" b="1" dirty="0" smtClean="0">
              <a:solidFill>
                <a:srgbClr val="7030A0"/>
              </a:solidFill>
            </a:endParaRPr>
          </a:p>
          <a:p>
            <a:r>
              <a:rPr lang="en-US" sz="2800" b="1" dirty="0" smtClean="0">
                <a:solidFill>
                  <a:schemeClr val="tx1"/>
                </a:solidFill>
              </a:rPr>
              <a:t>When </a:t>
            </a:r>
            <a:r>
              <a:rPr lang="en-US" sz="2800" b="1" dirty="0">
                <a:solidFill>
                  <a:schemeClr val="tx1"/>
                </a:solidFill>
              </a:rPr>
              <a:t>the block hits the side of the window, we want it </a:t>
            </a:r>
            <a:r>
              <a:rPr lang="en-US" sz="2800" b="1" dirty="0" smtClean="0">
                <a:solidFill>
                  <a:schemeClr val="tx1"/>
                </a:solidFill>
              </a:rPr>
              <a:t>to "bounce</a:t>
            </a:r>
            <a:r>
              <a:rPr lang="en-US" sz="2800" b="1" dirty="0">
                <a:solidFill>
                  <a:schemeClr val="tx1"/>
                </a:solidFill>
              </a:rPr>
              <a:t>" off the wall and move in a new diagonal direction. The blocks will bounce </a:t>
            </a:r>
            <a:r>
              <a:rPr lang="en-US" sz="2800" b="1" dirty="0" smtClean="0">
                <a:solidFill>
                  <a:schemeClr val="tx1"/>
                </a:solidFill>
              </a:rPr>
              <a:t>as shown </a:t>
            </a:r>
            <a:r>
              <a:rPr lang="en-US" sz="2800" b="1" dirty="0">
                <a:solidFill>
                  <a:schemeClr val="tx1"/>
                </a:solidFill>
              </a:rPr>
              <a:t>in </a:t>
            </a:r>
            <a:r>
              <a:rPr lang="en-US" sz="2800" b="1" dirty="0" smtClean="0">
                <a:solidFill>
                  <a:schemeClr val="tx1"/>
                </a:solidFill>
              </a:rPr>
              <a:t>the picture</a:t>
            </a:r>
            <a:r>
              <a:rPr lang="en-US" sz="2800" b="1" dirty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981200"/>
            <a:ext cx="2209800" cy="2408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315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/>
          <a:lstStyle/>
          <a:p>
            <a:r>
              <a:rPr lang="en-US" sz="4000" b="1" dirty="0" smtClean="0">
                <a:latin typeface="Ravie" panose="04040805050809020602" pitchFamily="82" charset="0"/>
              </a:rPr>
              <a:t>Moving and Bouncing the Blocks</a:t>
            </a:r>
            <a:endParaRPr lang="en-US" sz="4000" b="1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229600" cy="5715000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The new direction that a block moves after it bounces depends on two things</a:t>
            </a:r>
            <a:r>
              <a:rPr lang="en-US" sz="2800" b="1" dirty="0" smtClean="0">
                <a:solidFill>
                  <a:schemeClr val="tx1"/>
                </a:solidFill>
              </a:rPr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>
                <a:solidFill>
                  <a:srgbClr val="7030A0"/>
                </a:solidFill>
              </a:rPr>
              <a:t>Which direction </a:t>
            </a:r>
            <a:r>
              <a:rPr lang="en-US" sz="2800" b="1" dirty="0">
                <a:solidFill>
                  <a:srgbClr val="7030A0"/>
                </a:solidFill>
              </a:rPr>
              <a:t>it was moving before the </a:t>
            </a:r>
            <a:r>
              <a:rPr lang="en-US" sz="2800" b="1" dirty="0" smtClean="0">
                <a:solidFill>
                  <a:srgbClr val="7030A0"/>
                </a:solidFill>
              </a:rPr>
              <a:t>bounce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>
                <a:solidFill>
                  <a:srgbClr val="7030A0"/>
                </a:solidFill>
              </a:rPr>
              <a:t>Which </a:t>
            </a:r>
            <a:r>
              <a:rPr lang="en-US" sz="2800" b="1" dirty="0">
                <a:solidFill>
                  <a:srgbClr val="7030A0"/>
                </a:solidFill>
              </a:rPr>
              <a:t>wall it bounced </a:t>
            </a:r>
            <a:r>
              <a:rPr lang="en-US" sz="2800" b="1" dirty="0" smtClean="0">
                <a:solidFill>
                  <a:srgbClr val="7030A0"/>
                </a:solidFill>
              </a:rPr>
              <a:t>off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4114800"/>
            <a:ext cx="2209800" cy="2408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2201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/>
          <a:lstStyle/>
          <a:p>
            <a:r>
              <a:rPr lang="en-US" sz="4000" b="1" dirty="0" smtClean="0">
                <a:latin typeface="Ravie" panose="04040805050809020602" pitchFamily="82" charset="0"/>
              </a:rPr>
              <a:t>Moving and Bouncing the Blocks</a:t>
            </a:r>
            <a:endParaRPr lang="en-US" sz="4000" b="1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229600" cy="57150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There </a:t>
            </a:r>
            <a:r>
              <a:rPr lang="en-US" sz="2800" b="1" dirty="0">
                <a:solidFill>
                  <a:schemeClr val="tx1"/>
                </a:solidFill>
              </a:rPr>
              <a:t>are </a:t>
            </a:r>
            <a:r>
              <a:rPr lang="en-US" sz="2800" b="1" dirty="0" smtClean="0">
                <a:solidFill>
                  <a:schemeClr val="tx1"/>
                </a:solidFill>
              </a:rPr>
              <a:t>a total </a:t>
            </a:r>
            <a:r>
              <a:rPr lang="en-US" sz="2800" b="1" dirty="0">
                <a:solidFill>
                  <a:schemeClr val="tx1"/>
                </a:solidFill>
              </a:rPr>
              <a:t>of eight possible ways a block can </a:t>
            </a:r>
            <a:r>
              <a:rPr lang="en-US" sz="2800" b="1" dirty="0" smtClean="0">
                <a:solidFill>
                  <a:schemeClr val="tx1"/>
                </a:solidFill>
              </a:rPr>
              <a:t>bounce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- two </a:t>
            </a:r>
            <a:r>
              <a:rPr lang="en-US" sz="2800" b="1" dirty="0">
                <a:solidFill>
                  <a:schemeClr val="tx1"/>
                </a:solidFill>
              </a:rPr>
              <a:t>different ways for each of the </a:t>
            </a:r>
            <a:r>
              <a:rPr lang="en-US" sz="2800" b="1" dirty="0" smtClean="0">
                <a:solidFill>
                  <a:schemeClr val="tx1"/>
                </a:solidFill>
              </a:rPr>
              <a:t>four walls</a:t>
            </a:r>
            <a:r>
              <a:rPr lang="en-US" sz="2800" b="1" dirty="0">
                <a:solidFill>
                  <a:schemeClr val="tx1"/>
                </a:solidFill>
              </a:rPr>
              <a:t>. </a:t>
            </a:r>
            <a:endParaRPr lang="en-US" sz="2800" b="1" dirty="0" smtClean="0">
              <a:solidFill>
                <a:schemeClr val="tx1"/>
              </a:solidFill>
            </a:endParaRPr>
          </a:p>
          <a:p>
            <a:r>
              <a:rPr lang="en-US" sz="2800" b="1" dirty="0" smtClean="0">
                <a:solidFill>
                  <a:schemeClr val="tx1"/>
                </a:solidFill>
              </a:rPr>
              <a:t>For </a:t>
            </a:r>
            <a:r>
              <a:rPr lang="en-US" sz="2800" b="1" dirty="0">
                <a:solidFill>
                  <a:schemeClr val="tx1"/>
                </a:solidFill>
              </a:rPr>
              <a:t>example, if a block is moving down and right, and then bounces off of </a:t>
            </a:r>
            <a:r>
              <a:rPr lang="en-US" sz="2800" b="1" dirty="0" smtClean="0">
                <a:solidFill>
                  <a:schemeClr val="tx1"/>
                </a:solidFill>
              </a:rPr>
              <a:t>the bottom </a:t>
            </a:r>
            <a:r>
              <a:rPr lang="en-US" sz="2800" b="1" dirty="0">
                <a:solidFill>
                  <a:schemeClr val="tx1"/>
                </a:solidFill>
              </a:rPr>
              <a:t>edge of the window, we want the block's new direction to be up and right</a:t>
            </a:r>
            <a:r>
              <a:rPr lang="en-US" sz="2800" b="1" dirty="0" smtClean="0">
                <a:solidFill>
                  <a:schemeClr val="tx1"/>
                </a:solidFill>
              </a:rPr>
              <a:t>.</a:t>
            </a:r>
            <a:endParaRPr lang="en-US" sz="2800" b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267200"/>
            <a:ext cx="2209800" cy="2408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>
            <a:off x="5638800" y="4572000"/>
            <a:ext cx="1790700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1404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/>
          <a:lstStyle/>
          <a:p>
            <a:r>
              <a:rPr lang="en-US" sz="4000" b="1" dirty="0" smtClean="0">
                <a:latin typeface="Ravie" panose="04040805050809020602" pitchFamily="82" charset="0"/>
              </a:rPr>
              <a:t>Moving and Bouncing the Blocks</a:t>
            </a:r>
            <a:endParaRPr lang="en-US" sz="4000" b="1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229600" cy="5715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chemeClr val="tx1"/>
                </a:solidFill>
              </a:rPr>
              <a:t>We can represent the blocks with a </a:t>
            </a:r>
            <a:r>
              <a:rPr lang="en-US" sz="3200" b="1" dirty="0" err="1">
                <a:solidFill>
                  <a:schemeClr val="tx1"/>
                </a:solidFill>
              </a:rPr>
              <a:t>Rect</a:t>
            </a:r>
            <a:r>
              <a:rPr lang="en-US" sz="3200" b="1" dirty="0">
                <a:solidFill>
                  <a:schemeClr val="tx1"/>
                </a:solidFill>
              </a:rPr>
              <a:t> object to </a:t>
            </a:r>
            <a:r>
              <a:rPr lang="en-US" sz="3200" b="1" dirty="0" smtClean="0">
                <a:solidFill>
                  <a:schemeClr val="tx1"/>
                </a:solidFill>
              </a:rPr>
              <a:t>represent: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>
                <a:solidFill>
                  <a:srgbClr val="7030A0"/>
                </a:solidFill>
              </a:rPr>
              <a:t>The </a:t>
            </a:r>
            <a:r>
              <a:rPr lang="en-US" sz="3200" b="1" dirty="0">
                <a:solidFill>
                  <a:srgbClr val="7030A0"/>
                </a:solidFill>
              </a:rPr>
              <a:t>position and size of </a:t>
            </a:r>
            <a:r>
              <a:rPr lang="en-US" sz="3200" b="1" dirty="0" smtClean="0">
                <a:solidFill>
                  <a:srgbClr val="7030A0"/>
                </a:solidFill>
              </a:rPr>
              <a:t>the block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>
                <a:solidFill>
                  <a:srgbClr val="7030A0"/>
                </a:solidFill>
              </a:rPr>
              <a:t>A </a:t>
            </a:r>
            <a:r>
              <a:rPr lang="en-US" sz="3200" b="1" dirty="0">
                <a:solidFill>
                  <a:srgbClr val="7030A0"/>
                </a:solidFill>
              </a:rPr>
              <a:t>tuple of three </a:t>
            </a:r>
            <a:r>
              <a:rPr lang="en-US" sz="3200" b="1" dirty="0" err="1">
                <a:solidFill>
                  <a:srgbClr val="7030A0"/>
                </a:solidFill>
              </a:rPr>
              <a:t>ints</a:t>
            </a:r>
            <a:r>
              <a:rPr lang="en-US" sz="3200" b="1" dirty="0">
                <a:solidFill>
                  <a:srgbClr val="7030A0"/>
                </a:solidFill>
              </a:rPr>
              <a:t> to represent the color of the </a:t>
            </a:r>
            <a:r>
              <a:rPr lang="en-US" sz="3200" b="1" dirty="0" smtClean="0">
                <a:solidFill>
                  <a:srgbClr val="7030A0"/>
                </a:solidFill>
              </a:rPr>
              <a:t>block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>
                <a:solidFill>
                  <a:srgbClr val="7030A0"/>
                </a:solidFill>
              </a:rPr>
              <a:t>An </a:t>
            </a:r>
            <a:r>
              <a:rPr lang="en-US" sz="3200" b="1" dirty="0">
                <a:solidFill>
                  <a:srgbClr val="7030A0"/>
                </a:solidFill>
              </a:rPr>
              <a:t>integer to </a:t>
            </a:r>
            <a:r>
              <a:rPr lang="en-US" sz="3200" b="1" dirty="0" smtClean="0">
                <a:solidFill>
                  <a:srgbClr val="7030A0"/>
                </a:solidFill>
              </a:rPr>
              <a:t>represent which </a:t>
            </a:r>
            <a:r>
              <a:rPr lang="en-US" sz="3200" b="1" dirty="0">
                <a:solidFill>
                  <a:srgbClr val="7030A0"/>
                </a:solidFill>
              </a:rPr>
              <a:t>of the four diagonal directions the block is currently moving. </a:t>
            </a:r>
            <a:endParaRPr lang="en-US" sz="3200" b="1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848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/>
          <a:lstStyle/>
          <a:p>
            <a:r>
              <a:rPr lang="en-US" sz="4000" b="1" dirty="0" smtClean="0">
                <a:latin typeface="Ravie" panose="04040805050809020602" pitchFamily="82" charset="0"/>
              </a:rPr>
              <a:t>Animation.py</a:t>
            </a:r>
            <a:endParaRPr lang="en-US" sz="4000" b="1" dirty="0">
              <a:latin typeface="Ravie" panose="04040805050809020602" pitchFamily="82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828800"/>
            <a:ext cx="8229600" cy="287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5938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sz="4000" b="1" dirty="0" smtClean="0">
                <a:latin typeface="Ravie" panose="04040805050809020602" pitchFamily="82" charset="0"/>
              </a:rPr>
              <a:t>Animation.py</a:t>
            </a:r>
            <a:endParaRPr lang="en-US" sz="4000" b="1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b="1" dirty="0" smtClean="0">
              <a:solidFill>
                <a:srgbClr val="7030A0"/>
              </a:solidFill>
            </a:endParaRPr>
          </a:p>
          <a:p>
            <a:endParaRPr lang="en-US" b="1" dirty="0">
              <a:solidFill>
                <a:srgbClr val="7030A0"/>
              </a:solidFill>
            </a:endParaRPr>
          </a:p>
          <a:p>
            <a:endParaRPr lang="en-US" b="1" dirty="0" smtClean="0">
              <a:solidFill>
                <a:srgbClr val="7030A0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In </a:t>
            </a:r>
            <a:r>
              <a:rPr lang="en-US" b="1" dirty="0">
                <a:solidFill>
                  <a:schemeClr val="tx1"/>
                </a:solidFill>
              </a:rPr>
              <a:t>this program the size of the window's width and height is used for </a:t>
            </a:r>
            <a:r>
              <a:rPr lang="en-US" b="1" dirty="0">
                <a:solidFill>
                  <a:srgbClr val="C00000"/>
                </a:solidFill>
              </a:rPr>
              <a:t>more</a:t>
            </a:r>
            <a:r>
              <a:rPr lang="en-US" b="1" dirty="0">
                <a:solidFill>
                  <a:schemeClr val="tx1"/>
                </a:solidFill>
              </a:rPr>
              <a:t> than just </a:t>
            </a:r>
            <a:r>
              <a:rPr lang="en-US" b="1" dirty="0" smtClean="0">
                <a:solidFill>
                  <a:schemeClr val="tx1"/>
                </a:solidFill>
              </a:rPr>
              <a:t>the call </a:t>
            </a:r>
            <a:r>
              <a:rPr lang="en-US" b="1" dirty="0">
                <a:solidFill>
                  <a:schemeClr val="tx1"/>
                </a:solidFill>
              </a:rPr>
              <a:t>to </a:t>
            </a:r>
            <a:r>
              <a:rPr lang="en-US" b="1" dirty="0" err="1">
                <a:solidFill>
                  <a:schemeClr val="tx1"/>
                </a:solidFill>
              </a:rPr>
              <a:t>set_mode</a:t>
            </a:r>
            <a:r>
              <a:rPr lang="en-US" b="1" dirty="0">
                <a:solidFill>
                  <a:schemeClr val="tx1"/>
                </a:solidFill>
              </a:rPr>
              <a:t>(). 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We </a:t>
            </a:r>
            <a:r>
              <a:rPr lang="en-US" b="1" dirty="0">
                <a:solidFill>
                  <a:schemeClr val="tx1"/>
                </a:solidFill>
              </a:rPr>
              <a:t>will use </a:t>
            </a:r>
            <a:r>
              <a:rPr lang="en-US" b="1" dirty="0" smtClean="0">
                <a:solidFill>
                  <a:srgbClr val="C00000"/>
                </a:solidFill>
              </a:rPr>
              <a:t>constant </a:t>
            </a:r>
            <a:r>
              <a:rPr lang="en-US" b="1" dirty="0">
                <a:solidFill>
                  <a:srgbClr val="C00000"/>
                </a:solidFill>
              </a:rPr>
              <a:t>variables </a:t>
            </a:r>
            <a:r>
              <a:rPr lang="en-US" b="1" dirty="0">
                <a:solidFill>
                  <a:schemeClr val="tx1"/>
                </a:solidFill>
              </a:rPr>
              <a:t>to make the program </a:t>
            </a:r>
            <a:r>
              <a:rPr lang="en-US" b="1" dirty="0" smtClean="0">
                <a:solidFill>
                  <a:schemeClr val="tx1"/>
                </a:solidFill>
              </a:rPr>
              <a:t>more readable</a:t>
            </a:r>
            <a:r>
              <a:rPr lang="en-US" b="1" dirty="0">
                <a:solidFill>
                  <a:schemeClr val="tx1"/>
                </a:solidFill>
              </a:rPr>
              <a:t>. </a:t>
            </a:r>
            <a:r>
              <a:rPr lang="en-US" b="1" i="1" dirty="0">
                <a:solidFill>
                  <a:srgbClr val="C00000"/>
                </a:solidFill>
              </a:rPr>
              <a:t>Remember, readability is for the benefit of the programmer, not the computer. </a:t>
            </a:r>
            <a:endParaRPr lang="en-US" b="1" i="1" dirty="0" smtClean="0">
              <a:solidFill>
                <a:srgbClr val="C00000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If we </a:t>
            </a:r>
            <a:r>
              <a:rPr lang="en-US" b="1" dirty="0">
                <a:solidFill>
                  <a:schemeClr val="tx1"/>
                </a:solidFill>
              </a:rPr>
              <a:t>ever want to change the size of the window, we only have to change lines 8 and 9</a:t>
            </a:r>
            <a:r>
              <a:rPr lang="en-US" b="1" dirty="0" smtClean="0">
                <a:solidFill>
                  <a:schemeClr val="tx1"/>
                </a:solidFill>
              </a:rPr>
              <a:t>.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1219200"/>
            <a:ext cx="7848600" cy="146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5836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sz="4000" b="1" dirty="0" smtClean="0">
                <a:latin typeface="Ravie" panose="04040805050809020602" pitchFamily="82" charset="0"/>
              </a:rPr>
              <a:t>Animation.py</a:t>
            </a:r>
            <a:endParaRPr lang="en-US" sz="4000" b="1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810000"/>
          </a:xfrm>
        </p:spPr>
        <p:txBody>
          <a:bodyPr>
            <a:normAutofit fontScale="92500" lnSpcReduction="20000"/>
          </a:bodyPr>
          <a:lstStyle/>
          <a:p>
            <a:endParaRPr lang="en-US" b="1" dirty="0" smtClean="0">
              <a:solidFill>
                <a:srgbClr val="7030A0"/>
              </a:solidFill>
            </a:endParaRPr>
          </a:p>
          <a:p>
            <a:endParaRPr lang="en-US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We will use the keys on the number pad of the keyboard to remind us which belongs </a:t>
            </a:r>
            <a:r>
              <a:rPr lang="en-US" b="1" dirty="0" smtClean="0">
                <a:solidFill>
                  <a:schemeClr val="tx1"/>
                </a:solidFill>
              </a:rPr>
              <a:t>to which </a:t>
            </a:r>
            <a:r>
              <a:rPr lang="en-US" b="1" dirty="0">
                <a:solidFill>
                  <a:schemeClr val="tx1"/>
                </a:solidFill>
              </a:rPr>
              <a:t>direction. 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rgbClr val="7030A0"/>
                </a:solidFill>
              </a:rPr>
              <a:t>1 </a:t>
            </a:r>
            <a:r>
              <a:rPr lang="en-US" b="1" dirty="0">
                <a:solidFill>
                  <a:srgbClr val="7030A0"/>
                </a:solidFill>
              </a:rPr>
              <a:t>is down and </a:t>
            </a:r>
            <a:r>
              <a:rPr lang="en-US" b="1" dirty="0" smtClean="0">
                <a:solidFill>
                  <a:srgbClr val="7030A0"/>
                </a:solidFill>
              </a:rPr>
              <a:t>left </a:t>
            </a:r>
          </a:p>
          <a:p>
            <a:r>
              <a:rPr lang="en-US" b="1" dirty="0" smtClean="0">
                <a:solidFill>
                  <a:srgbClr val="7030A0"/>
                </a:solidFill>
              </a:rPr>
              <a:t>3 is down </a:t>
            </a:r>
            <a:r>
              <a:rPr lang="en-US" b="1" dirty="0">
                <a:solidFill>
                  <a:srgbClr val="7030A0"/>
                </a:solidFill>
              </a:rPr>
              <a:t>and </a:t>
            </a:r>
            <a:r>
              <a:rPr lang="en-US" b="1" dirty="0" smtClean="0">
                <a:solidFill>
                  <a:srgbClr val="7030A0"/>
                </a:solidFill>
              </a:rPr>
              <a:t>right</a:t>
            </a:r>
          </a:p>
          <a:p>
            <a:r>
              <a:rPr lang="en-US" b="1" dirty="0" smtClean="0">
                <a:solidFill>
                  <a:srgbClr val="7030A0"/>
                </a:solidFill>
              </a:rPr>
              <a:t>7 </a:t>
            </a:r>
            <a:r>
              <a:rPr lang="en-US" b="1" dirty="0">
                <a:solidFill>
                  <a:srgbClr val="7030A0"/>
                </a:solidFill>
              </a:rPr>
              <a:t>is up and </a:t>
            </a:r>
            <a:r>
              <a:rPr lang="en-US" b="1" dirty="0" smtClean="0">
                <a:solidFill>
                  <a:srgbClr val="7030A0"/>
                </a:solidFill>
              </a:rPr>
              <a:t>left</a:t>
            </a:r>
          </a:p>
          <a:p>
            <a:r>
              <a:rPr lang="en-US" b="1" dirty="0" smtClean="0">
                <a:solidFill>
                  <a:srgbClr val="7030A0"/>
                </a:solidFill>
              </a:rPr>
              <a:t>9 </a:t>
            </a:r>
            <a:r>
              <a:rPr lang="en-US" b="1" dirty="0">
                <a:solidFill>
                  <a:srgbClr val="7030A0"/>
                </a:solidFill>
              </a:rPr>
              <a:t>is up and right. </a:t>
            </a:r>
            <a:endParaRPr lang="en-US" b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b="1" i="1" dirty="0" smtClean="0">
                <a:solidFill>
                  <a:srgbClr val="C00000"/>
                </a:solidFill>
              </a:rPr>
              <a:t>However</a:t>
            </a:r>
            <a:r>
              <a:rPr lang="en-US" b="1" i="1" dirty="0">
                <a:solidFill>
                  <a:srgbClr val="C00000"/>
                </a:solidFill>
              </a:rPr>
              <a:t>, it may </a:t>
            </a:r>
            <a:r>
              <a:rPr lang="en-US" b="1" i="1" dirty="0" smtClean="0">
                <a:solidFill>
                  <a:srgbClr val="C00000"/>
                </a:solidFill>
              </a:rPr>
              <a:t>be hard </a:t>
            </a:r>
            <a:r>
              <a:rPr lang="en-US" b="1" i="1" dirty="0">
                <a:solidFill>
                  <a:srgbClr val="C00000"/>
                </a:solidFill>
              </a:rPr>
              <a:t>to remember this, so instead we will use constant variables instead of these </a:t>
            </a:r>
            <a:r>
              <a:rPr lang="en-US" b="1" i="1" dirty="0" smtClean="0">
                <a:solidFill>
                  <a:srgbClr val="C00000"/>
                </a:solidFill>
              </a:rPr>
              <a:t>integer values.</a:t>
            </a:r>
            <a:endParaRPr lang="en-US" b="1" i="1" dirty="0">
              <a:solidFill>
                <a:srgbClr val="C000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219200"/>
            <a:ext cx="6772275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6835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sz="4000" b="1" dirty="0" smtClean="0">
                <a:latin typeface="Ravie" panose="04040805050809020602" pitchFamily="82" charset="0"/>
              </a:rPr>
              <a:t>Animation.py</a:t>
            </a:r>
            <a:endParaRPr lang="en-US" sz="4000" b="1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743200"/>
            <a:ext cx="8229600" cy="3810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</a:rPr>
              <a:t>We </a:t>
            </a:r>
            <a:r>
              <a:rPr lang="en-US" sz="3200" b="1" dirty="0">
                <a:solidFill>
                  <a:srgbClr val="002060"/>
                </a:solidFill>
              </a:rPr>
              <a:t>will use a constant variable to determine how fast the blocks should move. </a:t>
            </a:r>
            <a:endParaRPr lang="en-US" sz="3200" b="1" dirty="0" smtClean="0">
              <a:solidFill>
                <a:srgbClr val="002060"/>
              </a:solidFill>
            </a:endParaRPr>
          </a:p>
          <a:p>
            <a:r>
              <a:rPr lang="en-US" sz="3200" b="1" dirty="0" smtClean="0">
                <a:solidFill>
                  <a:srgbClr val="002060"/>
                </a:solidFill>
              </a:rPr>
              <a:t>A value of </a:t>
            </a:r>
            <a:r>
              <a:rPr lang="en-US" sz="3200" b="1" dirty="0">
                <a:solidFill>
                  <a:srgbClr val="002060"/>
                </a:solidFill>
              </a:rPr>
              <a:t>4 </a:t>
            </a:r>
            <a:r>
              <a:rPr lang="en-US" sz="3200" b="1" dirty="0" smtClean="0">
                <a:solidFill>
                  <a:srgbClr val="002060"/>
                </a:solidFill>
              </a:rPr>
              <a:t>means </a:t>
            </a:r>
            <a:r>
              <a:rPr lang="en-US" sz="3200" b="1" dirty="0">
                <a:solidFill>
                  <a:srgbClr val="002060"/>
                </a:solidFill>
              </a:rPr>
              <a:t>that each block will move 4 pixels on each iteration through the game loop.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524000"/>
            <a:ext cx="6985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6754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524000"/>
          </a:xfrm>
        </p:spPr>
        <p:txBody>
          <a:bodyPr/>
          <a:lstStyle/>
          <a:p>
            <a:r>
              <a:rPr lang="en-US" sz="4400" b="1" dirty="0" smtClean="0">
                <a:latin typeface="Ravie" panose="04040805050809020602" pitchFamily="82" charset="0"/>
              </a:rPr>
              <a:t>Playing Sounds are important in Gaming</a:t>
            </a:r>
            <a:endParaRPr lang="en-US" sz="4400" b="1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002060"/>
                </a:solidFill>
              </a:rPr>
              <a:t>The Sound </a:t>
            </a:r>
            <a:r>
              <a:rPr lang="en-US" sz="3600" b="1" dirty="0" smtClean="0">
                <a:solidFill>
                  <a:srgbClr val="002060"/>
                </a:solidFill>
              </a:rPr>
              <a:t>effects are </a:t>
            </a:r>
            <a:r>
              <a:rPr lang="en-US" sz="3600" b="1" dirty="0">
                <a:solidFill>
                  <a:srgbClr val="002060"/>
                </a:solidFill>
              </a:rPr>
              <a:t>good </a:t>
            </a:r>
            <a:r>
              <a:rPr lang="en-US" sz="3600" b="1" dirty="0" smtClean="0">
                <a:solidFill>
                  <a:srgbClr val="002060"/>
                </a:solidFill>
              </a:rPr>
              <a:t>to </a:t>
            </a:r>
            <a:r>
              <a:rPr lang="en-US" sz="3600" b="1" dirty="0">
                <a:solidFill>
                  <a:srgbClr val="002060"/>
                </a:solidFill>
              </a:rPr>
              <a:t>play when the player takes damage, slashes a sword, or collects a coin. </a:t>
            </a:r>
            <a:endParaRPr lang="en-US" sz="3600" b="1" dirty="0" smtClean="0">
              <a:solidFill>
                <a:srgbClr val="002060"/>
              </a:solidFill>
            </a:endParaRPr>
          </a:p>
          <a:p>
            <a:r>
              <a:rPr lang="en-US" sz="3600" b="1" dirty="0" smtClean="0">
                <a:solidFill>
                  <a:srgbClr val="002060"/>
                </a:solidFill>
              </a:rPr>
              <a:t>Games are </a:t>
            </a:r>
            <a:r>
              <a:rPr lang="en-US" sz="3600" b="1" dirty="0">
                <a:solidFill>
                  <a:srgbClr val="002060"/>
                </a:solidFill>
              </a:rPr>
              <a:t>better if they </a:t>
            </a:r>
            <a:r>
              <a:rPr lang="en-US" sz="3600" b="1" dirty="0" smtClean="0">
                <a:solidFill>
                  <a:srgbClr val="002060"/>
                </a:solidFill>
              </a:rPr>
              <a:t>have </a:t>
            </a:r>
            <a:r>
              <a:rPr lang="en-US" sz="3600" b="1" dirty="0">
                <a:solidFill>
                  <a:srgbClr val="002060"/>
                </a:solidFill>
              </a:rPr>
              <a:t>background </a:t>
            </a:r>
            <a:r>
              <a:rPr lang="en-US" sz="3600" b="1" dirty="0" smtClean="0">
                <a:solidFill>
                  <a:srgbClr val="002060"/>
                </a:solidFill>
              </a:rPr>
              <a:t>music (to set the tone) </a:t>
            </a:r>
            <a:r>
              <a:rPr lang="en-US" sz="3600" b="1" dirty="0">
                <a:solidFill>
                  <a:srgbClr val="002060"/>
                </a:solidFill>
              </a:rPr>
              <a:t>playing regardless of what was going on in the game. </a:t>
            </a:r>
            <a:endParaRPr lang="en-US" sz="3600" b="1" dirty="0">
              <a:solidFill>
                <a:srgbClr val="002060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90628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sz="4000" b="1" dirty="0" smtClean="0">
                <a:latin typeface="Ravie" panose="04040805050809020602" pitchFamily="82" charset="0"/>
              </a:rPr>
              <a:t>Setting up the Blocks</a:t>
            </a:r>
            <a:endParaRPr lang="en-US" sz="4000" b="1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533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rgbClr val="002060"/>
                </a:solidFill>
              </a:rPr>
              <a:t>We will set up a </a:t>
            </a:r>
            <a:r>
              <a:rPr lang="en-US" sz="3200" b="1" dirty="0">
                <a:solidFill>
                  <a:srgbClr val="C00000"/>
                </a:solidFill>
              </a:rPr>
              <a:t>dictionary</a:t>
            </a:r>
            <a:r>
              <a:rPr lang="en-US" sz="3200" b="1" dirty="0">
                <a:solidFill>
                  <a:srgbClr val="002060"/>
                </a:solidFill>
              </a:rPr>
              <a:t> to be the data structure that represents each block.</a:t>
            </a:r>
          </a:p>
          <a:p>
            <a:pPr marL="0" indent="0">
              <a:buNone/>
            </a:pPr>
            <a:r>
              <a:rPr lang="en-US" sz="3200" b="1" dirty="0" smtClean="0">
                <a:solidFill>
                  <a:schemeClr val="tx1"/>
                </a:solidFill>
              </a:rPr>
              <a:t>The </a:t>
            </a:r>
            <a:r>
              <a:rPr lang="en-US" sz="3200" b="1" dirty="0">
                <a:solidFill>
                  <a:schemeClr val="tx1"/>
                </a:solidFill>
              </a:rPr>
              <a:t>dictionary will </a:t>
            </a:r>
            <a:r>
              <a:rPr lang="en-US" sz="3200" b="1" dirty="0" smtClean="0">
                <a:solidFill>
                  <a:schemeClr val="tx1"/>
                </a:solidFill>
              </a:rPr>
              <a:t>have the </a:t>
            </a:r>
            <a:r>
              <a:rPr lang="en-US" sz="3200" b="1" dirty="0">
                <a:solidFill>
                  <a:schemeClr val="tx1"/>
                </a:solidFill>
              </a:rPr>
              <a:t>keys </a:t>
            </a:r>
            <a:r>
              <a:rPr lang="en-US" sz="3200" b="1" dirty="0" smtClean="0">
                <a:solidFill>
                  <a:schemeClr val="tx1"/>
                </a:solidFill>
              </a:rPr>
              <a:t>of: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>
                <a:solidFill>
                  <a:srgbClr val="C00000"/>
                </a:solidFill>
              </a:rPr>
              <a:t>'</a:t>
            </a:r>
            <a:r>
              <a:rPr lang="en-US" sz="3200" b="1" dirty="0" err="1" smtClean="0">
                <a:solidFill>
                  <a:srgbClr val="C00000"/>
                </a:solidFill>
              </a:rPr>
              <a:t>rect</a:t>
            </a:r>
            <a:r>
              <a:rPr lang="en-US" sz="3200" b="1" dirty="0">
                <a:solidFill>
                  <a:srgbClr val="C00000"/>
                </a:solidFill>
              </a:rPr>
              <a:t>'</a:t>
            </a:r>
            <a:r>
              <a:rPr lang="en-US" sz="3200" b="1" dirty="0">
                <a:solidFill>
                  <a:srgbClr val="002060"/>
                </a:solidFill>
              </a:rPr>
              <a:t> (with a </a:t>
            </a:r>
            <a:r>
              <a:rPr lang="en-US" sz="3200" b="1" dirty="0" err="1">
                <a:solidFill>
                  <a:srgbClr val="002060"/>
                </a:solidFill>
              </a:rPr>
              <a:t>Rect</a:t>
            </a:r>
            <a:r>
              <a:rPr lang="en-US" sz="3200" b="1" dirty="0">
                <a:solidFill>
                  <a:srgbClr val="002060"/>
                </a:solidFill>
              </a:rPr>
              <a:t> object for a value</a:t>
            </a:r>
            <a:r>
              <a:rPr lang="en-US" sz="3200" b="1" dirty="0" smtClean="0">
                <a:solidFill>
                  <a:srgbClr val="002060"/>
                </a:solidFill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>
                <a:solidFill>
                  <a:srgbClr val="C00000"/>
                </a:solidFill>
              </a:rPr>
              <a:t>'color</a:t>
            </a:r>
            <a:r>
              <a:rPr lang="en-US" sz="3200" b="1" dirty="0">
                <a:solidFill>
                  <a:srgbClr val="C00000"/>
                </a:solidFill>
              </a:rPr>
              <a:t>'</a:t>
            </a:r>
            <a:r>
              <a:rPr lang="en-US" sz="3200" b="1" dirty="0">
                <a:solidFill>
                  <a:srgbClr val="002060"/>
                </a:solidFill>
              </a:rPr>
              <a:t> (with a tuple of </a:t>
            </a:r>
            <a:r>
              <a:rPr lang="en-US" sz="3200" b="1" dirty="0" smtClean="0">
                <a:solidFill>
                  <a:srgbClr val="002060"/>
                </a:solidFill>
              </a:rPr>
              <a:t>3 </a:t>
            </a:r>
            <a:r>
              <a:rPr lang="en-US" sz="3200" b="1" dirty="0" err="1" smtClean="0">
                <a:solidFill>
                  <a:srgbClr val="002060"/>
                </a:solidFill>
              </a:rPr>
              <a:t>ints</a:t>
            </a:r>
            <a:r>
              <a:rPr lang="en-US" sz="3200" b="1" dirty="0" smtClean="0">
                <a:solidFill>
                  <a:srgbClr val="002060"/>
                </a:solidFill>
              </a:rPr>
              <a:t> for value)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>
                <a:solidFill>
                  <a:srgbClr val="C00000"/>
                </a:solidFill>
              </a:rPr>
              <a:t>'</a:t>
            </a:r>
            <a:r>
              <a:rPr lang="en-US" sz="3200" b="1" dirty="0" err="1" smtClean="0">
                <a:solidFill>
                  <a:srgbClr val="C00000"/>
                </a:solidFill>
              </a:rPr>
              <a:t>dir</a:t>
            </a:r>
            <a:r>
              <a:rPr lang="en-US" sz="3200" b="1" dirty="0">
                <a:solidFill>
                  <a:srgbClr val="C00000"/>
                </a:solidFill>
              </a:rPr>
              <a:t>'</a:t>
            </a:r>
            <a:r>
              <a:rPr lang="en-US" sz="3200" b="1" dirty="0">
                <a:solidFill>
                  <a:srgbClr val="002060"/>
                </a:solidFill>
              </a:rPr>
              <a:t> (with one of our direction constant variables for a value).</a:t>
            </a:r>
          </a:p>
        </p:txBody>
      </p:sp>
    </p:spTree>
    <p:extLst>
      <p:ext uri="{BB962C8B-B14F-4D97-AF65-F5344CB8AC3E}">
        <p14:creationId xmlns:p14="http://schemas.microsoft.com/office/powerpoint/2010/main" val="1375111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62000"/>
          </a:xfrm>
        </p:spPr>
        <p:txBody>
          <a:bodyPr/>
          <a:lstStyle/>
          <a:p>
            <a:r>
              <a:rPr lang="en-US" sz="4000" b="1" dirty="0" smtClean="0">
                <a:latin typeface="Ravie" panose="04040805050809020602" pitchFamily="82" charset="0"/>
              </a:rPr>
              <a:t>Setting up the Blocks</a:t>
            </a:r>
            <a:endParaRPr lang="en-US" sz="4000" b="1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53340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sz="32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32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32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32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6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600" b="1" dirty="0" smtClean="0">
                <a:solidFill>
                  <a:srgbClr val="002060"/>
                </a:solidFill>
              </a:rPr>
              <a:t>We will store these data structures in variables </a:t>
            </a:r>
            <a:r>
              <a:rPr lang="en-US" sz="2600" b="1" dirty="0" smtClean="0">
                <a:solidFill>
                  <a:srgbClr val="C00000"/>
                </a:solidFill>
              </a:rPr>
              <a:t>b1</a:t>
            </a:r>
            <a:r>
              <a:rPr lang="en-US" sz="2600" b="1" dirty="0" smtClean="0">
                <a:solidFill>
                  <a:srgbClr val="002060"/>
                </a:solidFill>
              </a:rPr>
              <a:t>, </a:t>
            </a:r>
            <a:r>
              <a:rPr lang="en-US" sz="2600" b="1" dirty="0" smtClean="0">
                <a:solidFill>
                  <a:srgbClr val="C00000"/>
                </a:solidFill>
              </a:rPr>
              <a:t>b2</a:t>
            </a:r>
            <a:r>
              <a:rPr lang="en-US" sz="2600" b="1" dirty="0" smtClean="0">
                <a:solidFill>
                  <a:srgbClr val="002060"/>
                </a:solidFill>
              </a:rPr>
              <a:t>, and </a:t>
            </a:r>
            <a:r>
              <a:rPr lang="en-US" sz="2600" b="1" dirty="0" smtClean="0">
                <a:solidFill>
                  <a:srgbClr val="C00000"/>
                </a:solidFill>
              </a:rPr>
              <a:t>b3</a:t>
            </a:r>
          </a:p>
          <a:p>
            <a:pPr marL="0" indent="0">
              <a:buNone/>
            </a:pPr>
            <a:endParaRPr lang="en-US" sz="32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32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600" b="1" dirty="0" smtClean="0">
                <a:solidFill>
                  <a:srgbClr val="002060"/>
                </a:solidFill>
              </a:rPr>
              <a:t>On </a:t>
            </a:r>
            <a:r>
              <a:rPr lang="en-US" sz="2600" b="1" dirty="0">
                <a:solidFill>
                  <a:srgbClr val="002060"/>
                </a:solidFill>
              </a:rPr>
              <a:t>line 31 we put all of these data structures in a </a:t>
            </a:r>
            <a:r>
              <a:rPr lang="en-US" sz="2600" b="1" i="1" dirty="0">
                <a:solidFill>
                  <a:srgbClr val="C00000"/>
                </a:solidFill>
              </a:rPr>
              <a:t>list</a:t>
            </a:r>
            <a:r>
              <a:rPr lang="en-US" sz="2600" b="1" dirty="0">
                <a:solidFill>
                  <a:srgbClr val="002060"/>
                </a:solidFill>
              </a:rPr>
              <a:t>, and store the list in a </a:t>
            </a:r>
            <a:r>
              <a:rPr lang="en-US" sz="2600" b="1" dirty="0" smtClean="0">
                <a:solidFill>
                  <a:srgbClr val="002060"/>
                </a:solidFill>
              </a:rPr>
              <a:t>variable named </a:t>
            </a:r>
            <a:r>
              <a:rPr lang="en-US" sz="2600" b="1" dirty="0" smtClean="0">
                <a:solidFill>
                  <a:srgbClr val="C00000"/>
                </a:solidFill>
              </a:rPr>
              <a:t>blocks</a:t>
            </a:r>
            <a:r>
              <a:rPr lang="en-US" sz="2600" b="1" dirty="0" smtClean="0">
                <a:solidFill>
                  <a:srgbClr val="002060"/>
                </a:solidFill>
              </a:rPr>
              <a:t>. </a:t>
            </a:r>
          </a:p>
          <a:p>
            <a:pPr marL="0" indent="0">
              <a:buNone/>
            </a:pPr>
            <a:r>
              <a:rPr lang="en-US" sz="3000" b="1" dirty="0">
                <a:solidFill>
                  <a:srgbClr val="002060"/>
                </a:solidFill>
              </a:rPr>
              <a:t> </a:t>
            </a:r>
            <a:r>
              <a:rPr lang="en-US" sz="3000" b="1" dirty="0" smtClean="0">
                <a:solidFill>
                  <a:srgbClr val="002060"/>
                </a:solidFill>
              </a:rPr>
              <a:t>                </a:t>
            </a:r>
            <a:r>
              <a:rPr lang="en-US" sz="3000" b="1" dirty="0" smtClean="0">
                <a:solidFill>
                  <a:srgbClr val="00B050"/>
                </a:solidFill>
              </a:rPr>
              <a:t>blocks[0] is the dictionary b1</a:t>
            </a:r>
            <a:endParaRPr lang="en-US" sz="3000" b="1" dirty="0">
              <a:solidFill>
                <a:srgbClr val="00B05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938893"/>
            <a:ext cx="821055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47862"/>
            <a:ext cx="830580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071" y="4038599"/>
            <a:ext cx="6172200" cy="639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6144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sz="4000" b="1" dirty="0" smtClean="0">
                <a:latin typeface="Ravie" panose="04040805050809020602" pitchFamily="82" charset="0"/>
              </a:rPr>
              <a:t>The Game Loop</a:t>
            </a:r>
            <a:endParaRPr lang="en-US" sz="4000" b="1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53340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200" b="1" dirty="0">
                <a:solidFill>
                  <a:schemeClr val="tx1"/>
                </a:solidFill>
              </a:rPr>
              <a:t>Inside the game loop, we want </a:t>
            </a:r>
            <a:r>
              <a:rPr lang="en-US" sz="3200" b="1" dirty="0" smtClean="0">
                <a:solidFill>
                  <a:schemeClr val="tx1"/>
                </a:solidFill>
              </a:rPr>
              <a:t>to:</a:t>
            </a:r>
          </a:p>
          <a:p>
            <a:r>
              <a:rPr lang="en-US" sz="3200" b="1" dirty="0" smtClean="0">
                <a:solidFill>
                  <a:srgbClr val="002060"/>
                </a:solidFill>
              </a:rPr>
              <a:t>Move </a:t>
            </a:r>
            <a:r>
              <a:rPr lang="en-US" sz="3200" b="1" dirty="0">
                <a:solidFill>
                  <a:srgbClr val="002060"/>
                </a:solidFill>
              </a:rPr>
              <a:t>all of the blocks around the screen in </a:t>
            </a:r>
            <a:r>
              <a:rPr lang="en-US" sz="3200" b="1" dirty="0" smtClean="0">
                <a:solidFill>
                  <a:srgbClr val="002060"/>
                </a:solidFill>
              </a:rPr>
              <a:t>the direction </a:t>
            </a:r>
            <a:r>
              <a:rPr lang="en-US" sz="3200" b="1" dirty="0">
                <a:solidFill>
                  <a:srgbClr val="002060"/>
                </a:solidFill>
              </a:rPr>
              <a:t>that they are </a:t>
            </a:r>
            <a:r>
              <a:rPr lang="en-US" sz="3200" b="1" dirty="0" smtClean="0">
                <a:solidFill>
                  <a:srgbClr val="002060"/>
                </a:solidFill>
              </a:rPr>
              <a:t>going.</a:t>
            </a:r>
          </a:p>
          <a:p>
            <a:r>
              <a:rPr lang="en-US" sz="3200" b="1" dirty="0" smtClean="0">
                <a:solidFill>
                  <a:srgbClr val="002060"/>
                </a:solidFill>
              </a:rPr>
              <a:t>Bounce </a:t>
            </a:r>
            <a:r>
              <a:rPr lang="en-US" sz="3200" b="1" dirty="0">
                <a:solidFill>
                  <a:srgbClr val="002060"/>
                </a:solidFill>
              </a:rPr>
              <a:t>the block if they have hit a </a:t>
            </a:r>
            <a:r>
              <a:rPr lang="en-US" sz="3200" b="1" dirty="0" smtClean="0">
                <a:solidFill>
                  <a:srgbClr val="002060"/>
                </a:solidFill>
              </a:rPr>
              <a:t>wall.</a:t>
            </a:r>
          </a:p>
          <a:p>
            <a:r>
              <a:rPr lang="en-US" sz="3200" b="1" dirty="0" smtClean="0">
                <a:solidFill>
                  <a:srgbClr val="002060"/>
                </a:solidFill>
              </a:rPr>
              <a:t>Draw </a:t>
            </a:r>
            <a:r>
              <a:rPr lang="en-US" sz="3200" b="1" dirty="0">
                <a:solidFill>
                  <a:srgbClr val="002060"/>
                </a:solidFill>
              </a:rPr>
              <a:t>all </a:t>
            </a:r>
            <a:r>
              <a:rPr lang="en-US" sz="3200" b="1" dirty="0" smtClean="0">
                <a:solidFill>
                  <a:srgbClr val="002060"/>
                </a:solidFill>
              </a:rPr>
              <a:t>of the </a:t>
            </a:r>
            <a:r>
              <a:rPr lang="en-US" sz="3200" b="1" dirty="0">
                <a:solidFill>
                  <a:srgbClr val="002060"/>
                </a:solidFill>
              </a:rPr>
              <a:t>blocks to the </a:t>
            </a:r>
            <a:r>
              <a:rPr lang="en-US" sz="3200" b="1" dirty="0" err="1" smtClean="0">
                <a:solidFill>
                  <a:srgbClr val="002060"/>
                </a:solidFill>
              </a:rPr>
              <a:t>windowSurface</a:t>
            </a:r>
            <a:r>
              <a:rPr lang="en-US" sz="3200" b="1" dirty="0" smtClean="0">
                <a:solidFill>
                  <a:srgbClr val="002060"/>
                </a:solidFill>
              </a:rPr>
              <a:t> .</a:t>
            </a:r>
          </a:p>
          <a:p>
            <a:r>
              <a:rPr lang="en-US" sz="3200" b="1" dirty="0" smtClean="0">
                <a:solidFill>
                  <a:srgbClr val="002060"/>
                </a:solidFill>
              </a:rPr>
              <a:t>Call </a:t>
            </a:r>
            <a:r>
              <a:rPr lang="en-US" sz="3200" b="1" dirty="0" err="1" smtClean="0">
                <a:solidFill>
                  <a:srgbClr val="C00000"/>
                </a:solidFill>
              </a:rPr>
              <a:t>pygame.display.update</a:t>
            </a:r>
            <a:r>
              <a:rPr lang="en-US" sz="3200" b="1" dirty="0">
                <a:solidFill>
                  <a:srgbClr val="C00000"/>
                </a:solidFill>
              </a:rPr>
              <a:t>()</a:t>
            </a:r>
            <a:r>
              <a:rPr lang="en-US" sz="3200" b="1" dirty="0">
                <a:solidFill>
                  <a:srgbClr val="002060"/>
                </a:solidFill>
              </a:rPr>
              <a:t> to draw the surface to the screen. </a:t>
            </a:r>
            <a:endParaRPr lang="en-US" sz="3200" b="1" dirty="0" smtClean="0">
              <a:solidFill>
                <a:srgbClr val="002060"/>
              </a:solidFill>
            </a:endParaRPr>
          </a:p>
          <a:p>
            <a:r>
              <a:rPr lang="en-US" sz="3200" b="1" dirty="0" smtClean="0">
                <a:solidFill>
                  <a:srgbClr val="002060"/>
                </a:solidFill>
              </a:rPr>
              <a:t>Call </a:t>
            </a:r>
            <a:r>
              <a:rPr lang="en-US" sz="3200" b="1" dirty="0" err="1" smtClean="0">
                <a:solidFill>
                  <a:srgbClr val="C00000"/>
                </a:solidFill>
              </a:rPr>
              <a:t>pygame.event.get</a:t>
            </a:r>
            <a:r>
              <a:rPr lang="en-US" sz="3200" b="1" dirty="0">
                <a:solidFill>
                  <a:srgbClr val="C00000"/>
                </a:solidFill>
              </a:rPr>
              <a:t>() </a:t>
            </a:r>
            <a:r>
              <a:rPr lang="en-US" sz="3200" b="1" dirty="0">
                <a:solidFill>
                  <a:srgbClr val="002060"/>
                </a:solidFill>
              </a:rPr>
              <a:t>to check </a:t>
            </a:r>
            <a:r>
              <a:rPr lang="en-US" sz="3200" b="1" dirty="0" smtClean="0">
                <a:solidFill>
                  <a:srgbClr val="002060"/>
                </a:solidFill>
              </a:rPr>
              <a:t>for </a:t>
            </a:r>
            <a:r>
              <a:rPr lang="en-US" sz="3200" b="1" dirty="0">
                <a:solidFill>
                  <a:srgbClr val="002060"/>
                </a:solidFill>
              </a:rPr>
              <a:t>QUIT </a:t>
            </a:r>
            <a:r>
              <a:rPr lang="en-US" sz="3200" b="1" dirty="0" smtClean="0">
                <a:solidFill>
                  <a:srgbClr val="002060"/>
                </a:solidFill>
              </a:rPr>
              <a:t>event.</a:t>
            </a:r>
            <a:endParaRPr lang="en-US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63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sz="4000" b="1" dirty="0" smtClean="0">
                <a:latin typeface="Ravie" panose="04040805050809020602" pitchFamily="82" charset="0"/>
              </a:rPr>
              <a:t>The Game Loop</a:t>
            </a:r>
            <a:endParaRPr lang="en-US" sz="4000" b="1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5334000"/>
          </a:xfrm>
        </p:spPr>
        <p:txBody>
          <a:bodyPr>
            <a:normAutofit lnSpcReduction="10000"/>
          </a:bodyPr>
          <a:lstStyle/>
          <a:p>
            <a:endParaRPr lang="en-US" sz="3200" b="1" dirty="0" smtClean="0">
              <a:solidFill>
                <a:srgbClr val="002060"/>
              </a:solidFill>
            </a:endParaRPr>
          </a:p>
          <a:p>
            <a:endParaRPr lang="en-US" sz="3200" b="1" dirty="0">
              <a:solidFill>
                <a:srgbClr val="002060"/>
              </a:solidFill>
            </a:endParaRPr>
          </a:p>
          <a:p>
            <a:endParaRPr lang="en-US" sz="3200" b="1" dirty="0" smtClean="0">
              <a:solidFill>
                <a:srgbClr val="002060"/>
              </a:solidFill>
            </a:endParaRPr>
          </a:p>
          <a:p>
            <a:r>
              <a:rPr lang="en-US" sz="3200" b="1" dirty="0" smtClean="0">
                <a:solidFill>
                  <a:srgbClr val="002060"/>
                </a:solidFill>
              </a:rPr>
              <a:t>Before </a:t>
            </a:r>
            <a:r>
              <a:rPr lang="en-US" sz="3200" b="1" dirty="0">
                <a:solidFill>
                  <a:srgbClr val="002060"/>
                </a:solidFill>
              </a:rPr>
              <a:t>we draw any of the blocks on the </a:t>
            </a:r>
            <a:r>
              <a:rPr lang="en-US" sz="3200" b="1" dirty="0" err="1">
                <a:solidFill>
                  <a:srgbClr val="002060"/>
                </a:solidFill>
              </a:rPr>
              <a:t>windowSurface</a:t>
            </a:r>
            <a:r>
              <a:rPr lang="en-US" sz="3200" b="1" dirty="0">
                <a:solidFill>
                  <a:srgbClr val="002060"/>
                </a:solidFill>
              </a:rPr>
              <a:t> surface, we want to fill </a:t>
            </a:r>
            <a:r>
              <a:rPr lang="en-US" sz="3200" b="1" dirty="0" smtClean="0">
                <a:solidFill>
                  <a:srgbClr val="002060"/>
                </a:solidFill>
              </a:rPr>
              <a:t>the entire </a:t>
            </a:r>
            <a:r>
              <a:rPr lang="en-US" sz="3200" b="1" dirty="0">
                <a:solidFill>
                  <a:srgbClr val="002060"/>
                </a:solidFill>
              </a:rPr>
              <a:t>surface with </a:t>
            </a:r>
            <a:r>
              <a:rPr lang="en-US" sz="3200" b="1" dirty="0">
                <a:solidFill>
                  <a:schemeClr val="tx1"/>
                </a:solidFill>
              </a:rPr>
              <a:t>black</a:t>
            </a:r>
            <a:r>
              <a:rPr lang="en-US" sz="3200" b="1" dirty="0">
                <a:solidFill>
                  <a:srgbClr val="002060"/>
                </a:solidFill>
              </a:rPr>
              <a:t> so that anything we previously drew on the surface is </a:t>
            </a:r>
            <a:r>
              <a:rPr lang="en-US" sz="3200" b="1" dirty="0" smtClean="0">
                <a:solidFill>
                  <a:srgbClr val="002060"/>
                </a:solidFill>
              </a:rPr>
              <a:t>covered.</a:t>
            </a:r>
          </a:p>
          <a:p>
            <a:r>
              <a:rPr lang="en-US" sz="3200" b="1" dirty="0" smtClean="0">
                <a:solidFill>
                  <a:srgbClr val="002060"/>
                </a:solidFill>
              </a:rPr>
              <a:t>Once </a:t>
            </a:r>
            <a:r>
              <a:rPr lang="en-US" sz="3200" b="1" dirty="0">
                <a:solidFill>
                  <a:srgbClr val="002060"/>
                </a:solidFill>
              </a:rPr>
              <a:t>we have blacked out the entire surface, we can redraw the </a:t>
            </a:r>
            <a:r>
              <a:rPr lang="en-US" sz="3200" b="1" dirty="0" smtClean="0">
                <a:solidFill>
                  <a:srgbClr val="002060"/>
                </a:solidFill>
              </a:rPr>
              <a:t>blocks.</a:t>
            </a:r>
            <a:endParaRPr lang="en-US" sz="3200" b="1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447800"/>
            <a:ext cx="74104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1735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62000"/>
          </a:xfrm>
        </p:spPr>
        <p:txBody>
          <a:bodyPr/>
          <a:lstStyle/>
          <a:p>
            <a:r>
              <a:rPr lang="en-US" sz="2800" b="1" dirty="0" smtClean="0">
                <a:latin typeface="Ravie" panose="04040805050809020602" pitchFamily="82" charset="0"/>
              </a:rPr>
              <a:t>Moving Each Block</a:t>
            </a:r>
            <a:endParaRPr lang="en-US" sz="2800" b="1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71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We want to update the position of each block, so we must loop through </a:t>
            </a:r>
            <a:r>
              <a:rPr lang="en-US" b="1" dirty="0" smtClean="0">
                <a:solidFill>
                  <a:schemeClr val="tx1"/>
                </a:solidFill>
              </a:rPr>
              <a:t>the blocks </a:t>
            </a:r>
            <a:r>
              <a:rPr lang="en-US" b="1" dirty="0">
                <a:solidFill>
                  <a:schemeClr val="tx1"/>
                </a:solidFill>
              </a:rPr>
              <a:t>list and perform the same code on each block's data structure. </a:t>
            </a:r>
            <a:r>
              <a:rPr lang="en-US" b="1" i="1" dirty="0">
                <a:solidFill>
                  <a:srgbClr val="7030A0"/>
                </a:solidFill>
              </a:rPr>
              <a:t>Inside </a:t>
            </a:r>
            <a:r>
              <a:rPr lang="en-US" b="1" i="1" dirty="0" smtClean="0">
                <a:solidFill>
                  <a:srgbClr val="7030A0"/>
                </a:solidFill>
              </a:rPr>
              <a:t>the loop</a:t>
            </a:r>
            <a:r>
              <a:rPr lang="en-US" b="1" i="1" dirty="0">
                <a:solidFill>
                  <a:srgbClr val="7030A0"/>
                </a:solidFill>
              </a:rPr>
              <a:t>, we will refer to the current block as </a:t>
            </a:r>
            <a:r>
              <a:rPr lang="en-US" b="1" i="1" dirty="0" smtClean="0">
                <a:solidFill>
                  <a:srgbClr val="FF0000"/>
                </a:solidFill>
              </a:rPr>
              <a:t>b</a:t>
            </a:r>
            <a:r>
              <a:rPr lang="en-US" b="1" i="1" dirty="0" smtClean="0">
                <a:solidFill>
                  <a:srgbClr val="7030A0"/>
                </a:solidFill>
              </a:rPr>
              <a:t> </a:t>
            </a:r>
            <a:r>
              <a:rPr lang="en-US" b="1" i="1" dirty="0">
                <a:solidFill>
                  <a:srgbClr val="7030A0"/>
                </a:solidFill>
              </a:rPr>
              <a:t>so it will be easy to type</a:t>
            </a:r>
            <a:r>
              <a:rPr lang="en-US" b="1" i="1" dirty="0" smtClean="0">
                <a:solidFill>
                  <a:srgbClr val="7030A0"/>
                </a:solidFill>
              </a:rPr>
              <a:t>.</a:t>
            </a:r>
            <a:endParaRPr lang="en-US" b="1" i="1" dirty="0">
              <a:solidFill>
                <a:srgbClr val="7030A0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344" y="2843211"/>
            <a:ext cx="384810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1" y="3124200"/>
            <a:ext cx="6324600" cy="3499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316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62000"/>
          </a:xfrm>
        </p:spPr>
        <p:txBody>
          <a:bodyPr/>
          <a:lstStyle/>
          <a:p>
            <a:r>
              <a:rPr lang="en-US" sz="2800" b="1" dirty="0" smtClean="0">
                <a:latin typeface="Ravie" panose="04040805050809020602" pitchFamily="82" charset="0"/>
              </a:rPr>
              <a:t>Moving Each Block</a:t>
            </a:r>
            <a:endParaRPr lang="en-US" sz="2800" b="1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1801"/>
            <a:ext cx="8534400" cy="571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So if the direction of the </a:t>
            </a:r>
            <a:r>
              <a:rPr lang="en-US" b="1" dirty="0" smtClean="0">
                <a:solidFill>
                  <a:schemeClr val="tx1"/>
                </a:solidFill>
              </a:rPr>
              <a:t>block is </a:t>
            </a:r>
            <a:r>
              <a:rPr lang="en-US" b="1" dirty="0">
                <a:solidFill>
                  <a:schemeClr val="tx1"/>
                </a:solidFill>
              </a:rPr>
              <a:t>either </a:t>
            </a:r>
            <a:r>
              <a:rPr lang="en-US" b="1" dirty="0">
                <a:solidFill>
                  <a:srgbClr val="C00000"/>
                </a:solidFill>
              </a:rPr>
              <a:t>DOWNLEFT</a:t>
            </a:r>
            <a:r>
              <a:rPr lang="en-US" b="1" dirty="0">
                <a:solidFill>
                  <a:schemeClr val="tx1"/>
                </a:solidFill>
              </a:rPr>
              <a:t> or </a:t>
            </a:r>
            <a:r>
              <a:rPr lang="en-US" b="1" dirty="0">
                <a:solidFill>
                  <a:srgbClr val="C00000"/>
                </a:solidFill>
              </a:rPr>
              <a:t>DOWNRIGHT</a:t>
            </a:r>
            <a:r>
              <a:rPr lang="en-US" b="1" dirty="0">
                <a:solidFill>
                  <a:schemeClr val="tx1"/>
                </a:solidFill>
              </a:rPr>
              <a:t>, we want </a:t>
            </a:r>
            <a:r>
              <a:rPr lang="en-US" b="1" dirty="0" smtClean="0">
                <a:solidFill>
                  <a:schemeClr val="tx1"/>
                </a:solidFill>
              </a:rPr>
              <a:t>to </a:t>
            </a:r>
            <a:r>
              <a:rPr lang="en-US" b="1" i="1" dirty="0" smtClean="0">
                <a:solidFill>
                  <a:srgbClr val="C00000"/>
                </a:solidFill>
              </a:rPr>
              <a:t>increase </a:t>
            </a:r>
            <a:r>
              <a:rPr lang="en-US" b="1" i="1" dirty="0">
                <a:solidFill>
                  <a:srgbClr val="C00000"/>
                </a:solidFill>
              </a:rPr>
              <a:t>the top </a:t>
            </a:r>
            <a:r>
              <a:rPr lang="en-US" b="1" dirty="0">
                <a:solidFill>
                  <a:schemeClr val="tx1"/>
                </a:solidFill>
              </a:rPr>
              <a:t>attribute. </a:t>
            </a:r>
            <a:endParaRPr lang="en-US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tx1"/>
                </a:solidFill>
              </a:rPr>
              <a:t>If </a:t>
            </a:r>
            <a:r>
              <a:rPr lang="en-US" b="1" dirty="0">
                <a:solidFill>
                  <a:schemeClr val="tx1"/>
                </a:solidFill>
              </a:rPr>
              <a:t>the direction is UPLEFT or </a:t>
            </a:r>
            <a:r>
              <a:rPr lang="en-US" b="1" dirty="0">
                <a:solidFill>
                  <a:srgbClr val="C00000"/>
                </a:solidFill>
              </a:rPr>
              <a:t>UPRIGHT</a:t>
            </a:r>
            <a:r>
              <a:rPr lang="en-US" b="1" dirty="0">
                <a:solidFill>
                  <a:schemeClr val="tx1"/>
                </a:solidFill>
              </a:rPr>
              <a:t>, we want to </a:t>
            </a:r>
            <a:r>
              <a:rPr lang="en-US" b="1" i="1" dirty="0" smtClean="0">
                <a:solidFill>
                  <a:srgbClr val="C00000"/>
                </a:solidFill>
              </a:rPr>
              <a:t>decrease the </a:t>
            </a:r>
            <a:r>
              <a:rPr lang="en-US" b="1" i="1" dirty="0">
                <a:solidFill>
                  <a:srgbClr val="C00000"/>
                </a:solidFill>
              </a:rPr>
              <a:t>top </a:t>
            </a:r>
            <a:r>
              <a:rPr lang="en-US" b="1" dirty="0">
                <a:solidFill>
                  <a:schemeClr val="tx1"/>
                </a:solidFill>
              </a:rPr>
              <a:t>attribute.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If the direction of the block is </a:t>
            </a:r>
            <a:r>
              <a:rPr lang="en-US" b="1" dirty="0">
                <a:solidFill>
                  <a:srgbClr val="7030A0"/>
                </a:solidFill>
              </a:rPr>
              <a:t>DOWNRIGHT</a:t>
            </a:r>
            <a:r>
              <a:rPr lang="en-US" b="1" dirty="0">
                <a:solidFill>
                  <a:schemeClr val="tx1"/>
                </a:solidFill>
              </a:rPr>
              <a:t> or </a:t>
            </a:r>
            <a:r>
              <a:rPr lang="en-US" b="1" dirty="0">
                <a:solidFill>
                  <a:srgbClr val="7030A0"/>
                </a:solidFill>
              </a:rPr>
              <a:t>UPRIGHT</a:t>
            </a:r>
            <a:r>
              <a:rPr lang="en-US" b="1" dirty="0">
                <a:solidFill>
                  <a:schemeClr val="tx1"/>
                </a:solidFill>
              </a:rPr>
              <a:t>, we want to </a:t>
            </a:r>
            <a:r>
              <a:rPr lang="en-US" b="1" i="1" dirty="0">
                <a:solidFill>
                  <a:srgbClr val="7030A0"/>
                </a:solidFill>
              </a:rPr>
              <a:t>increase the </a:t>
            </a:r>
            <a:r>
              <a:rPr lang="en-US" b="1" i="1" dirty="0" smtClean="0">
                <a:solidFill>
                  <a:srgbClr val="7030A0"/>
                </a:solidFill>
              </a:rPr>
              <a:t>left </a:t>
            </a:r>
            <a:r>
              <a:rPr lang="en-US" b="1" dirty="0" smtClean="0">
                <a:solidFill>
                  <a:schemeClr val="tx1"/>
                </a:solidFill>
              </a:rPr>
              <a:t>attribute</a:t>
            </a:r>
            <a:r>
              <a:rPr lang="en-US" b="1" dirty="0">
                <a:solidFill>
                  <a:schemeClr val="tx1"/>
                </a:solidFill>
              </a:rPr>
              <a:t>. </a:t>
            </a:r>
            <a:endParaRPr lang="en-US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tx1"/>
                </a:solidFill>
              </a:rPr>
              <a:t>If </a:t>
            </a:r>
            <a:r>
              <a:rPr lang="en-US" b="1" dirty="0">
                <a:solidFill>
                  <a:schemeClr val="tx1"/>
                </a:solidFill>
              </a:rPr>
              <a:t>the direction is </a:t>
            </a:r>
            <a:r>
              <a:rPr lang="en-US" b="1" dirty="0">
                <a:solidFill>
                  <a:srgbClr val="7030A0"/>
                </a:solidFill>
              </a:rPr>
              <a:t>DOWNLEFT</a:t>
            </a:r>
            <a:r>
              <a:rPr lang="en-US" b="1" dirty="0">
                <a:solidFill>
                  <a:schemeClr val="tx1"/>
                </a:solidFill>
              </a:rPr>
              <a:t> or </a:t>
            </a:r>
            <a:r>
              <a:rPr lang="en-US" b="1" dirty="0">
                <a:solidFill>
                  <a:srgbClr val="7030A0"/>
                </a:solidFill>
              </a:rPr>
              <a:t>UPLEFT</a:t>
            </a:r>
            <a:r>
              <a:rPr lang="en-US" b="1" dirty="0">
                <a:solidFill>
                  <a:schemeClr val="tx1"/>
                </a:solidFill>
              </a:rPr>
              <a:t>, we want to </a:t>
            </a:r>
            <a:r>
              <a:rPr lang="en-US" b="1" i="1" dirty="0">
                <a:solidFill>
                  <a:srgbClr val="7030A0"/>
                </a:solidFill>
              </a:rPr>
              <a:t>decrease the </a:t>
            </a:r>
            <a:r>
              <a:rPr lang="en-US" b="1" i="1" dirty="0" smtClean="0">
                <a:solidFill>
                  <a:srgbClr val="7030A0"/>
                </a:solidFill>
              </a:rPr>
              <a:t>left </a:t>
            </a:r>
            <a:r>
              <a:rPr lang="en-US" b="1" dirty="0" smtClean="0">
                <a:solidFill>
                  <a:schemeClr val="tx1"/>
                </a:solidFill>
              </a:rPr>
              <a:t>attribute</a:t>
            </a:r>
            <a:r>
              <a:rPr lang="en-US" b="1" dirty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3971" y="3982699"/>
            <a:ext cx="2990851" cy="318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5742" y="4290146"/>
            <a:ext cx="4114799" cy="2276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2096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534400" cy="838200"/>
          </a:xfrm>
        </p:spPr>
        <p:txBody>
          <a:bodyPr/>
          <a:lstStyle/>
          <a:p>
            <a:r>
              <a:rPr lang="en-US" sz="2800" b="1" dirty="0" smtClean="0">
                <a:latin typeface="Ravie" panose="04040805050809020602" pitchFamily="82" charset="0"/>
              </a:rPr>
              <a:t>Checking If The Block Has Bounced</a:t>
            </a:r>
            <a:endParaRPr lang="en-US" sz="2800" b="1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54102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After we have moved the block, we want to check if the block has gone past the edge </a:t>
            </a:r>
            <a:r>
              <a:rPr lang="en-US" b="1" dirty="0" smtClean="0">
                <a:solidFill>
                  <a:schemeClr val="tx1"/>
                </a:solidFill>
              </a:rPr>
              <a:t>of the </a:t>
            </a:r>
            <a:r>
              <a:rPr lang="en-US" b="1" dirty="0">
                <a:solidFill>
                  <a:schemeClr val="tx1"/>
                </a:solidFill>
              </a:rPr>
              <a:t>window. 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If </a:t>
            </a:r>
            <a:r>
              <a:rPr lang="en-US" b="1" dirty="0">
                <a:solidFill>
                  <a:schemeClr val="tx1"/>
                </a:solidFill>
              </a:rPr>
              <a:t>it has, we want to "</a:t>
            </a:r>
            <a:r>
              <a:rPr lang="en-US" b="1" dirty="0">
                <a:solidFill>
                  <a:srgbClr val="7030A0"/>
                </a:solidFill>
              </a:rPr>
              <a:t>bounce</a:t>
            </a:r>
            <a:r>
              <a:rPr lang="en-US" b="1" dirty="0">
                <a:solidFill>
                  <a:schemeClr val="tx1"/>
                </a:solidFill>
              </a:rPr>
              <a:t>" the block, which in the code means </a:t>
            </a:r>
            <a:r>
              <a:rPr lang="en-US" b="1" dirty="0">
                <a:solidFill>
                  <a:srgbClr val="FF0000"/>
                </a:solidFill>
              </a:rPr>
              <a:t>set a </a:t>
            </a:r>
            <a:r>
              <a:rPr lang="en-US" b="1" dirty="0" smtClean="0">
                <a:solidFill>
                  <a:srgbClr val="FF0000"/>
                </a:solidFill>
              </a:rPr>
              <a:t>new value </a:t>
            </a:r>
            <a:r>
              <a:rPr lang="en-US" b="1" dirty="0">
                <a:solidFill>
                  <a:schemeClr val="tx1"/>
                </a:solidFill>
              </a:rPr>
              <a:t>for the block's </a:t>
            </a:r>
            <a:r>
              <a:rPr lang="en-US" b="1" dirty="0">
                <a:solidFill>
                  <a:srgbClr val="FF0000"/>
                </a:solidFill>
              </a:rPr>
              <a:t>'</a:t>
            </a:r>
            <a:r>
              <a:rPr lang="en-US" b="1" dirty="0" err="1">
                <a:solidFill>
                  <a:srgbClr val="FF0000"/>
                </a:solidFill>
              </a:rPr>
              <a:t>dir</a:t>
            </a:r>
            <a:r>
              <a:rPr lang="en-US" b="1" dirty="0">
                <a:solidFill>
                  <a:srgbClr val="FF0000"/>
                </a:solidFill>
              </a:rPr>
              <a:t>' key</a:t>
            </a:r>
            <a:r>
              <a:rPr lang="en-US" b="1" dirty="0">
                <a:solidFill>
                  <a:schemeClr val="tx1"/>
                </a:solidFill>
              </a:rPr>
              <a:t>. 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When </a:t>
            </a:r>
            <a:r>
              <a:rPr lang="en-US" b="1" dirty="0">
                <a:solidFill>
                  <a:schemeClr val="tx1"/>
                </a:solidFill>
              </a:rPr>
              <a:t>the direction is set, the block will move in the </a:t>
            </a:r>
            <a:r>
              <a:rPr lang="en-US" b="1" dirty="0" smtClean="0">
                <a:solidFill>
                  <a:schemeClr val="tx1"/>
                </a:solidFill>
              </a:rPr>
              <a:t>new direction </a:t>
            </a:r>
            <a:r>
              <a:rPr lang="en-US" b="1" dirty="0">
                <a:solidFill>
                  <a:schemeClr val="tx1"/>
                </a:solidFill>
              </a:rPr>
              <a:t>on the </a:t>
            </a:r>
            <a:r>
              <a:rPr lang="en-US" b="1" i="1" dirty="0">
                <a:solidFill>
                  <a:srgbClr val="C00000"/>
                </a:solidFill>
              </a:rPr>
              <a:t>next</a:t>
            </a:r>
            <a:r>
              <a:rPr lang="en-US" b="1" dirty="0">
                <a:solidFill>
                  <a:schemeClr val="tx1"/>
                </a:solidFill>
              </a:rPr>
              <a:t> iteration of the game loop</a:t>
            </a:r>
            <a:r>
              <a:rPr lang="en-US" b="1" dirty="0" smtClean="0">
                <a:solidFill>
                  <a:schemeClr val="tx1"/>
                </a:solidFill>
              </a:rPr>
              <a:t>.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264" y="3810000"/>
            <a:ext cx="8267700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648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534400" cy="838200"/>
          </a:xfrm>
        </p:spPr>
        <p:txBody>
          <a:bodyPr/>
          <a:lstStyle/>
          <a:p>
            <a:r>
              <a:rPr lang="en-US" sz="2800" b="1" dirty="0" smtClean="0">
                <a:latin typeface="Ravie" panose="04040805050809020602" pitchFamily="82" charset="0"/>
              </a:rPr>
              <a:t>Checking If The Block Has Bounced</a:t>
            </a:r>
            <a:endParaRPr lang="en-US" sz="2800" b="1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580" y="762000"/>
            <a:ext cx="8534400" cy="54102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We need to make this check for each of the </a:t>
            </a:r>
            <a:r>
              <a:rPr lang="en-US" b="1" dirty="0" smtClean="0">
                <a:solidFill>
                  <a:srgbClr val="C00000"/>
                </a:solidFill>
              </a:rPr>
              <a:t>4 edges </a:t>
            </a:r>
            <a:r>
              <a:rPr lang="en-US" b="1" dirty="0" smtClean="0">
                <a:solidFill>
                  <a:schemeClr val="tx1"/>
                </a:solidFill>
              </a:rPr>
              <a:t>of the window.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24000"/>
            <a:ext cx="7134225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542" y="3124200"/>
            <a:ext cx="761047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086" y="4724400"/>
            <a:ext cx="81057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5247594"/>
            <a:ext cx="558165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8503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534400" cy="838200"/>
          </a:xfrm>
        </p:spPr>
        <p:txBody>
          <a:bodyPr/>
          <a:lstStyle/>
          <a:p>
            <a:r>
              <a:rPr lang="en-US" sz="2800" b="1" dirty="0" smtClean="0">
                <a:latin typeface="Ravie" panose="04040805050809020602" pitchFamily="82" charset="0"/>
              </a:rPr>
              <a:t>Drawing the Blocks in the Window</a:t>
            </a:r>
            <a:endParaRPr lang="en-US" sz="2800" b="1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5410200"/>
          </a:xfrm>
        </p:spPr>
        <p:txBody>
          <a:bodyPr>
            <a:normAutofit/>
          </a:bodyPr>
          <a:lstStyle/>
          <a:p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sz="2000" b="1" dirty="0" smtClean="0">
                <a:solidFill>
                  <a:schemeClr val="tx1"/>
                </a:solidFill>
              </a:rPr>
              <a:t>Now </a:t>
            </a:r>
            <a:r>
              <a:rPr lang="en-US" sz="2000" b="1" dirty="0">
                <a:solidFill>
                  <a:schemeClr val="tx1"/>
                </a:solidFill>
              </a:rPr>
              <a:t>that we have moved the block (and set a new direction if the block has bounced </a:t>
            </a:r>
            <a:r>
              <a:rPr lang="en-US" sz="2000" b="1" dirty="0" smtClean="0">
                <a:solidFill>
                  <a:schemeClr val="tx1"/>
                </a:solidFill>
              </a:rPr>
              <a:t>off the </a:t>
            </a:r>
            <a:r>
              <a:rPr lang="en-US" sz="2000" b="1" dirty="0">
                <a:solidFill>
                  <a:schemeClr val="tx1"/>
                </a:solidFill>
              </a:rPr>
              <a:t>window's edges), we want to draw it on the </a:t>
            </a:r>
            <a:r>
              <a:rPr lang="en-US" sz="2000" b="1" dirty="0" err="1">
                <a:solidFill>
                  <a:schemeClr val="tx1"/>
                </a:solidFill>
              </a:rPr>
              <a:t>windowSurface</a:t>
            </a:r>
            <a:r>
              <a:rPr lang="en-US" sz="2000" b="1" dirty="0">
                <a:solidFill>
                  <a:schemeClr val="tx1"/>
                </a:solidFill>
              </a:rPr>
              <a:t> surface. We can </a:t>
            </a:r>
            <a:r>
              <a:rPr lang="en-US" sz="2000" b="1" dirty="0" smtClean="0">
                <a:solidFill>
                  <a:schemeClr val="tx1"/>
                </a:solidFill>
              </a:rPr>
              <a:t>draw this </a:t>
            </a:r>
            <a:r>
              <a:rPr lang="en-US" sz="2000" b="1" dirty="0">
                <a:solidFill>
                  <a:schemeClr val="tx1"/>
                </a:solidFill>
              </a:rPr>
              <a:t>using </a:t>
            </a:r>
            <a:r>
              <a:rPr lang="en-US" sz="2000" b="1" dirty="0" smtClean="0">
                <a:solidFill>
                  <a:schemeClr val="tx1"/>
                </a:solidFill>
              </a:rPr>
              <a:t>the </a:t>
            </a:r>
            <a:r>
              <a:rPr lang="en-US" sz="2000" b="1" dirty="0" err="1" smtClean="0">
                <a:solidFill>
                  <a:srgbClr val="C00000"/>
                </a:solidFill>
              </a:rPr>
              <a:t>pygame.draw.rect</a:t>
            </a:r>
            <a:r>
              <a:rPr lang="en-US" sz="2000" b="1" dirty="0">
                <a:solidFill>
                  <a:srgbClr val="C00000"/>
                </a:solidFill>
              </a:rPr>
              <a:t>() </a:t>
            </a:r>
            <a:r>
              <a:rPr lang="en-US" sz="2000" b="1" dirty="0">
                <a:solidFill>
                  <a:schemeClr val="tx1"/>
                </a:solidFill>
              </a:rPr>
              <a:t>function</a:t>
            </a:r>
            <a:r>
              <a:rPr lang="en-US" sz="2000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sz="2000" b="1" dirty="0">
                <a:solidFill>
                  <a:schemeClr val="tx1"/>
                </a:solidFill>
              </a:rPr>
              <a:t>This is the last line of the for loop</a:t>
            </a:r>
            <a:r>
              <a:rPr lang="en-US" sz="2000" b="1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sz="2000" b="1" i="1" dirty="0" smtClean="0">
                <a:solidFill>
                  <a:srgbClr val="C00000"/>
                </a:solidFill>
              </a:rPr>
              <a:t>We </a:t>
            </a:r>
            <a:r>
              <a:rPr lang="en-US" sz="2000" b="1" i="1" dirty="0">
                <a:solidFill>
                  <a:srgbClr val="C00000"/>
                </a:solidFill>
              </a:rPr>
              <a:t>want to run the moving, bouncing, and </a:t>
            </a:r>
            <a:r>
              <a:rPr lang="en-US" sz="2000" b="1" i="1" dirty="0" smtClean="0">
                <a:solidFill>
                  <a:srgbClr val="C00000"/>
                </a:solidFill>
              </a:rPr>
              <a:t>drawing code </a:t>
            </a:r>
            <a:r>
              <a:rPr lang="en-US" sz="2000" b="1" i="1" dirty="0">
                <a:solidFill>
                  <a:srgbClr val="C00000"/>
                </a:solidFill>
              </a:rPr>
              <a:t>on each of the blocks stored in the blocks list, which is why we loop through each </a:t>
            </a:r>
            <a:r>
              <a:rPr lang="en-US" sz="2000" b="1" i="1" dirty="0" smtClean="0">
                <a:solidFill>
                  <a:srgbClr val="C00000"/>
                </a:solidFill>
              </a:rPr>
              <a:t>of them</a:t>
            </a:r>
            <a:r>
              <a:rPr lang="en-US" sz="2000" b="1" i="1" dirty="0">
                <a:solidFill>
                  <a:srgbClr val="C00000"/>
                </a:solidFill>
              </a:rPr>
              <a:t>. 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</a:rPr>
              <a:t>Also, if we wanted to add new blocks or remove blocks from our program, we only have to modify the blocks list and the rest of the code still works.</a:t>
            </a:r>
            <a:endParaRPr lang="en-US" sz="2000" b="1" dirty="0">
              <a:solidFill>
                <a:srgbClr val="7030A0"/>
              </a:solidFill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071" y="1295400"/>
            <a:ext cx="815340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259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534400" cy="838200"/>
          </a:xfrm>
        </p:spPr>
        <p:txBody>
          <a:bodyPr/>
          <a:lstStyle/>
          <a:p>
            <a:r>
              <a:rPr lang="en-US" sz="2800" b="1" dirty="0" smtClean="0">
                <a:latin typeface="Ravie" panose="04040805050809020602" pitchFamily="82" charset="0"/>
              </a:rPr>
              <a:t>Drawing the Window on the Screen</a:t>
            </a:r>
            <a:endParaRPr lang="en-US" sz="2800" b="1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5410200"/>
          </a:xfrm>
        </p:spPr>
        <p:txBody>
          <a:bodyPr>
            <a:normAutofit/>
          </a:bodyPr>
          <a:lstStyle/>
          <a:p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The call to the </a:t>
            </a:r>
            <a:r>
              <a:rPr lang="en-US" b="1" dirty="0" err="1">
                <a:solidFill>
                  <a:srgbClr val="C00000"/>
                </a:solidFill>
              </a:rPr>
              <a:t>time.sleep</a:t>
            </a:r>
            <a:r>
              <a:rPr lang="en-US" b="1" dirty="0">
                <a:solidFill>
                  <a:srgbClr val="C00000"/>
                </a:solidFill>
              </a:rPr>
              <a:t>() </a:t>
            </a:r>
            <a:r>
              <a:rPr lang="en-US" b="1" dirty="0">
                <a:solidFill>
                  <a:schemeClr val="tx1"/>
                </a:solidFill>
              </a:rPr>
              <a:t>function is there because the computer can </a:t>
            </a:r>
            <a:r>
              <a:rPr lang="en-US" b="1" dirty="0" smtClean="0">
                <a:solidFill>
                  <a:schemeClr val="tx1"/>
                </a:solidFill>
              </a:rPr>
              <a:t>move, bounce</a:t>
            </a:r>
            <a:r>
              <a:rPr lang="en-US" b="1" dirty="0">
                <a:solidFill>
                  <a:schemeClr val="tx1"/>
                </a:solidFill>
              </a:rPr>
              <a:t>, and draw the blocks so fast that if the program ran at full speed, all the blocks </a:t>
            </a:r>
            <a:r>
              <a:rPr lang="en-US" b="1" dirty="0" smtClean="0">
                <a:solidFill>
                  <a:schemeClr val="tx1"/>
                </a:solidFill>
              </a:rPr>
              <a:t>would just </a:t>
            </a:r>
            <a:r>
              <a:rPr lang="en-US" b="1" dirty="0">
                <a:solidFill>
                  <a:schemeClr val="tx1"/>
                </a:solidFill>
              </a:rPr>
              <a:t>look like a blur. 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This </a:t>
            </a:r>
            <a:r>
              <a:rPr lang="en-US" b="1" dirty="0">
                <a:solidFill>
                  <a:schemeClr val="tx1"/>
                </a:solidFill>
              </a:rPr>
              <a:t>call to </a:t>
            </a:r>
            <a:r>
              <a:rPr lang="en-US" b="1" dirty="0" err="1">
                <a:solidFill>
                  <a:srgbClr val="C00000"/>
                </a:solidFill>
              </a:rPr>
              <a:t>time.sleep</a:t>
            </a:r>
            <a:r>
              <a:rPr lang="en-US" b="1" dirty="0">
                <a:solidFill>
                  <a:srgbClr val="C00000"/>
                </a:solidFill>
              </a:rPr>
              <a:t>() </a:t>
            </a:r>
            <a:r>
              <a:rPr lang="en-US" b="1" dirty="0">
                <a:solidFill>
                  <a:schemeClr val="tx1"/>
                </a:solidFill>
              </a:rPr>
              <a:t>will stop the program for </a:t>
            </a:r>
            <a:r>
              <a:rPr lang="en-US" b="1" dirty="0" smtClean="0">
                <a:solidFill>
                  <a:schemeClr val="tx1"/>
                </a:solidFill>
              </a:rPr>
              <a:t>20 milliseconds</a:t>
            </a:r>
            <a:r>
              <a:rPr lang="en-US" b="1" dirty="0">
                <a:solidFill>
                  <a:schemeClr val="tx1"/>
                </a:solidFill>
              </a:rPr>
              <a:t>. There are 1000 milliseconds in a second, so 0.001 seconds equals </a:t>
            </a:r>
            <a:r>
              <a:rPr lang="en-US" b="1" dirty="0" smtClean="0">
                <a:solidFill>
                  <a:schemeClr val="tx1"/>
                </a:solidFill>
              </a:rPr>
              <a:t>1millisecond </a:t>
            </a:r>
            <a:r>
              <a:rPr lang="en-US" b="1" dirty="0">
                <a:solidFill>
                  <a:schemeClr val="tx1"/>
                </a:solidFill>
              </a:rPr>
              <a:t>and 0.02 equals 20 milliseconds</a:t>
            </a:r>
            <a:r>
              <a:rPr lang="en-US" b="1" dirty="0" smtClean="0">
                <a:solidFill>
                  <a:schemeClr val="tx1"/>
                </a:solidFill>
              </a:rPr>
              <a:t>.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143000"/>
            <a:ext cx="6781800" cy="105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7597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447800"/>
          </a:xfrm>
        </p:spPr>
        <p:txBody>
          <a:bodyPr/>
          <a:lstStyle/>
          <a:p>
            <a:r>
              <a:rPr lang="en-US" sz="4400" b="1" dirty="0" smtClean="0">
                <a:latin typeface="Ravie" panose="04040805050809020602" pitchFamily="82" charset="0"/>
              </a:rPr>
              <a:t>How do we add Sounds?</a:t>
            </a:r>
            <a:endParaRPr lang="en-US" sz="4400" b="1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876800"/>
          </a:xfrm>
        </p:spPr>
        <p:txBody>
          <a:bodyPr>
            <a:noAutofit/>
          </a:bodyPr>
          <a:lstStyle/>
          <a:p>
            <a:r>
              <a:rPr lang="en-US" sz="3200" b="1" dirty="0" err="1">
                <a:solidFill>
                  <a:srgbClr val="002060"/>
                </a:solidFill>
              </a:rPr>
              <a:t>Pygame</a:t>
            </a:r>
            <a:r>
              <a:rPr lang="en-US" sz="3200" b="1" dirty="0">
                <a:solidFill>
                  <a:srgbClr val="002060"/>
                </a:solidFill>
              </a:rPr>
              <a:t> can only load one music file to play in the background at a time. </a:t>
            </a:r>
            <a:endParaRPr lang="en-US" sz="3200" b="1" dirty="0" smtClean="0">
              <a:solidFill>
                <a:srgbClr val="002060"/>
              </a:solidFill>
            </a:endParaRPr>
          </a:p>
          <a:p>
            <a:r>
              <a:rPr lang="en-US" sz="3200" b="1" dirty="0" smtClean="0">
                <a:solidFill>
                  <a:srgbClr val="002060"/>
                </a:solidFill>
              </a:rPr>
              <a:t>To </a:t>
            </a:r>
            <a:r>
              <a:rPr lang="en-US" sz="3200" b="1" dirty="0">
                <a:solidFill>
                  <a:srgbClr val="002060"/>
                </a:solidFill>
              </a:rPr>
              <a:t>load a background music file, call the </a:t>
            </a:r>
            <a:r>
              <a:rPr lang="en-US" sz="3200" b="1" dirty="0" err="1">
                <a:solidFill>
                  <a:srgbClr val="002060"/>
                </a:solidFill>
              </a:rPr>
              <a:t>pygame.mixer.music.load</a:t>
            </a:r>
            <a:r>
              <a:rPr lang="en-US" sz="3200" b="1" dirty="0">
                <a:solidFill>
                  <a:srgbClr val="002060"/>
                </a:solidFill>
              </a:rPr>
              <a:t>() function and pass it a string argument of the sound file to load. </a:t>
            </a:r>
            <a:endParaRPr lang="en-US" sz="3200" b="1" dirty="0" smtClean="0">
              <a:solidFill>
                <a:srgbClr val="002060"/>
              </a:solidFill>
            </a:endParaRPr>
          </a:p>
          <a:p>
            <a:r>
              <a:rPr lang="en-US" sz="3200" b="1" dirty="0" smtClean="0">
                <a:solidFill>
                  <a:srgbClr val="002060"/>
                </a:solidFill>
              </a:rPr>
              <a:t>This </a:t>
            </a:r>
            <a:r>
              <a:rPr lang="en-US" sz="3200" b="1" dirty="0">
                <a:solidFill>
                  <a:srgbClr val="002060"/>
                </a:solidFill>
              </a:rPr>
              <a:t>file can be </a:t>
            </a:r>
            <a:r>
              <a:rPr lang="en-US" sz="3200" b="1" dirty="0">
                <a:solidFill>
                  <a:srgbClr val="FF0000"/>
                </a:solidFill>
              </a:rPr>
              <a:t>WAV</a:t>
            </a:r>
            <a:r>
              <a:rPr lang="en-US" sz="3200" b="1" dirty="0">
                <a:solidFill>
                  <a:srgbClr val="002060"/>
                </a:solidFill>
              </a:rPr>
              <a:t>, </a:t>
            </a:r>
            <a:r>
              <a:rPr lang="en-US" sz="3200" b="1" dirty="0">
                <a:solidFill>
                  <a:srgbClr val="FF0000"/>
                </a:solidFill>
              </a:rPr>
              <a:t>MP3</a:t>
            </a:r>
            <a:r>
              <a:rPr lang="en-US" sz="3200" b="1" dirty="0">
                <a:solidFill>
                  <a:srgbClr val="002060"/>
                </a:solidFill>
              </a:rPr>
              <a:t>, or </a:t>
            </a:r>
            <a:r>
              <a:rPr lang="en-US" sz="3200" b="1" dirty="0">
                <a:solidFill>
                  <a:srgbClr val="FF0000"/>
                </a:solidFill>
              </a:rPr>
              <a:t>MIDI</a:t>
            </a:r>
            <a:r>
              <a:rPr lang="en-US" sz="3200" b="1" dirty="0">
                <a:solidFill>
                  <a:srgbClr val="002060"/>
                </a:solidFill>
              </a:rPr>
              <a:t> format. </a:t>
            </a:r>
          </a:p>
        </p:txBody>
      </p:sp>
    </p:spTree>
    <p:extLst>
      <p:ext uri="{BB962C8B-B14F-4D97-AF65-F5344CB8AC3E}">
        <p14:creationId xmlns:p14="http://schemas.microsoft.com/office/powerpoint/2010/main" val="78132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2F5897"/>
                </a:solidFill>
                <a:latin typeface="Ravie" panose="04040805050809020602" pitchFamily="82" charset="0"/>
              </a:rPr>
              <a:t>What is Next?</a:t>
            </a:r>
            <a:endParaRPr lang="en-US" dirty="0">
              <a:latin typeface="Ravie" panose="04040805050809020602" pitchFamily="82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219200"/>
            <a:ext cx="7620000" cy="5486400"/>
          </a:xfrm>
        </p:spPr>
        <p:txBody>
          <a:bodyPr>
            <a:normAutofit/>
          </a:bodyPr>
          <a:lstStyle/>
          <a:p>
            <a:endParaRPr lang="en-US" dirty="0" smtClean="0">
              <a:latin typeface="Ravie" panose="04040805050809020602" pitchFamily="82" charset="0"/>
            </a:endParaRP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7" name="Block Arc 6"/>
          <p:cNvSpPr/>
          <p:nvPr/>
        </p:nvSpPr>
        <p:spPr>
          <a:xfrm>
            <a:off x="1393092" y="2967335"/>
            <a:ext cx="6357831" cy="1834158"/>
          </a:xfrm>
          <a:prstGeom prst="blockArc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Collision Detection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40080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sz="4000" dirty="0" smtClean="0">
                <a:latin typeface="Ravie" panose="04040805050809020602" pitchFamily="82" charset="0"/>
              </a:rPr>
              <a:t>Animation.py Lab</a:t>
            </a:r>
            <a:endParaRPr lang="en-US" sz="4000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799"/>
            <a:ext cx="8229600" cy="5249799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Type in and test the animation.</a:t>
            </a:r>
          </a:p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Comment line 90 and see how fast it goes.  Then change time to 1.0.  What happens?</a:t>
            </a:r>
          </a:p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Comment “fill(black)” to see trail of rectangles</a:t>
            </a:r>
          </a:p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Add at least 2 more different </a:t>
            </a:r>
          </a:p>
          <a:p>
            <a:pPr marL="0" indent="0">
              <a:buNone/>
            </a:pP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rectangles.</a:t>
            </a:r>
            <a:endParaRPr lang="en-US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8194" name="Picture 2" descr="C:\Users\Carolyn\AppData\Local\Microsoft\Windows\Temporary Internet Files\Content.IE5\0433H0DN\9353062-dibujo-animado-de-ordenador-de-sobremesa-sonriente-ilustraci-n-vectorial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5023431"/>
            <a:ext cx="1981200" cy="1812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148530"/>
            <a:ext cx="1600200" cy="1749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0193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600200"/>
          </a:xfrm>
        </p:spPr>
        <p:txBody>
          <a:bodyPr/>
          <a:lstStyle/>
          <a:p>
            <a:r>
              <a:rPr lang="en-US" b="1" dirty="0" smtClean="0">
                <a:latin typeface="Ravie" panose="04040805050809020602" pitchFamily="82" charset="0"/>
              </a:rPr>
              <a:t>How do we add Sounds?</a:t>
            </a:r>
            <a:endParaRPr lang="en-US" b="1" dirty="0">
              <a:latin typeface="Ravie" panose="04040805050809020602" pitchFamily="82" charset="0"/>
            </a:endParaRP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1" y="2057400"/>
            <a:ext cx="8766984" cy="3581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urved Right Arrow 5"/>
          <p:cNvSpPr/>
          <p:nvPr/>
        </p:nvSpPr>
        <p:spPr>
          <a:xfrm>
            <a:off x="4648200" y="2819400"/>
            <a:ext cx="114300" cy="3048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25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62000"/>
          </a:xfrm>
        </p:spPr>
        <p:txBody>
          <a:bodyPr/>
          <a:lstStyle/>
          <a:p>
            <a:r>
              <a:rPr lang="en-US" sz="4000" b="1" dirty="0" smtClean="0">
                <a:latin typeface="Ravie" panose="04040805050809020602" pitchFamily="82" charset="0"/>
              </a:rPr>
              <a:t>How do we add Sounds?</a:t>
            </a:r>
            <a:endParaRPr lang="en-US" sz="4000" b="1" dirty="0">
              <a:latin typeface="Ravie" panose="04040805050809020602" pitchFamily="82" charset="0"/>
            </a:endParaRP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5486400"/>
            <a:ext cx="6477000" cy="1185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228600" y="1166842"/>
            <a:ext cx="8610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</a:rPr>
              <a:t>To begin playing the loaded sound file as the background music, call the </a:t>
            </a:r>
            <a:r>
              <a:rPr lang="en-US" sz="2400" dirty="0" err="1">
                <a:solidFill>
                  <a:srgbClr val="002060"/>
                </a:solidFill>
              </a:rPr>
              <a:t>pygame.mixer.music.play</a:t>
            </a:r>
            <a:r>
              <a:rPr lang="en-US" sz="2400" dirty="0">
                <a:solidFill>
                  <a:srgbClr val="002060"/>
                </a:solidFill>
              </a:rPr>
              <a:t>(-1, 0.0) function. </a:t>
            </a:r>
            <a:endParaRPr lang="en-US" sz="2400" dirty="0" smtClean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The </a:t>
            </a:r>
            <a:r>
              <a:rPr lang="en-US" sz="2400" dirty="0">
                <a:solidFill>
                  <a:srgbClr val="002060"/>
                </a:solidFill>
              </a:rPr>
              <a:t>-1 argument makes the background music forever loop when it reaches the end of the sound file. If you set it to an integer 0 or larger, then the music will only loop that number of times instead of looping forever. </a:t>
            </a:r>
            <a:endParaRPr lang="en-US" sz="2400" dirty="0" smtClean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The </a:t>
            </a:r>
            <a:r>
              <a:rPr lang="en-US" sz="2400" dirty="0">
                <a:solidFill>
                  <a:srgbClr val="002060"/>
                </a:solidFill>
              </a:rPr>
              <a:t>0.0 means to start playing the sound file from the beginning. If you pass a larger integer or float, the music will begin playing that many seconds into the sound file. For example, if you pass 13.5 for the second parameter, the sound </a:t>
            </a:r>
            <a:r>
              <a:rPr lang="en-US" sz="2400">
                <a:solidFill>
                  <a:srgbClr val="002060"/>
                </a:solidFill>
              </a:rPr>
              <a:t>file </a:t>
            </a:r>
            <a:r>
              <a:rPr lang="en-US" sz="2400" smtClean="0">
                <a:solidFill>
                  <a:srgbClr val="002060"/>
                </a:solidFill>
              </a:rPr>
              <a:t>will </a:t>
            </a:r>
            <a:r>
              <a:rPr lang="en-US" sz="2400" dirty="0">
                <a:solidFill>
                  <a:srgbClr val="002060"/>
                </a:solidFill>
              </a:rPr>
              <a:t>begin playing at the point 13.5 seconds in from the beginning. </a:t>
            </a:r>
          </a:p>
        </p:txBody>
      </p:sp>
      <p:sp>
        <p:nvSpPr>
          <p:cNvPr id="4" name="Curved Right Arrow 3"/>
          <p:cNvSpPr/>
          <p:nvPr/>
        </p:nvSpPr>
        <p:spPr>
          <a:xfrm>
            <a:off x="3810000" y="5715000"/>
            <a:ext cx="152400" cy="1524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134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sz="4000" dirty="0" smtClean="0">
                <a:latin typeface="Ravie" panose="04040805050809020602" pitchFamily="82" charset="0"/>
              </a:rPr>
              <a:t>Catanimation.py Lab</a:t>
            </a:r>
            <a:endParaRPr lang="en-US" sz="4000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8229600" cy="434340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accent3">
                    <a:lumMod val="50000"/>
                  </a:schemeClr>
                </a:solidFill>
              </a:rPr>
              <a:t>Experiment with different sounds in your Catanimation.py program.</a:t>
            </a:r>
          </a:p>
          <a:p>
            <a:r>
              <a:rPr lang="en-US" sz="3600" dirty="0" smtClean="0">
                <a:solidFill>
                  <a:schemeClr val="accent3">
                    <a:lumMod val="50000"/>
                  </a:schemeClr>
                </a:solidFill>
              </a:rPr>
              <a:t>Try adding sound bits as well as background music.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4343400"/>
            <a:ext cx="2819400" cy="2347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4" name="Picture 2" descr="C:\Users\Carolyn\AppData\Local\Microsoft\Windows\Temporary Internet Files\Content.IE5\0433H0DN\9353062-dibujo-animado-de-ordenador-de-sobremesa-sonriente-ilustraci-n-vectorial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610820"/>
            <a:ext cx="1981200" cy="1812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1902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2F5897"/>
                </a:solidFill>
                <a:latin typeface="Ravie" panose="04040805050809020602" pitchFamily="82" charset="0"/>
              </a:rPr>
              <a:t>What is Next?</a:t>
            </a:r>
            <a:endParaRPr lang="en-US" dirty="0">
              <a:latin typeface="Ravie" panose="04040805050809020602" pitchFamily="82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219200"/>
            <a:ext cx="7620000" cy="5486400"/>
          </a:xfrm>
        </p:spPr>
        <p:txBody>
          <a:bodyPr>
            <a:normAutofit/>
          </a:bodyPr>
          <a:lstStyle/>
          <a:p>
            <a:endParaRPr lang="en-US" dirty="0" smtClean="0">
              <a:latin typeface="Ravie" panose="04040805050809020602" pitchFamily="82" charset="0"/>
            </a:endParaRP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7" name="Block Arc 6"/>
          <p:cNvSpPr/>
          <p:nvPr/>
        </p:nvSpPr>
        <p:spPr>
          <a:xfrm>
            <a:off x="1680826" y="2967335"/>
            <a:ext cx="5782353" cy="1834158"/>
          </a:xfrm>
          <a:prstGeom prst="blockArc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More Animations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8642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229600" cy="990600"/>
          </a:xfrm>
        </p:spPr>
        <p:txBody>
          <a:bodyPr/>
          <a:lstStyle/>
          <a:p>
            <a:r>
              <a:rPr lang="en-US" sz="4400" b="1" dirty="0" smtClean="0">
                <a:latin typeface="Ravie" panose="04040805050809020602" pitchFamily="82" charset="0"/>
              </a:rPr>
              <a:t>Animation.py</a:t>
            </a:r>
            <a:endParaRPr lang="en-US" sz="4400" b="1" dirty="0">
              <a:latin typeface="Ravie" panose="04040805050809020602" pitchFamily="82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7387" y="1323975"/>
            <a:ext cx="4619625" cy="504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8534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229600" cy="990600"/>
          </a:xfrm>
        </p:spPr>
        <p:txBody>
          <a:bodyPr/>
          <a:lstStyle/>
          <a:p>
            <a:r>
              <a:rPr lang="en-US" sz="4400" b="1" dirty="0" smtClean="0">
                <a:latin typeface="Ravie" panose="04040805050809020602" pitchFamily="82" charset="0"/>
              </a:rPr>
              <a:t>Animation.py</a:t>
            </a:r>
            <a:endParaRPr lang="en-US" sz="4400" b="1" dirty="0">
              <a:latin typeface="Ravie" panose="040408050508090206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229600" cy="5715000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002060"/>
                </a:solidFill>
              </a:rPr>
              <a:t>In this program we have several different blocks bouncing off of the edges of </a:t>
            </a:r>
            <a:r>
              <a:rPr lang="en-US" sz="3600" dirty="0" smtClean="0">
                <a:solidFill>
                  <a:srgbClr val="002060"/>
                </a:solidFill>
              </a:rPr>
              <a:t>the window.</a:t>
            </a:r>
            <a:endParaRPr lang="en-US" sz="3600" dirty="0">
              <a:solidFill>
                <a:srgbClr val="002060"/>
              </a:solidFill>
            </a:endParaRPr>
          </a:p>
          <a:p>
            <a:r>
              <a:rPr lang="en-US" sz="3600" dirty="0" smtClean="0">
                <a:solidFill>
                  <a:srgbClr val="002060"/>
                </a:solidFill>
              </a:rPr>
              <a:t>The </a:t>
            </a:r>
            <a:r>
              <a:rPr lang="en-US" sz="3600" dirty="0">
                <a:solidFill>
                  <a:srgbClr val="002060"/>
                </a:solidFill>
              </a:rPr>
              <a:t>blocks are different colors and sizes and move only in diagonal directions.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4061328"/>
            <a:ext cx="2576512" cy="280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0645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1933</TotalTime>
  <Words>1509</Words>
  <Application>Microsoft Office PowerPoint</Application>
  <PresentationFormat>On-screen Show (4:3)</PresentationFormat>
  <Paragraphs>133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Arial</vt:lpstr>
      <vt:lpstr>Calibri</vt:lpstr>
      <vt:lpstr>Century Gothic</vt:lpstr>
      <vt:lpstr>Courier New</vt:lpstr>
      <vt:lpstr>Gisha</vt:lpstr>
      <vt:lpstr>Palatino Linotype</vt:lpstr>
      <vt:lpstr>Ravie</vt:lpstr>
      <vt:lpstr>Executive</vt:lpstr>
      <vt:lpstr>PowerPoint Presentation</vt:lpstr>
      <vt:lpstr>Playing Sounds are important in Gaming</vt:lpstr>
      <vt:lpstr>How do we add Sounds?</vt:lpstr>
      <vt:lpstr>How do we add Sounds?</vt:lpstr>
      <vt:lpstr>How do we add Sounds?</vt:lpstr>
      <vt:lpstr>Catanimation.py Lab</vt:lpstr>
      <vt:lpstr>What is Next?</vt:lpstr>
      <vt:lpstr>Animation.py</vt:lpstr>
      <vt:lpstr>Animation.py</vt:lpstr>
      <vt:lpstr>Animation.py</vt:lpstr>
      <vt:lpstr>How the Animation Program works</vt:lpstr>
      <vt:lpstr>Moving and Bouncing the Blocks</vt:lpstr>
      <vt:lpstr>Moving and Bouncing the Blocks</vt:lpstr>
      <vt:lpstr>Moving and Bouncing the Blocks</vt:lpstr>
      <vt:lpstr>Moving and Bouncing the Blocks</vt:lpstr>
      <vt:lpstr>Animation.py</vt:lpstr>
      <vt:lpstr>Animation.py</vt:lpstr>
      <vt:lpstr>Animation.py</vt:lpstr>
      <vt:lpstr>Animation.py</vt:lpstr>
      <vt:lpstr>Setting up the Blocks</vt:lpstr>
      <vt:lpstr>Setting up the Blocks</vt:lpstr>
      <vt:lpstr>The Game Loop</vt:lpstr>
      <vt:lpstr>The Game Loop</vt:lpstr>
      <vt:lpstr>Moving Each Block</vt:lpstr>
      <vt:lpstr>Moving Each Block</vt:lpstr>
      <vt:lpstr>Checking If The Block Has Bounced</vt:lpstr>
      <vt:lpstr>Checking If The Block Has Bounced</vt:lpstr>
      <vt:lpstr>Drawing the Blocks in the Window</vt:lpstr>
      <vt:lpstr>Drawing the Window on the Screen</vt:lpstr>
      <vt:lpstr>What is Next?</vt:lpstr>
      <vt:lpstr>Animation.py Lab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Carolyn</dc:creator>
  <cp:lastModifiedBy>Segreto, Carolyn</cp:lastModifiedBy>
  <cp:revision>118</cp:revision>
  <dcterms:created xsi:type="dcterms:W3CDTF">2016-03-31T16:34:56Z</dcterms:created>
  <dcterms:modified xsi:type="dcterms:W3CDTF">2016-12-19T18:00:12Z</dcterms:modified>
</cp:coreProperties>
</file>