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0"/>
  </p:notesMasterIdLst>
  <p:sldIdLst>
    <p:sldId id="256" r:id="rId2"/>
    <p:sldId id="257" r:id="rId3"/>
    <p:sldId id="282" r:id="rId4"/>
    <p:sldId id="258" r:id="rId5"/>
    <p:sldId id="259" r:id="rId6"/>
    <p:sldId id="283" r:id="rId7"/>
    <p:sldId id="284" r:id="rId8"/>
    <p:sldId id="260" r:id="rId9"/>
    <p:sldId id="285" r:id="rId10"/>
    <p:sldId id="286" r:id="rId11"/>
    <p:sldId id="288" r:id="rId12"/>
    <p:sldId id="287" r:id="rId13"/>
    <p:sldId id="290" r:id="rId14"/>
    <p:sldId id="289" r:id="rId15"/>
    <p:sldId id="291" r:id="rId16"/>
    <p:sldId id="292" r:id="rId17"/>
    <p:sldId id="293" r:id="rId18"/>
    <p:sldId id="294" r:id="rId19"/>
    <p:sldId id="295" r:id="rId20"/>
    <p:sldId id="296" r:id="rId21"/>
    <p:sldId id="299" r:id="rId22"/>
    <p:sldId id="297" r:id="rId23"/>
    <p:sldId id="298" r:id="rId24"/>
    <p:sldId id="300" r:id="rId25"/>
    <p:sldId id="301" r:id="rId26"/>
    <p:sldId id="302" r:id="rId27"/>
    <p:sldId id="304" r:id="rId28"/>
    <p:sldId id="303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28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51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4F073-C989-4845-B981-6B9BC35972C0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B99E5-ABDC-4E28-A26C-362FE33F0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8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B99E5-ABDC-4E28-A26C-362FE33F0E4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B80EEE0-2210-4372-BD1A-079175A02E8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gi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241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67000"/>
            <a:ext cx="7620000" cy="35052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chemeClr val="accent5"/>
                </a:solidFill>
                <a:latin typeface="Ravie" panose="04040805050809020602" pitchFamily="82" charset="0"/>
              </a:rPr>
              <a:t>Pixels, Colors and Shapes</a:t>
            </a:r>
            <a:endParaRPr lang="en-US" sz="6600" b="1" dirty="0">
              <a:solidFill>
                <a:schemeClr val="accent5"/>
              </a:solidFill>
              <a:latin typeface="Ravie" panose="04040805050809020602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457200"/>
            <a:ext cx="5105400" cy="209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4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349375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Ravie" panose="04040805050809020602" pitchFamily="82" charset="0"/>
              </a:rPr>
              <a:t>Color PIXELS</a:t>
            </a:r>
            <a:endParaRPr lang="en-US" sz="6600" dirty="0">
              <a:solidFill>
                <a:srgbClr val="0070C0"/>
              </a:solidFill>
              <a:latin typeface="Ravie" panose="04040805050809020602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0"/>
            <a:ext cx="7772400" cy="5181599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Combining color is not the same as mixing paint to make a color.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You can make </a:t>
            </a:r>
            <a:r>
              <a:rPr lang="en-US" sz="4400" b="1" dirty="0" smtClean="0">
                <a:solidFill>
                  <a:srgbClr val="FFFF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yellow</a:t>
            </a:r>
            <a:r>
              <a:rPr lang="en-US" sz="4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by combining </a:t>
            </a:r>
            <a:r>
              <a:rPr lang="en-US" sz="4400" b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red</a:t>
            </a:r>
            <a:r>
              <a:rPr lang="en-US" sz="4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and </a:t>
            </a:r>
            <a:r>
              <a:rPr lang="en-US" sz="4400" b="1" dirty="0" smtClean="0">
                <a:solidFill>
                  <a:srgbClr val="00B05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green</a:t>
            </a:r>
            <a:r>
              <a:rPr lang="en-US" sz="4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computer uses light to display color, not paint.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4400" i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SEE CD for example!</a:t>
            </a:r>
            <a:br>
              <a:rPr lang="en-US" sz="4400" i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</a:br>
            <a:endParaRPr lang="en-US" sz="4400" i="1" dirty="0">
              <a:solidFill>
                <a:srgbClr val="FF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223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349375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Ravie" panose="04040805050809020602" pitchFamily="82" charset="0"/>
              </a:rPr>
              <a:t>Color PIXELS</a:t>
            </a:r>
            <a:endParaRPr lang="en-US" sz="6600" dirty="0">
              <a:solidFill>
                <a:srgbClr val="0070C0"/>
              </a:solidFill>
              <a:latin typeface="Ravie" panose="04040805050809020602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0"/>
            <a:ext cx="7772400" cy="5181599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What RGB values do you think represents black? (?,?,?)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What RGB values do you think represents white? (?,?,?)</a:t>
            </a:r>
          </a:p>
          <a:p>
            <a:pPr algn="l"/>
            <a:endParaRPr lang="en-US" sz="44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4400" dirty="0" smtClean="0">
                <a:solidFill>
                  <a:srgbClr val="FF0000"/>
                </a:solidFill>
                <a:latin typeface="Wacky Action BTN" panose="020C0604040402040C06" pitchFamily="34" charset="0"/>
                <a:cs typeface="Gisha" panose="020B0502040204020203" pitchFamily="34" charset="-79"/>
              </a:rPr>
              <a:t>Only 16,777,214 colors Left!</a:t>
            </a:r>
            <a:endParaRPr lang="en-US" sz="4400" dirty="0">
              <a:solidFill>
                <a:srgbClr val="FF0000"/>
              </a:solidFill>
              <a:latin typeface="Wacky Action BTN" panose="020C0604040402040C06" pitchFamily="34" charset="0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9369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1"/>
            <a:ext cx="77724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latin typeface="Ravie" panose="04040805050809020602" pitchFamily="82" charset="0"/>
              </a:rPr>
              <a:t>Color - Opacity</a:t>
            </a:r>
            <a:endParaRPr lang="en-US" sz="4400" dirty="0">
              <a:solidFill>
                <a:srgbClr val="0070C0"/>
              </a:solidFill>
              <a:latin typeface="Ravie" panose="04040805050809020602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371600"/>
            <a:ext cx="87630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RGB model sometimes includes an alpha value as well that indicates how transparent or opaque the color is. A color that is transparent will let you see some of the color beneath it. </a:t>
            </a:r>
          </a:p>
          <a:p>
            <a:endParaRPr lang="en-US" sz="44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4400" dirty="0">
                <a:solidFill>
                  <a:srgbClr val="FF0000"/>
                </a:solidFill>
                <a:latin typeface="Wacky Action BTN" panose="020C0604040402040C06" pitchFamily="34" charset="0"/>
                <a:cs typeface="Gisha" panose="020B0502040204020203" pitchFamily="34" charset="-79"/>
              </a:rPr>
              <a:t>Think </a:t>
            </a:r>
            <a:r>
              <a:rPr lang="en-US" sz="4400" u="sng" dirty="0">
                <a:solidFill>
                  <a:srgbClr val="FF0000"/>
                </a:solidFill>
                <a:latin typeface="Wacky Action BTN" panose="020C0604040402040C06" pitchFamily="34" charset="0"/>
                <a:cs typeface="Gisha" panose="020B0502040204020203" pitchFamily="34" charset="-79"/>
              </a:rPr>
              <a:t>OPACITY</a:t>
            </a:r>
            <a:r>
              <a:rPr lang="en-US" sz="4400" dirty="0">
                <a:solidFill>
                  <a:srgbClr val="FF0000"/>
                </a:solidFill>
                <a:latin typeface="Wacky Action BTN" panose="020C0604040402040C06" pitchFamily="34" charset="0"/>
                <a:cs typeface="Gisha" panose="020B0502040204020203" pitchFamily="34" charset="-79"/>
              </a:rPr>
              <a:t> in </a:t>
            </a:r>
            <a:r>
              <a:rPr lang="en-US" sz="4400" dirty="0" smtClean="0">
                <a:solidFill>
                  <a:srgbClr val="FF0000"/>
                </a:solidFill>
                <a:latin typeface="Wacky Action BTN" panose="020C0604040402040C06" pitchFamily="34" charset="0"/>
                <a:cs typeface="Gisha" panose="020B0502040204020203" pitchFamily="34" charset="-79"/>
              </a:rPr>
              <a:t>Alice</a:t>
            </a:r>
          </a:p>
          <a:p>
            <a:endParaRPr lang="en-US" sz="4400" dirty="0" smtClean="0">
              <a:solidFill>
                <a:srgbClr val="FF0000"/>
              </a:solidFill>
              <a:latin typeface="Wacky Action BTN" panose="020C0604040402040C06" pitchFamily="34" charset="0"/>
              <a:cs typeface="Gisha" panose="020B0502040204020203" pitchFamily="34" charset="-79"/>
            </a:endParaRPr>
          </a:p>
          <a:p>
            <a:r>
              <a:rPr lang="en-US" sz="4400" b="1" i="1" dirty="0" smtClean="0">
                <a:solidFill>
                  <a:srgbClr val="002060"/>
                </a:solidFill>
                <a:latin typeface="Wacky Action BTN" panose="020C0604040402040C06" pitchFamily="34" charset="0"/>
                <a:cs typeface="Gisha" panose="020B0502040204020203" pitchFamily="34" charset="-79"/>
              </a:rPr>
              <a:t>Alpha value of 0  - completely transparent</a:t>
            </a:r>
          </a:p>
          <a:p>
            <a:r>
              <a:rPr lang="en-US" sz="4400" b="1" i="1" dirty="0" smtClean="0">
                <a:solidFill>
                  <a:srgbClr val="002060"/>
                </a:solidFill>
                <a:latin typeface="Wacky Action BTN" panose="020C0604040402040C06" pitchFamily="34" charset="0"/>
                <a:cs typeface="Gisha" panose="020B0502040204020203" pitchFamily="34" charset="-79"/>
              </a:rPr>
              <a:t>Alpha value of 255 – not transparent</a:t>
            </a:r>
            <a:br>
              <a:rPr lang="en-US" sz="4400" b="1" i="1" dirty="0" smtClean="0">
                <a:solidFill>
                  <a:srgbClr val="002060"/>
                </a:solidFill>
                <a:latin typeface="Wacky Action BTN" panose="020C0604040402040C06" pitchFamily="34" charset="0"/>
                <a:cs typeface="Gisha" panose="020B0502040204020203" pitchFamily="34" charset="-79"/>
              </a:rPr>
            </a:br>
            <a:endParaRPr lang="en-US" sz="4400" b="1" i="1" dirty="0">
              <a:solidFill>
                <a:srgbClr val="002060"/>
              </a:solidFill>
              <a:latin typeface="Wacky Action BTN" panose="020C0604040402040C06" pitchFamily="34" charset="0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2304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1"/>
            <a:ext cx="77724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latin typeface="Ravie" panose="04040805050809020602" pitchFamily="82" charset="0"/>
              </a:rPr>
              <a:t>Color - Opacity</a:t>
            </a:r>
            <a:endParaRPr lang="en-US" sz="4400" dirty="0">
              <a:solidFill>
                <a:srgbClr val="0070C0"/>
              </a:solidFill>
              <a:latin typeface="Ravie" panose="04040805050809020602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371600"/>
            <a:ext cx="8763000" cy="5334000"/>
          </a:xfrm>
        </p:spPr>
        <p:txBody>
          <a:bodyPr>
            <a:normAutofit/>
          </a:bodyPr>
          <a:lstStyle/>
          <a:p>
            <a:endParaRPr lang="en-US" sz="4400" b="1" i="1" dirty="0">
              <a:solidFill>
                <a:srgbClr val="002060"/>
              </a:solidFill>
              <a:latin typeface="Wacky Action BTN" panose="020C0604040402040C06" pitchFamily="34" charset="0"/>
              <a:cs typeface="Gisha" panose="020B0502040204020203" pitchFamily="34" charset="-79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310734" cy="48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35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Ravie" panose="04040805050809020602" pitchFamily="82" charset="0"/>
              </a:rPr>
              <a:t>Color Exercise</a:t>
            </a:r>
            <a:endParaRPr lang="en-US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Time to explore some colors!</a:t>
            </a:r>
          </a:p>
          <a:p>
            <a:pPr marL="0" indent="0">
              <a:buNone/>
            </a:pPr>
            <a:endParaRPr lang="en-US" sz="3600" b="1" dirty="0" smtClean="0">
              <a:solidFill>
                <a:srgbClr val="7030A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3600" b="1" dirty="0" smtClean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Follow the handout and explore </a:t>
            </a:r>
            <a:r>
              <a:rPr lang="en-US" sz="3600" b="1" dirty="0" err="1" smtClean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COlOR_CHOOSER</a:t>
            </a:r>
            <a:r>
              <a:rPr lang="en-US" sz="3600" b="1" dirty="0" smtClean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!</a:t>
            </a:r>
            <a:endParaRPr lang="en-US" sz="3600" b="1" dirty="0">
              <a:solidFill>
                <a:srgbClr val="7030A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2050" name="Picture 2" descr="C:\Users\Carolyn\AppData\Local\Microsoft\Windows\Temporary Internet Files\Content.IE5\NYZM3U7K\valessiobrito-Aquarela-Colors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746213"/>
            <a:ext cx="3309510" cy="199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114800"/>
            <a:ext cx="29146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737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1"/>
            <a:ext cx="77724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latin typeface="Ravie" panose="04040805050809020602" pitchFamily="82" charset="0"/>
              </a:rPr>
              <a:t>Color Objects</a:t>
            </a:r>
            <a:endParaRPr lang="en-US" sz="4400" dirty="0">
              <a:solidFill>
                <a:srgbClr val="0070C0"/>
              </a:solidFill>
              <a:latin typeface="Ravie" panose="04040805050809020602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371600"/>
            <a:ext cx="8763000" cy="5334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One </a:t>
            </a:r>
            <a:r>
              <a:rPr lang="en-US" sz="28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way </a:t>
            </a:r>
            <a:r>
              <a:rPr lang="en-US" sz="2800" b="1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to create a color is </a:t>
            </a:r>
            <a:r>
              <a:rPr lang="en-US" sz="28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as a </a:t>
            </a:r>
            <a:r>
              <a:rPr lang="en-US" sz="2800" b="1" dirty="0" err="1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pygame.Color</a:t>
            </a:r>
            <a:r>
              <a:rPr lang="en-US" sz="28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object. You can create Color objects by calling the </a:t>
            </a:r>
            <a:r>
              <a:rPr lang="en-US" sz="2800" b="1" dirty="0" err="1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pygame.Color</a:t>
            </a:r>
            <a:r>
              <a:rPr lang="en-US" sz="28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() constructor function and passing either three or four integers. You can store this Color object in variables just like you can store tuples in variables</a:t>
            </a:r>
            <a:r>
              <a:rPr lang="en-US" sz="2800" b="1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</a:p>
          <a:p>
            <a:pPr algn="l"/>
            <a:endParaRPr lang="en-US" sz="2800" b="1" dirty="0">
              <a:solidFill>
                <a:srgbClr val="00206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14800"/>
            <a:ext cx="7467600" cy="244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744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Ravie" panose="04040805050809020602" pitchFamily="82" charset="0"/>
              </a:rPr>
              <a:t>Drawing Shapes</a:t>
            </a:r>
            <a:endParaRPr lang="en-US" dirty="0">
              <a:latin typeface="Ravie" panose="04040805050809020602" pitchFamily="82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76400"/>
            <a:ext cx="6096000" cy="487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04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34937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rgbClr val="0070C0"/>
                </a:solidFill>
                <a:latin typeface="Ravie" panose="04040805050809020602" pitchFamily="82" charset="0"/>
              </a:rPr>
              <a:t>Rectangle Objects</a:t>
            </a:r>
            <a:endParaRPr lang="en-US" sz="5400" dirty="0">
              <a:solidFill>
                <a:srgbClr val="0070C0"/>
              </a:solidFill>
              <a:latin typeface="Ravie" panose="04040805050809020602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828800"/>
            <a:ext cx="7772400" cy="4800599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>
                <a:solidFill>
                  <a:schemeClr val="tx1"/>
                </a:solidFill>
                <a:cs typeface="Gisha" panose="020B0502040204020203" pitchFamily="34" charset="-79"/>
              </a:rPr>
              <a:t>Pygame</a:t>
            </a:r>
            <a:r>
              <a:rPr lang="en-US" sz="2800" dirty="0">
                <a:solidFill>
                  <a:schemeClr val="tx1"/>
                </a:solidFill>
                <a:cs typeface="Gisha" panose="020B0502040204020203" pitchFamily="34" charset="-79"/>
              </a:rPr>
              <a:t> has two ways to represent rectangular areas (just like there are two ways to represent colors). </a:t>
            </a:r>
            <a:r>
              <a:rPr lang="en-US" sz="2800" b="1" dirty="0">
                <a:solidFill>
                  <a:schemeClr val="tx1"/>
                </a:solidFill>
                <a:cs typeface="Gisha" panose="020B0502040204020203" pitchFamily="34" charset="-79"/>
              </a:rPr>
              <a:t>The first is a tuple of four integers: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7030A0"/>
                </a:solidFill>
                <a:cs typeface="Gisha" panose="020B0502040204020203" pitchFamily="34" charset="-79"/>
              </a:rPr>
              <a:t>1. </a:t>
            </a:r>
            <a:r>
              <a:rPr lang="en-US" sz="2800" b="1" dirty="0" smtClean="0">
                <a:solidFill>
                  <a:srgbClr val="7030A0"/>
                </a:solidFill>
                <a:cs typeface="Gisha" panose="020B0502040204020203" pitchFamily="34" charset="-79"/>
              </a:rPr>
              <a:t>The </a:t>
            </a:r>
            <a:r>
              <a:rPr lang="en-US" sz="2800" b="1" dirty="0">
                <a:solidFill>
                  <a:srgbClr val="7030A0"/>
                </a:solidFill>
                <a:cs typeface="Gisha" panose="020B0502040204020203" pitchFamily="34" charset="-79"/>
              </a:rPr>
              <a:t>X coordinate of the top left corner</a:t>
            </a:r>
            <a:r>
              <a:rPr lang="en-US" sz="2800" b="1" dirty="0" smtClean="0">
                <a:solidFill>
                  <a:srgbClr val="7030A0"/>
                </a:solidFill>
                <a:cs typeface="Gisha" panose="020B0502040204020203" pitchFamily="34" charset="-79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7030A0"/>
                </a:solidFill>
                <a:cs typeface="Gisha" panose="020B0502040204020203" pitchFamily="34" charset="-79"/>
              </a:rPr>
              <a:t>2. The Y coordinate of the top left corner.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7030A0"/>
                </a:solidFill>
                <a:cs typeface="Gisha" panose="020B0502040204020203" pitchFamily="34" charset="-79"/>
              </a:rPr>
              <a:t>3. The width (in pixels) of the rectangle.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7030A0"/>
                </a:solidFill>
                <a:cs typeface="Gisha" panose="020B0502040204020203" pitchFamily="34" charset="-79"/>
              </a:rPr>
              <a:t>4. Then height (in pixels) of the rectangle.</a:t>
            </a:r>
          </a:p>
        </p:txBody>
      </p:sp>
    </p:spTree>
    <p:extLst>
      <p:ext uri="{BB962C8B-B14F-4D97-AF65-F5344CB8AC3E}">
        <p14:creationId xmlns:p14="http://schemas.microsoft.com/office/powerpoint/2010/main" val="329674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349375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Rectangle Objects</a:t>
            </a:r>
            <a:endParaRPr lang="en-US" sz="66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0"/>
            <a:ext cx="7772400" cy="5181599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chemeClr val="tx1"/>
                </a:solidFill>
                <a:cs typeface="Gisha" panose="020B0502040204020203" pitchFamily="34" charset="-79"/>
              </a:rPr>
              <a:t>The second way is as a </a:t>
            </a:r>
            <a:r>
              <a:rPr lang="en-US" sz="2800" b="1" dirty="0" err="1">
                <a:solidFill>
                  <a:srgbClr val="C00000"/>
                </a:solidFill>
                <a:cs typeface="Gisha" panose="020B0502040204020203" pitchFamily="34" charset="-79"/>
              </a:rPr>
              <a:t>pygame.Rect</a:t>
            </a:r>
            <a:r>
              <a:rPr lang="en-US" sz="2800" b="1" dirty="0">
                <a:solidFill>
                  <a:srgbClr val="C00000"/>
                </a:solidFill>
                <a:cs typeface="Gisha" panose="020B0502040204020203" pitchFamily="34" charset="-79"/>
              </a:rPr>
              <a:t> </a:t>
            </a:r>
            <a:r>
              <a:rPr lang="en-US" sz="2800" dirty="0">
                <a:solidFill>
                  <a:schemeClr val="tx1"/>
                </a:solidFill>
                <a:cs typeface="Gisha" panose="020B0502040204020203" pitchFamily="34" charset="-79"/>
              </a:rPr>
              <a:t>object, which we will call </a:t>
            </a:r>
            <a:r>
              <a:rPr lang="en-US" sz="2800" dirty="0" err="1">
                <a:solidFill>
                  <a:schemeClr val="tx1"/>
                </a:solidFill>
                <a:cs typeface="Gisha" panose="020B0502040204020203" pitchFamily="34" charset="-79"/>
              </a:rPr>
              <a:t>Rect</a:t>
            </a:r>
            <a:r>
              <a:rPr lang="en-US" sz="2800" dirty="0">
                <a:solidFill>
                  <a:schemeClr val="tx1"/>
                </a:solidFill>
                <a:cs typeface="Gisha" panose="020B0502040204020203" pitchFamily="34" charset="-79"/>
              </a:rPr>
              <a:t> objects for short. For example, the code below creates a </a:t>
            </a:r>
            <a:r>
              <a:rPr lang="en-US" sz="2800" dirty="0" err="1">
                <a:solidFill>
                  <a:schemeClr val="tx1"/>
                </a:solidFill>
                <a:cs typeface="Gisha" panose="020B0502040204020203" pitchFamily="34" charset="-79"/>
              </a:rPr>
              <a:t>Rect</a:t>
            </a:r>
            <a:r>
              <a:rPr lang="en-US" sz="2800" dirty="0">
                <a:solidFill>
                  <a:schemeClr val="tx1"/>
                </a:solidFill>
                <a:cs typeface="Gisha" panose="020B0502040204020203" pitchFamily="34" charset="-79"/>
              </a:rPr>
              <a:t> object with a top left corner at (10, 20) that </a:t>
            </a:r>
            <a:r>
              <a:rPr lang="en-US" sz="2800" dirty="0" smtClean="0">
                <a:solidFill>
                  <a:schemeClr val="tx1"/>
                </a:solidFill>
                <a:cs typeface="Gisha" panose="020B0502040204020203" pitchFamily="34" charset="-79"/>
              </a:rPr>
              <a:t>is </a:t>
            </a:r>
            <a:r>
              <a:rPr lang="en-US" sz="2800" dirty="0">
                <a:solidFill>
                  <a:schemeClr val="tx1"/>
                </a:solidFill>
                <a:cs typeface="Gisha" panose="020B0502040204020203" pitchFamily="34" charset="-79"/>
              </a:rPr>
              <a:t>200 pixels wide and 300 pixels tall</a:t>
            </a:r>
            <a:r>
              <a:rPr lang="en-US" sz="2800" dirty="0" smtClean="0">
                <a:solidFill>
                  <a:schemeClr val="tx1"/>
                </a:solidFill>
                <a:cs typeface="Gisha" panose="020B0502040204020203" pitchFamily="34" charset="-79"/>
              </a:rPr>
              <a:t>:</a:t>
            </a:r>
          </a:p>
          <a:p>
            <a:pPr algn="l"/>
            <a:endParaRPr lang="en-US" sz="2800" b="1" dirty="0">
              <a:solidFill>
                <a:schemeClr val="tx1"/>
              </a:solidFill>
              <a:cs typeface="Gisha" panose="020B0502040204020203" pitchFamily="34" charset="-79"/>
            </a:endParaRPr>
          </a:p>
          <a:p>
            <a:pPr algn="l"/>
            <a:endParaRPr lang="en-US" sz="2800" b="1" dirty="0">
              <a:solidFill>
                <a:srgbClr val="7030A0"/>
              </a:solidFill>
              <a:cs typeface="Gisha" panose="020B0502040204020203" pitchFamily="34" charset="-79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91000"/>
            <a:ext cx="8586670" cy="194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34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349375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Rectangle Objects</a:t>
            </a:r>
            <a:endParaRPr lang="en-US" sz="66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0"/>
            <a:ext cx="7772400" cy="518159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cs typeface="Gisha" panose="020B0502040204020203" pitchFamily="34" charset="-79"/>
              </a:rPr>
              <a:t>The handy thing about this is that the </a:t>
            </a:r>
            <a:r>
              <a:rPr lang="en-US" sz="2400" dirty="0" err="1">
                <a:solidFill>
                  <a:schemeClr val="tx1"/>
                </a:solidFill>
                <a:cs typeface="Gisha" panose="020B0502040204020203" pitchFamily="34" charset="-79"/>
              </a:rPr>
              <a:t>Rect</a:t>
            </a:r>
            <a:r>
              <a:rPr lang="en-US" sz="2400" dirty="0">
                <a:solidFill>
                  <a:schemeClr val="tx1"/>
                </a:solidFill>
                <a:cs typeface="Gisha" panose="020B0502040204020203" pitchFamily="34" charset="-79"/>
              </a:rPr>
              <a:t> object automatically calculates the coordinates for other features of the rectangle. </a:t>
            </a:r>
            <a:endParaRPr lang="en-US" sz="2400" dirty="0" smtClean="0">
              <a:solidFill>
                <a:schemeClr val="tx1"/>
              </a:solidFill>
              <a:cs typeface="Gisha" panose="020B0502040204020203" pitchFamily="34" charset="-79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Gisha" panose="020B0502040204020203" pitchFamily="34" charset="-79"/>
              </a:rPr>
              <a:t>For </a:t>
            </a:r>
            <a:r>
              <a:rPr lang="en-US" sz="2400" dirty="0">
                <a:solidFill>
                  <a:schemeClr val="tx1"/>
                </a:solidFill>
                <a:cs typeface="Gisha" panose="020B0502040204020203" pitchFamily="34" charset="-79"/>
              </a:rPr>
              <a:t>example, if you need to know the X coordinate of the </a:t>
            </a:r>
            <a:r>
              <a:rPr lang="en-US" sz="2400" dirty="0">
                <a:solidFill>
                  <a:srgbClr val="C00000"/>
                </a:solidFill>
                <a:cs typeface="Gisha" panose="020B0502040204020203" pitchFamily="34" charset="-79"/>
              </a:rPr>
              <a:t>right edge </a:t>
            </a:r>
            <a:r>
              <a:rPr lang="en-US" sz="2400" dirty="0">
                <a:solidFill>
                  <a:schemeClr val="tx1"/>
                </a:solidFill>
                <a:cs typeface="Gisha" panose="020B0502040204020203" pitchFamily="34" charset="-79"/>
              </a:rPr>
              <a:t>of the </a:t>
            </a:r>
            <a:r>
              <a:rPr lang="en-US" sz="2400" dirty="0" err="1">
                <a:solidFill>
                  <a:srgbClr val="C00000"/>
                </a:solidFill>
                <a:cs typeface="Gisha" panose="020B0502040204020203" pitchFamily="34" charset="-79"/>
              </a:rPr>
              <a:t>pygame.Rect</a:t>
            </a:r>
            <a:r>
              <a:rPr lang="en-US" sz="2400" dirty="0">
                <a:solidFill>
                  <a:schemeClr val="tx1"/>
                </a:solidFill>
                <a:cs typeface="Gisha" panose="020B0502040204020203" pitchFamily="34" charset="-79"/>
              </a:rPr>
              <a:t> object we stored in the </a:t>
            </a:r>
            <a:r>
              <a:rPr lang="en-US" sz="2400" dirty="0" err="1">
                <a:solidFill>
                  <a:schemeClr val="tx1"/>
                </a:solidFill>
                <a:cs typeface="Gisha" panose="020B0502040204020203" pitchFamily="34" charset="-79"/>
              </a:rPr>
              <a:t>spamRect</a:t>
            </a:r>
            <a:r>
              <a:rPr lang="en-US" sz="2400" dirty="0">
                <a:solidFill>
                  <a:schemeClr val="tx1"/>
                </a:solidFill>
                <a:cs typeface="Gisha" panose="020B0502040204020203" pitchFamily="34" charset="-79"/>
              </a:rPr>
              <a:t> variable, you can just access the </a:t>
            </a:r>
            <a:r>
              <a:rPr lang="en-US" sz="2400" dirty="0" err="1">
                <a:solidFill>
                  <a:schemeClr val="tx1"/>
                </a:solidFill>
                <a:cs typeface="Gisha" panose="020B0502040204020203" pitchFamily="34" charset="-79"/>
              </a:rPr>
              <a:t>Rect</a:t>
            </a:r>
            <a:r>
              <a:rPr lang="en-US" sz="2400" dirty="0">
                <a:solidFill>
                  <a:schemeClr val="tx1"/>
                </a:solidFill>
                <a:cs typeface="Gisha" panose="020B0502040204020203" pitchFamily="34" charset="-79"/>
              </a:rPr>
              <a:t> object’s </a:t>
            </a:r>
            <a:r>
              <a:rPr lang="en-US" sz="2400" dirty="0">
                <a:solidFill>
                  <a:srgbClr val="C00000"/>
                </a:solidFill>
                <a:cs typeface="Gisha" panose="020B0502040204020203" pitchFamily="34" charset="-79"/>
              </a:rPr>
              <a:t>right attribute</a:t>
            </a:r>
            <a:r>
              <a:rPr lang="en-US" sz="2400" dirty="0">
                <a:solidFill>
                  <a:schemeClr val="tx1"/>
                </a:solidFill>
                <a:cs typeface="Gisha" panose="020B0502040204020203" pitchFamily="34" charset="-79"/>
              </a:rPr>
              <a:t>:</a:t>
            </a:r>
            <a:endParaRPr lang="en-US" sz="2400" b="1" dirty="0">
              <a:solidFill>
                <a:schemeClr val="tx1"/>
              </a:solidFill>
              <a:cs typeface="Gisha" panose="020B0502040204020203" pitchFamily="34" charset="-79"/>
            </a:endParaRPr>
          </a:p>
          <a:p>
            <a:pPr algn="l"/>
            <a:endParaRPr lang="en-US" sz="2400" b="1" dirty="0">
              <a:solidFill>
                <a:srgbClr val="7030A0"/>
              </a:solidFill>
              <a:cs typeface="Gisha" panose="020B0502040204020203" pitchFamily="34" charset="-79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495800"/>
            <a:ext cx="6172200" cy="158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47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b="1" dirty="0" smtClean="0">
                <a:latin typeface="Ravie" panose="04040805050809020602" pitchFamily="82" charset="0"/>
              </a:rPr>
              <a:t>Pixel Coordinates</a:t>
            </a:r>
            <a:endParaRPr lang="en-US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window that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“Hello World”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program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created was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just composed of little square dots on your screen called </a:t>
            </a:r>
            <a:r>
              <a:rPr lang="en-US" b="1" dirty="0">
                <a:solidFill>
                  <a:srgbClr val="FF0000"/>
                </a:solidFill>
                <a:latin typeface="Wacky Action BTN" panose="020C0604040402040C06" pitchFamily="34" charset="0"/>
                <a:cs typeface="Gisha" panose="020B0502040204020203" pitchFamily="34" charset="-79"/>
              </a:rPr>
              <a:t>pixels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 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Each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pixel starts off as black but can be set to a different color. Imagine that instead of a Surface object that is 400 pixels wide and 300 pixels tall, we just had a Surface object that was 8 pixels by 8 pixels. If that tiny 8x8 Surface was enlarged so that each pixel looks like a square in a grid,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then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 good representation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of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it could look something like this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:</a:t>
            </a:r>
          </a:p>
          <a:p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419600"/>
            <a:ext cx="2308832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62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349375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Rectangle Objects</a:t>
            </a:r>
            <a:endParaRPr lang="en-US" sz="66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0"/>
            <a:ext cx="7772400" cy="518159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cs typeface="Gisha" panose="020B0502040204020203" pitchFamily="34" charset="-79"/>
              </a:rPr>
              <a:t>The </a:t>
            </a:r>
            <a:r>
              <a:rPr lang="en-US" sz="2400" dirty="0" err="1">
                <a:solidFill>
                  <a:schemeClr val="tx1"/>
                </a:solidFill>
                <a:cs typeface="Gisha" panose="020B0502040204020203" pitchFamily="34" charset="-79"/>
              </a:rPr>
              <a:t>Pygame</a:t>
            </a:r>
            <a:r>
              <a:rPr lang="en-US" sz="2400" dirty="0">
                <a:solidFill>
                  <a:schemeClr val="tx1"/>
                </a:solidFill>
                <a:cs typeface="Gisha" panose="020B0502040204020203" pitchFamily="34" charset="-79"/>
              </a:rPr>
              <a:t> code for the </a:t>
            </a:r>
            <a:r>
              <a:rPr lang="en-US" sz="2400" dirty="0" err="1">
                <a:solidFill>
                  <a:schemeClr val="tx1"/>
                </a:solidFill>
                <a:cs typeface="Gisha" panose="020B0502040204020203" pitchFamily="34" charset="-79"/>
              </a:rPr>
              <a:t>Rect</a:t>
            </a:r>
            <a:r>
              <a:rPr lang="en-US" sz="2400" dirty="0">
                <a:solidFill>
                  <a:schemeClr val="tx1"/>
                </a:solidFill>
                <a:cs typeface="Gisha" panose="020B0502040204020203" pitchFamily="34" charset="-79"/>
              </a:rPr>
              <a:t> object automatically calculated that if the left edge is at the X coordinate 10 and the rectangle is 200 pixels wide, then the right edge must be at the X coordinate 210. </a:t>
            </a:r>
            <a:endParaRPr lang="en-US" sz="2400" dirty="0" smtClean="0">
              <a:solidFill>
                <a:schemeClr val="tx1"/>
              </a:solidFill>
              <a:cs typeface="Gisha" panose="020B0502040204020203" pitchFamily="34" charset="-79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cs typeface="Gisha" panose="020B0502040204020203" pitchFamily="34" charset="-79"/>
              </a:rPr>
              <a:t>If </a:t>
            </a:r>
            <a:r>
              <a:rPr lang="en-US" sz="2400" dirty="0">
                <a:solidFill>
                  <a:schemeClr val="tx1"/>
                </a:solidFill>
                <a:cs typeface="Gisha" panose="020B0502040204020203" pitchFamily="34" charset="-79"/>
              </a:rPr>
              <a:t>you reassign the right attribute, all the other attributes are automatically recalculated:</a:t>
            </a:r>
            <a:endParaRPr lang="en-US" sz="2400" b="1" dirty="0">
              <a:solidFill>
                <a:srgbClr val="7030A0"/>
              </a:solidFill>
              <a:cs typeface="Gisha" panose="020B0502040204020203" pitchFamily="34" charset="-79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463143"/>
            <a:ext cx="5867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621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3581400"/>
          </a:xfrm>
        </p:spPr>
        <p:txBody>
          <a:bodyPr/>
          <a:lstStyle/>
          <a:p>
            <a:r>
              <a:rPr lang="en-US" sz="8800" dirty="0" smtClean="0">
                <a:latin typeface="Wacky Action BTN" panose="020C0604040402040C06" pitchFamily="34" charset="0"/>
              </a:rPr>
              <a:t>Attributes </a:t>
            </a:r>
            <a:r>
              <a:rPr lang="en-US" sz="8800" dirty="0">
                <a:latin typeface="Wacky Action BTN" panose="020C0604040402040C06" pitchFamily="34" charset="0"/>
              </a:rPr>
              <a:t>that </a:t>
            </a:r>
            <a:r>
              <a:rPr lang="en-US" sz="8800" dirty="0" err="1" smtClean="0">
                <a:latin typeface="Wacky Action BTN" panose="020C0604040402040C06" pitchFamily="34" charset="0"/>
              </a:rPr>
              <a:t>Pygame.Rect</a:t>
            </a:r>
            <a:r>
              <a:rPr lang="en-US" sz="8800" dirty="0" smtClean="0">
                <a:latin typeface="Wacky Action BTN" panose="020C0604040402040C06" pitchFamily="34" charset="0"/>
              </a:rPr>
              <a:t> </a:t>
            </a:r>
            <a:r>
              <a:rPr lang="en-US" sz="8800" dirty="0">
                <a:latin typeface="Wacky Action BTN" panose="020C0604040402040C06" pitchFamily="34" charset="0"/>
              </a:rPr>
              <a:t>objects </a:t>
            </a:r>
            <a:r>
              <a:rPr lang="en-US" sz="8800" dirty="0" smtClean="0">
                <a:latin typeface="Wacky Action BTN" panose="020C0604040402040C06" pitchFamily="34" charset="0"/>
              </a:rPr>
              <a:t>Provide</a:t>
            </a:r>
            <a:endParaRPr lang="en-US" sz="8800" dirty="0">
              <a:latin typeface="Wacky Action BTN" panose="020C0604040402040C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9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349375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Rectangle Objects</a:t>
            </a:r>
            <a:endParaRPr lang="en-US" sz="66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0"/>
            <a:ext cx="7772400" cy="5181599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7030A0"/>
              </a:solidFill>
              <a:cs typeface="Gisha" panose="020B0502040204020203" pitchFamily="34" charset="-79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1450"/>
            <a:ext cx="8305800" cy="651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642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3581400"/>
          </a:xfrm>
        </p:spPr>
        <p:txBody>
          <a:bodyPr/>
          <a:lstStyle/>
          <a:p>
            <a:r>
              <a:rPr lang="en-US" sz="8800" dirty="0" smtClean="0">
                <a:latin typeface="Wacky Action BTN" panose="020C0604040402040C06" pitchFamily="34" charset="0"/>
              </a:rPr>
              <a:t>Primitive Drawing Functions</a:t>
            </a:r>
            <a:endParaRPr lang="en-US" sz="8800" dirty="0">
              <a:latin typeface="Wacky Action BTN" panose="020C0604040402040C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23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467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 </a:t>
            </a:r>
            <a:r>
              <a:rPr lang="en-US" sz="53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Drawing Primitives</a:t>
            </a:r>
            <a:endParaRPr lang="en-US" sz="53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8458200" cy="52578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</a:t>
            </a:r>
            <a:r>
              <a:rPr lang="en-US" sz="2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provides several different functions for drawing different shapes onto a surface object. These shapes such </a:t>
            </a:r>
            <a:r>
              <a:rPr lang="en-US" sz="2800" dirty="0" smtClean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as: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</a:t>
            </a:r>
            <a:r>
              <a:rPr lang="en-US" sz="2800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ectangles</a:t>
            </a:r>
            <a:endParaRPr lang="en-US" sz="2800" dirty="0" smtClean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Circles</a:t>
            </a:r>
            <a:endParaRPr lang="en-US" sz="2800" dirty="0" smtClean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Ellipses</a:t>
            </a:r>
            <a:r>
              <a:rPr lang="en-US" sz="2800" dirty="0" smtClean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Lines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</a:t>
            </a:r>
            <a:r>
              <a:rPr lang="en-US" sz="2800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ndividual </a:t>
            </a:r>
            <a:r>
              <a:rPr lang="en-US" sz="2800" dirty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pixels</a:t>
            </a:r>
            <a:r>
              <a:rPr lang="en-US" sz="2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endParaRPr lang="en-US" sz="2800" dirty="0" smtClean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3200" dirty="0" smtClean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are called </a:t>
            </a:r>
            <a:r>
              <a:rPr lang="en-US" sz="44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drawing primitives</a:t>
            </a:r>
            <a:r>
              <a:rPr lang="en-US" sz="4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 </a:t>
            </a:r>
            <a:endParaRPr lang="en-US" sz="4400" b="1" dirty="0">
              <a:solidFill>
                <a:srgbClr val="7030A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97021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Wacky Action BTN" panose="020C0604040402040C06" pitchFamily="34" charset="0"/>
              </a:rPr>
              <a:t>Our First Drawing Program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76400"/>
            <a:ext cx="6096000" cy="487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736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349375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Drawing.py</a:t>
            </a:r>
            <a:endParaRPr lang="en-US" sz="66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0"/>
            <a:ext cx="7772400" cy="5181599"/>
          </a:xfrm>
        </p:spPr>
        <p:txBody>
          <a:bodyPr>
            <a:normAutofit/>
          </a:bodyPr>
          <a:lstStyle/>
          <a:p>
            <a:pPr algn="l"/>
            <a:endParaRPr lang="en-US" sz="2400" b="1" dirty="0">
              <a:solidFill>
                <a:srgbClr val="7030A0"/>
              </a:solidFill>
              <a:cs typeface="Gisha" panose="020B0502040204020203" pitchFamily="34" charset="-79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5127789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05402"/>
            <a:ext cx="7420991" cy="386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177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349375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Drawing.py</a:t>
            </a:r>
            <a:endParaRPr lang="en-US" sz="66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0"/>
            <a:ext cx="7772400" cy="5181599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Notice how we make constant variables for each of the </a:t>
            </a:r>
            <a:r>
              <a:rPr lang="en-US" sz="3200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colors?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Doing </a:t>
            </a:r>
            <a:r>
              <a:rPr lang="en-US" sz="3200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this makes our code more </a:t>
            </a:r>
            <a:r>
              <a:rPr lang="en-US" sz="3200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readable.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GREEN</a:t>
            </a:r>
            <a:r>
              <a:rPr lang="en-US" sz="3200" dirty="0" smtClean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 the source code is </a:t>
            </a:r>
            <a:r>
              <a:rPr lang="en-US" sz="3200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easier </a:t>
            </a:r>
            <a:r>
              <a:rPr lang="en-US" sz="3200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to understand </a:t>
            </a:r>
            <a:r>
              <a:rPr lang="en-US" sz="3200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than</a:t>
            </a:r>
            <a:r>
              <a:rPr lang="en-US" sz="3200" dirty="0" smtClean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0, 255, 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0) </a:t>
            </a:r>
            <a:r>
              <a:rPr lang="en-US" sz="3200" dirty="0" smtClean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!</a:t>
            </a:r>
            <a:endParaRPr lang="en-US" sz="3200" b="1" dirty="0">
              <a:solidFill>
                <a:srgbClr val="7030A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876800"/>
            <a:ext cx="2743200" cy="1543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67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1"/>
            <a:ext cx="7772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Drawing.py</a:t>
            </a:r>
            <a:endParaRPr lang="en-US" sz="66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0"/>
            <a:ext cx="7772400" cy="5181599"/>
          </a:xfrm>
        </p:spPr>
        <p:txBody>
          <a:bodyPr>
            <a:normAutofit/>
          </a:bodyPr>
          <a:lstStyle/>
          <a:p>
            <a:pPr algn="l"/>
            <a:endParaRPr lang="en-US" sz="2400" b="1" dirty="0">
              <a:solidFill>
                <a:srgbClr val="7030A0"/>
              </a:solidFill>
              <a:cs typeface="Gisha" panose="020B0502040204020203" pitchFamily="34" charset="-79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8005353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782" y="3739436"/>
            <a:ext cx="3581400" cy="286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373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1"/>
            <a:ext cx="7772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Drawing.py</a:t>
            </a:r>
            <a:endParaRPr lang="en-US" sz="66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0"/>
            <a:ext cx="7772400" cy="518159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drawing functions are named after the shapes they draw. </a:t>
            </a:r>
            <a:endParaRPr lang="en-US" sz="2400" b="1" dirty="0" smtClean="0">
              <a:solidFill>
                <a:srgbClr val="00206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</a:t>
            </a:r>
            <a:r>
              <a:rPr lang="en-US" sz="2400" b="1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parameters you pass these functions tell </a:t>
            </a:r>
            <a:r>
              <a:rPr lang="en-US" sz="2400" b="1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them: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Which </a:t>
            </a:r>
            <a:r>
              <a:rPr lang="en-US" sz="2800" b="1" dirty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Surface object to draw </a:t>
            </a:r>
            <a:r>
              <a:rPr lang="en-US" sz="2800" b="1" dirty="0" smtClean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on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Where </a:t>
            </a:r>
            <a:r>
              <a:rPr lang="en-US" sz="2800" b="1" dirty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to draw the shape (and what size</a:t>
            </a:r>
            <a:r>
              <a:rPr lang="en-US" sz="2800" b="1" dirty="0" smtClean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)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What color</a:t>
            </a:r>
            <a:r>
              <a:rPr lang="en-US" sz="2800" b="1" dirty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to use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And </a:t>
            </a:r>
            <a:r>
              <a:rPr lang="en-US" sz="2800" b="1" dirty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how wide to make the lines. </a:t>
            </a:r>
          </a:p>
        </p:txBody>
      </p:sp>
    </p:spTree>
    <p:extLst>
      <p:ext uri="{BB962C8B-B14F-4D97-AF65-F5344CB8AC3E}">
        <p14:creationId xmlns:p14="http://schemas.microsoft.com/office/powerpoint/2010/main" val="358949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b="1" dirty="0" smtClean="0">
                <a:latin typeface="Ravie" panose="04040805050809020602" pitchFamily="82" charset="0"/>
              </a:rPr>
              <a:t>Pixel Coordinates</a:t>
            </a:r>
            <a:endParaRPr lang="en-US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fontScale="62500" lnSpcReduction="20000"/>
          </a:bodyPr>
          <a:lstStyle/>
          <a:p>
            <a:endParaRPr lang="en-US" b="1" dirty="0" smtClean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b="1" dirty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b="1" dirty="0" smtClean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b="1" dirty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b="1" dirty="0" smtClean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b="1" dirty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b="1" dirty="0" smtClean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b="1" dirty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2900" b="1" dirty="0" smtClean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2900" b="1" dirty="0" smtClean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2900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If you’ve taken a math class and learned about Cartesian Coordinates, you might notice that the Y-axis starts at 0 at the top and then increases going down, rather than increasing as it goes up. This is just how Cartesian Coordinates work in </a:t>
            </a:r>
            <a:r>
              <a:rPr lang="en-US" sz="2900" b="1" dirty="0" err="1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</a:t>
            </a:r>
            <a:r>
              <a:rPr lang="en-US" sz="2900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(and almost every programming language</a:t>
            </a:r>
            <a:r>
              <a:rPr lang="en-US" sz="2900" b="1" dirty="0" smtClean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).</a:t>
            </a:r>
          </a:p>
          <a:p>
            <a:endParaRPr lang="en-US" sz="2900" b="1" dirty="0" smtClean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2900" b="1" dirty="0" smtClean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Each </a:t>
            </a:r>
            <a:r>
              <a:rPr lang="en-US" sz="2900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column of the X-axis and each row of the Y-axis will have an </a:t>
            </a:r>
            <a:r>
              <a:rPr lang="en-US" sz="2900" b="1" dirty="0" smtClean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“address” </a:t>
            </a:r>
            <a:r>
              <a:rPr lang="en-US" sz="2900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that is an integer from 0 to 7 so that we can locate any pixel by specifying the X and Y axis integers</a:t>
            </a:r>
            <a:r>
              <a:rPr lang="en-US" sz="2900" b="1" dirty="0" smtClean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</a:p>
          <a:p>
            <a:endParaRPr lang="en-US" sz="2900" b="1" dirty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2900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For example, in the above 8x8 image, we can see that the pixels at the XY coordinates </a:t>
            </a:r>
            <a:r>
              <a:rPr lang="en-US" sz="2900" b="1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(4, 0), (2, 2), (0, 5</a:t>
            </a:r>
            <a:r>
              <a:rPr lang="en-US" sz="2900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), and </a:t>
            </a:r>
            <a:r>
              <a:rPr lang="en-US" sz="2900" b="1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(5, 6</a:t>
            </a:r>
            <a:r>
              <a:rPr lang="en-US" sz="2900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) have been painted </a:t>
            </a:r>
            <a:r>
              <a:rPr lang="en-US" sz="2900" b="1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black</a:t>
            </a:r>
            <a:r>
              <a:rPr lang="en-US" sz="2900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the pixel at </a:t>
            </a:r>
            <a:r>
              <a:rPr lang="en-US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(2, 4) </a:t>
            </a:r>
            <a:r>
              <a:rPr lang="en-US" sz="2900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has been painted </a:t>
            </a:r>
            <a:r>
              <a:rPr lang="en-US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gray</a:t>
            </a:r>
            <a:r>
              <a:rPr lang="en-US" sz="2900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while all the other pixels are painted white. XY coordinates are also called points. </a:t>
            </a:r>
            <a:endParaRPr lang="en-US" sz="2900" b="1" dirty="0" smtClean="0">
              <a:solidFill>
                <a:schemeClr val="tx2">
                  <a:lumMod val="7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685800"/>
            <a:ext cx="2308832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21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1"/>
            <a:ext cx="7772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Drawing Functions</a:t>
            </a:r>
            <a:endParaRPr lang="en-US" sz="66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0"/>
            <a:ext cx="7772400" cy="5181599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rgbClr val="7030A0"/>
                </a:solidFill>
                <a:latin typeface="Wacky Action BTN" panose="020C0604040402040C06" pitchFamily="34" charset="0"/>
                <a:cs typeface="Gisha" panose="020B0502040204020203" pitchFamily="34" charset="-79"/>
              </a:rPr>
              <a:t>Please refer to handout to see a list of the functions in more detail.</a:t>
            </a:r>
            <a:endParaRPr lang="en-US" sz="5400" b="1" dirty="0">
              <a:solidFill>
                <a:srgbClr val="7030A0"/>
              </a:solidFill>
              <a:latin typeface="Wacky Action BTN" panose="020C0604040402040C06" pitchFamily="34" charset="0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762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1"/>
            <a:ext cx="7772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Pixel Array Objects</a:t>
            </a:r>
            <a:endParaRPr lang="en-US" sz="66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0"/>
            <a:ext cx="7772400" cy="5181599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Unfortunately, there isn’t a single function you can call that will set a single pixel to a color </a:t>
            </a:r>
            <a:r>
              <a:rPr lang="en-US" sz="2400" dirty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</a:t>
            </a:r>
            <a:r>
              <a:rPr lang="en-US" sz="2400" i="1" dirty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unless you call </a:t>
            </a:r>
            <a:r>
              <a:rPr lang="en-US" sz="2400" i="1" dirty="0" err="1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pygame.draw.line</a:t>
            </a:r>
            <a:r>
              <a:rPr lang="en-US" sz="2400" i="1" dirty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() with the same start and end point). </a:t>
            </a:r>
            <a:endParaRPr lang="en-US" sz="2400" i="1" dirty="0" smtClean="0">
              <a:solidFill>
                <a:srgbClr val="0070C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</a:t>
            </a:r>
            <a:r>
              <a:rPr lang="en-US" sz="2400" dirty="0" err="1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framework needs to run some code behind the scenes before and after drawing to a Surface object. </a:t>
            </a:r>
            <a:endParaRPr lang="en-US" sz="24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If 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it had to do this for every single pixel you wanted to set, your program would run much slower. </a:t>
            </a:r>
            <a:r>
              <a:rPr lang="en-US" sz="2400" i="1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(Almost 2 to 3 times slower).</a:t>
            </a:r>
            <a:endParaRPr lang="en-US" sz="2400" b="1" i="1" dirty="0">
              <a:solidFill>
                <a:srgbClr val="0070C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1160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1"/>
            <a:ext cx="7772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Pixel Array Objects</a:t>
            </a:r>
            <a:endParaRPr lang="en-US" sz="66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0"/>
            <a:ext cx="7772400" cy="5181599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Instead, you should create a </a:t>
            </a:r>
            <a:endParaRPr lang="en-US" sz="24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2400" b="1" dirty="0" err="1" smtClean="0">
                <a:solidFill>
                  <a:srgbClr val="C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pygame.PixelArray</a:t>
            </a:r>
            <a:r>
              <a:rPr lang="en-US" sz="2400" b="1" dirty="0" smtClean="0">
                <a:solidFill>
                  <a:srgbClr val="C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object </a:t>
            </a:r>
            <a:endParaRPr lang="en-US" sz="2400" b="1" dirty="0" smtClean="0">
              <a:solidFill>
                <a:srgbClr val="C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we’ll call them </a:t>
            </a:r>
            <a:r>
              <a:rPr lang="en-US" sz="2400" dirty="0" err="1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PixelArray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objects for short) of a Surface object and then set individual pixels</a:t>
            </a:r>
            <a:r>
              <a:rPr lang="en-US" sz="2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Creating a </a:t>
            </a:r>
            <a:r>
              <a:rPr lang="en-US" sz="2400" dirty="0" err="1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PixelArray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object of a Surface object will  </a:t>
            </a:r>
            <a:r>
              <a:rPr lang="en-US" sz="2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“lock” the 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Surface object. </a:t>
            </a:r>
            <a:endParaRPr lang="en-US" sz="24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While 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 Surface object is locked, the drawing functions can still be called on it, but it cannot have images like PNG or JPG images drawn </a:t>
            </a:r>
            <a:r>
              <a:rPr lang="en-US" sz="2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on it.</a:t>
            </a:r>
            <a:endParaRPr lang="en-US" sz="2400" b="1" dirty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3913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1"/>
            <a:ext cx="7772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Pixel Array Objects</a:t>
            </a:r>
            <a:endParaRPr lang="en-US" sz="66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1"/>
            <a:ext cx="7278687" cy="434340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</a:t>
            </a:r>
            <a:r>
              <a:rPr lang="en-US" sz="2400" dirty="0" err="1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PixelArray</a:t>
            </a:r>
            <a:r>
              <a:rPr lang="en-US" sz="2400" dirty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object that is returned from </a:t>
            </a:r>
            <a:r>
              <a:rPr lang="en-US" sz="2400" dirty="0" err="1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pygame.PixelArray</a:t>
            </a:r>
            <a:r>
              <a:rPr lang="en-US" sz="2400" dirty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() can have individual pixels set by accessing them with two indexes</a:t>
            </a:r>
            <a:r>
              <a:rPr lang="en-US" sz="2400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400" dirty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For example, line 28’s </a:t>
            </a:r>
            <a:r>
              <a:rPr lang="en-US" sz="2400" dirty="0" err="1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pixObj</a:t>
            </a:r>
            <a:r>
              <a:rPr lang="en-US" sz="2400" dirty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[480][380] = BLACK will set the pixel at X coordinate 480 and Y coordinate 380 to be </a:t>
            </a:r>
            <a:r>
              <a:rPr lang="en-US" sz="2400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black</a:t>
            </a:r>
            <a:r>
              <a:rPr lang="en-US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  <a:endParaRPr lang="en-US" dirty="0">
              <a:solidFill>
                <a:srgbClr val="0070C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962400"/>
            <a:ext cx="5638800" cy="19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14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1"/>
            <a:ext cx="7772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Pixel Array Objects</a:t>
            </a:r>
            <a:endParaRPr lang="en-US" sz="66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47801"/>
            <a:ext cx="7278687" cy="434340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To </a:t>
            </a:r>
            <a:r>
              <a:rPr lang="en-US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tell </a:t>
            </a:r>
            <a:r>
              <a:rPr lang="en-US" dirty="0" err="1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</a:t>
            </a:r>
            <a:r>
              <a:rPr lang="en-US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that you are finished drawing individual pixels, delete the </a:t>
            </a:r>
            <a:r>
              <a:rPr lang="en-US" dirty="0" err="1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PixelArray</a:t>
            </a:r>
            <a:r>
              <a:rPr lang="en-US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object with a del statement. </a:t>
            </a:r>
            <a:r>
              <a:rPr lang="en-US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 </a:t>
            </a:r>
            <a:r>
              <a:rPr lang="en-US" b="1" i="1" dirty="0" smtClean="0">
                <a:solidFill>
                  <a:srgbClr val="C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See line 33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Deleting </a:t>
            </a:r>
            <a:r>
              <a:rPr lang="en-US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</a:t>
            </a:r>
            <a:r>
              <a:rPr lang="en-US" dirty="0" err="1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PixelArray</a:t>
            </a:r>
            <a:r>
              <a:rPr lang="en-US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object will </a:t>
            </a:r>
            <a:r>
              <a:rPr lang="en-US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“unlock” </a:t>
            </a:r>
            <a:r>
              <a:rPr lang="en-US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Surface object so that you can once again draw images on it. </a:t>
            </a:r>
            <a:endParaRPr lang="en-US" dirty="0" smtClean="0">
              <a:solidFill>
                <a:srgbClr val="00206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If </a:t>
            </a:r>
            <a:r>
              <a:rPr lang="en-US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you forget to delete the </a:t>
            </a:r>
            <a:r>
              <a:rPr lang="en-US" dirty="0" err="1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PixelArray</a:t>
            </a:r>
            <a:r>
              <a:rPr lang="en-US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object, the next time you try to </a:t>
            </a:r>
            <a:r>
              <a:rPr lang="en-US" dirty="0" err="1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blit</a:t>
            </a:r>
            <a:r>
              <a:rPr lang="en-US" dirty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(that is, draw) an image to the </a:t>
            </a:r>
            <a:r>
              <a:rPr lang="en-US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Surface, you will get an </a:t>
            </a:r>
            <a:r>
              <a:rPr lang="en-US" i="1" dirty="0" smtClean="0">
                <a:solidFill>
                  <a:srgbClr val="C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ERROR</a:t>
            </a:r>
            <a:r>
              <a:rPr lang="en-US" dirty="0" smtClean="0">
                <a:solidFill>
                  <a:srgbClr val="00206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  <a:endParaRPr lang="en-US" b="1" dirty="0">
              <a:solidFill>
                <a:srgbClr val="00206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572000"/>
            <a:ext cx="4724400" cy="1637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365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52400"/>
            <a:ext cx="7086600" cy="1295399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 smtClean="0">
                <a:solidFill>
                  <a:srgbClr val="0070C0"/>
                </a:solidFill>
                <a:latin typeface="Wacky Action BTN" panose="020C0604040402040C06" pitchFamily="34" charset="0"/>
              </a:rPr>
              <a:t>Pygame.display</a:t>
            </a:r>
            <a:r>
              <a:rPr lang="en-US" sz="40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. Update() function</a:t>
            </a:r>
            <a:endParaRPr lang="en-US" sz="40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371600"/>
            <a:ext cx="7278687" cy="434340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After you are done calling the drawing functions to make the display Surface object look the way you want, you must call </a:t>
            </a:r>
            <a:r>
              <a:rPr lang="en-US" sz="2400" b="1" dirty="0" err="1">
                <a:solidFill>
                  <a:srgbClr val="C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pygame.display.update</a:t>
            </a:r>
            <a:r>
              <a:rPr lang="en-US" sz="2400" b="1" dirty="0">
                <a:solidFill>
                  <a:srgbClr val="C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() 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to make the display Surface </a:t>
            </a:r>
            <a:r>
              <a:rPr lang="en-US" sz="2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actually 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appear on the user’s monitor. </a:t>
            </a:r>
            <a:endParaRPr lang="en-US" sz="24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81400"/>
            <a:ext cx="5257800" cy="2146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208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52400"/>
            <a:ext cx="7086600" cy="1295399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 smtClean="0">
                <a:solidFill>
                  <a:srgbClr val="0070C0"/>
                </a:solidFill>
                <a:latin typeface="Wacky Action BTN" panose="020C0604040402040C06" pitchFamily="34" charset="0"/>
              </a:rPr>
              <a:t>Pygame.display</a:t>
            </a:r>
            <a:r>
              <a:rPr lang="en-US" sz="4000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. Update() function</a:t>
            </a:r>
            <a:endParaRPr lang="en-US" sz="4000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371600"/>
            <a:ext cx="7278687" cy="434340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one thing that you must remember is that </a:t>
            </a:r>
            <a:r>
              <a:rPr lang="en-US" sz="2400" b="1" dirty="0" err="1">
                <a:solidFill>
                  <a:srgbClr val="C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pygame.display.update</a:t>
            </a:r>
            <a:r>
              <a:rPr lang="en-US" sz="2400" b="1" dirty="0">
                <a:solidFill>
                  <a:srgbClr val="C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() 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will only make the display Surface (that is, the Surface object that was returned from the call to </a:t>
            </a:r>
            <a:r>
              <a:rPr lang="en-US" sz="2400" dirty="0" err="1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pygame.display.set_mode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()) appear on the screen. </a:t>
            </a:r>
            <a:endParaRPr lang="en-US" sz="24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If 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you want the images on other Surface objects to appear on the screen, you must </a:t>
            </a:r>
            <a:r>
              <a:rPr lang="en-US" sz="2400" b="1" dirty="0" smtClean="0">
                <a:solidFill>
                  <a:srgbClr val="C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“</a:t>
            </a:r>
            <a:r>
              <a:rPr lang="en-US" sz="2400" b="1" dirty="0" err="1" smtClean="0">
                <a:solidFill>
                  <a:srgbClr val="C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blit</a:t>
            </a:r>
            <a:r>
              <a:rPr lang="en-US" sz="2400" b="1" dirty="0" smtClean="0">
                <a:solidFill>
                  <a:srgbClr val="C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”</a:t>
            </a:r>
            <a:r>
              <a:rPr lang="en-US" sz="2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them (that is, copy them) to the display Surface object with the </a:t>
            </a:r>
            <a:r>
              <a:rPr lang="en-US" sz="2400" dirty="0" err="1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blit</a:t>
            </a:r>
            <a:r>
              <a:rPr lang="en-US" sz="24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() </a:t>
            </a:r>
            <a:r>
              <a:rPr lang="en-US" sz="24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method. </a:t>
            </a:r>
            <a:r>
              <a:rPr lang="en-US" sz="2400" i="1" dirty="0" smtClean="0">
                <a:solidFill>
                  <a:srgbClr val="7030A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We will discuss this later…</a:t>
            </a:r>
            <a:endParaRPr lang="en-US" sz="24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029200"/>
            <a:ext cx="789432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72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52400"/>
            <a:ext cx="7086600" cy="1295399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Wacky Action BTN" panose="020C0604040402040C06" pitchFamily="34" charset="0"/>
              </a:rPr>
              <a:t>PROJECT TIME!!!!</a:t>
            </a:r>
            <a:endParaRPr lang="en-US" sz="4000" b="1" dirty="0">
              <a:solidFill>
                <a:srgbClr val="0070C0"/>
              </a:solidFill>
              <a:latin typeface="Wacky Action BTN" panose="020C0604040402040C06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371600"/>
            <a:ext cx="7278687" cy="4343400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Use your new found knowledge of shapes to create your own works of art!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Be creative, you can create houses, snowmen, landscapes and MORE!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9218" name="Picture 2" descr="C:\Users\Carolyn\AppData\Local\Microsoft\Windows\Temporary Internet Files\Content.IE5\NYZM3U7K\Similar-geometric-shapes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200400"/>
            <a:ext cx="4762500" cy="3297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Carolyn\AppData\Local\Microsoft\Windows\Temporary Internet Files\Content.IE5\NYZM3U7K\crypticClockslogo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3400"/>
            <a:ext cx="1447800" cy="858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00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2F5897"/>
                </a:solidFill>
                <a:latin typeface="Wacky Action BTN" panose="020C0604040402040C06" pitchFamily="34" charset="0"/>
              </a:rPr>
              <a:t>What is Next?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219200"/>
            <a:ext cx="7620000" cy="5486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2613770" y="2967335"/>
            <a:ext cx="39164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Animations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Block Arc 6"/>
          <p:cNvSpPr/>
          <p:nvPr/>
        </p:nvSpPr>
        <p:spPr>
          <a:xfrm>
            <a:off x="2613771" y="2967335"/>
            <a:ext cx="3916457" cy="1834158"/>
          </a:xfrm>
          <a:prstGeom prst="blockArc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Animations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64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8229600" cy="1219200"/>
          </a:xfrm>
        </p:spPr>
        <p:txBody>
          <a:bodyPr/>
          <a:lstStyle/>
          <a:p>
            <a:r>
              <a:rPr lang="en-US" sz="4800" b="1" dirty="0" smtClean="0">
                <a:latin typeface="Ravie" panose="04040805050809020602" pitchFamily="82" charset="0"/>
              </a:rPr>
              <a:t>Functions Vs. Methods</a:t>
            </a:r>
            <a:endParaRPr lang="en-US" sz="4800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200" dirty="0" smtClean="0">
              <a:solidFill>
                <a:schemeClr val="tx1">
                  <a:lumMod val="65000"/>
                  <a:lumOff val="3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import whammy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 fizzy()                      </a:t>
            </a:r>
            <a:r>
              <a:rPr lang="en-US" sz="2800" b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// function call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 egg = Wombat()   </a:t>
            </a:r>
            <a:r>
              <a:rPr lang="en-US" sz="2800" b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// Constructor  function -returns 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                                    an object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egg.blahblah</a:t>
            </a:r>
            <a:r>
              <a:rPr lang="en-US" sz="28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()       </a:t>
            </a:r>
            <a:r>
              <a:rPr lang="en-US" sz="2800" b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// method call 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                                 (associated w/ object)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whammy.spam</a:t>
            </a:r>
            <a:r>
              <a:rPr lang="en-US" sz="28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()    </a:t>
            </a:r>
            <a:r>
              <a:rPr lang="en-US" sz="2800" b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// function – see import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01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Ravie" panose="04040805050809020602" pitchFamily="82" charset="0"/>
              </a:rPr>
              <a:t>A Bit about Surface Objects</a:t>
            </a:r>
            <a:endParaRPr lang="en-US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Surface objects are objects that represent a rectangular 2D image. </a:t>
            </a:r>
            <a:endParaRPr lang="en-US" sz="28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</a:t>
            </a:r>
            <a:r>
              <a:rPr lang="en-US" sz="28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pixels of the Surface object can be changed by calling the </a:t>
            </a:r>
            <a:r>
              <a:rPr lang="en-US" sz="2800" dirty="0" err="1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</a:t>
            </a:r>
            <a:r>
              <a:rPr lang="en-US" sz="28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drawing functions </a:t>
            </a:r>
            <a:r>
              <a:rPr lang="en-US" sz="28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(more on these later…) </a:t>
            </a:r>
            <a:r>
              <a:rPr lang="en-US" sz="28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and then displayed on the screen. </a:t>
            </a:r>
            <a:endParaRPr lang="en-US" sz="28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</a:t>
            </a:r>
            <a:r>
              <a:rPr lang="en-US" sz="28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window border, title bar, and buttons are not part of the display Surface object</a:t>
            </a:r>
            <a:r>
              <a:rPr lang="en-US" sz="28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  <a:endParaRPr lang="en-US" sz="2800" dirty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7214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Ravie" panose="04040805050809020602" pitchFamily="82" charset="0"/>
              </a:rPr>
              <a:t>A Bit about Surface Objects</a:t>
            </a:r>
            <a:endParaRPr lang="en-US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</a:t>
            </a:r>
            <a:r>
              <a:rPr lang="en-US" sz="28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Surface object returned by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pygame.display.set_mode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()</a:t>
            </a:r>
            <a:r>
              <a:rPr lang="en-US" sz="2800" i="1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is called the </a:t>
            </a:r>
            <a:endParaRPr lang="en-US" sz="28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           </a:t>
            </a:r>
            <a:r>
              <a:rPr lang="en-US" sz="2800" b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display </a:t>
            </a:r>
            <a:r>
              <a:rPr lang="en-US" sz="2800" b="1" dirty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Surface. </a:t>
            </a:r>
            <a:endParaRPr lang="en-US" sz="2800" b="1" dirty="0" smtClean="0">
              <a:solidFill>
                <a:srgbClr val="FF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Anything </a:t>
            </a:r>
            <a:r>
              <a:rPr lang="en-US" sz="28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that is drawn on the display Surface object will be displayed on the window when the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pygame.display.update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() </a:t>
            </a:r>
            <a:r>
              <a:rPr lang="en-US" sz="2800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function is called. </a:t>
            </a:r>
            <a:endParaRPr lang="en-US" sz="28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2800" b="1" dirty="0" smtClean="0">
                <a:solidFill>
                  <a:schemeClr val="accent4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It </a:t>
            </a:r>
            <a:r>
              <a:rPr lang="en-US" sz="2800" b="1" dirty="0">
                <a:solidFill>
                  <a:schemeClr val="accent4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is a lot faster to draw on a Surface object (which only exists in the computer’s memory) than it is to draw a Surface object to the computer screen. Computer memory is much faster to change than pixels on a monitor</a:t>
            </a:r>
            <a:r>
              <a:rPr lang="en-US" sz="2800" b="1" dirty="0" smtClean="0">
                <a:solidFill>
                  <a:schemeClr val="accent4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  <a:endParaRPr lang="en-US" sz="2800" b="1" dirty="0">
              <a:solidFill>
                <a:schemeClr val="accent4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2730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Ravie" panose="04040805050809020602" pitchFamily="82" charset="0"/>
              </a:rPr>
              <a:t>A Bit about Surface Objects</a:t>
            </a:r>
            <a:endParaRPr lang="en-US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Often your program will draw several different things to a Surface object. </a:t>
            </a:r>
            <a:endParaRPr lang="en-US" sz="2800" b="1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Once </a:t>
            </a:r>
            <a:r>
              <a:rPr lang="en-US" sz="2800" b="1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you are done drawing everything on the display Surface object for this iteration of the game loop (called </a:t>
            </a:r>
            <a:r>
              <a:rPr lang="en-US" sz="28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 </a:t>
            </a:r>
            <a:r>
              <a:rPr lang="en-US" sz="2800" b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frame</a:t>
            </a:r>
            <a:r>
              <a:rPr lang="en-US" sz="28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), </a:t>
            </a:r>
            <a:r>
              <a:rPr lang="en-US" sz="2800" b="1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it can be drawn to the screen</a:t>
            </a:r>
            <a:r>
              <a:rPr lang="en-US" sz="28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The computer can draw frames very quickly, and our programs will often run around 30 frames per second (that is, </a:t>
            </a:r>
            <a:r>
              <a:rPr lang="en-US" sz="2800" b="1" dirty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30 FPS</a:t>
            </a:r>
            <a:r>
              <a:rPr lang="en-US" sz="2800" b="1" dirty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). This is called the </a:t>
            </a:r>
            <a:r>
              <a:rPr lang="en-US" sz="28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“frame rate”</a:t>
            </a:r>
            <a:endParaRPr lang="en-US" sz="2800" b="1" dirty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5548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b="1" dirty="0" smtClean="0">
                <a:latin typeface="Ravie" panose="04040805050809020602" pitchFamily="82" charset="0"/>
              </a:rPr>
              <a:t>Colors</a:t>
            </a:r>
            <a:endParaRPr lang="en-US" sz="8800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2050" name="Picture 2" descr="C:\Users\Carolyn\AppData\Local\Microsoft\Windows\Temporary Internet Files\Content.IE5\NYZM3U7K\valessiobrito-Aquarela-Colors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52600"/>
            <a:ext cx="6619022" cy="398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93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349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latin typeface="Ravie" panose="04040805050809020602" pitchFamily="82" charset="0"/>
              </a:rPr>
              <a:t>How is the Color of a PIXEL recorded?</a:t>
            </a:r>
            <a:endParaRPr lang="en-US" sz="4400" dirty="0">
              <a:solidFill>
                <a:srgbClr val="0070C0"/>
              </a:solidFill>
              <a:latin typeface="Ravie" panose="04040805050809020602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371600"/>
            <a:ext cx="8763000" cy="53340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It is represented using the RGB (</a:t>
            </a:r>
            <a:r>
              <a:rPr lang="en-US" sz="3200" b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Red</a:t>
            </a:r>
            <a:r>
              <a:rPr lang="en-US" sz="32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</a:t>
            </a:r>
            <a:r>
              <a:rPr lang="en-US" sz="3200" b="1" dirty="0" smtClean="0">
                <a:solidFill>
                  <a:srgbClr val="00B05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Green</a:t>
            </a:r>
            <a:r>
              <a:rPr lang="en-US" sz="32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</a:t>
            </a:r>
            <a:r>
              <a:rPr lang="en-US" sz="3200" b="1" dirty="0" smtClean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Blue</a:t>
            </a:r>
            <a:r>
              <a:rPr lang="en-US" sz="32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) color model.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 Python, we use tuples of 3 integers to represent the values of </a:t>
            </a:r>
            <a:r>
              <a:rPr lang="en-US" sz="3200" b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red</a:t>
            </a:r>
            <a:r>
              <a:rPr lang="en-US" sz="32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</a:t>
            </a:r>
            <a:r>
              <a:rPr lang="en-US" sz="3200" b="1" dirty="0" smtClean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green</a:t>
            </a:r>
            <a:r>
              <a:rPr lang="en-US" sz="3200" b="1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and </a:t>
            </a:r>
            <a:r>
              <a:rPr lang="en-US" sz="3200" b="1" dirty="0">
                <a:solidFill>
                  <a:srgbClr val="0070C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blue </a:t>
            </a:r>
            <a:r>
              <a:rPr lang="en-US" sz="3200" dirty="0" smtClean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each range from 0 to 255.</a:t>
            </a:r>
          </a:p>
          <a:p>
            <a:endParaRPr lang="en-US" sz="3200" dirty="0" smtClean="0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47893"/>
            <a:ext cx="2573489" cy="2569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24400" y="4690946"/>
            <a:ext cx="398859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Wacky Action BTN" panose="020C0604040402040C06" pitchFamily="34" charset="0"/>
              </a:rPr>
              <a:t>256 x 256 x 256  =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Wacky Action BTN" panose="020C0604040402040C06" pitchFamily="34" charset="0"/>
              </a:rPr>
              <a:t>16,777,216 COLORS!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Wacky Action BTN" panose="020C0604040402040C06" pitchFamily="34" charset="0"/>
              </a:rPr>
              <a:t>Error if &lt;0 or &gt;255</a:t>
            </a:r>
            <a:endParaRPr lang="en-US" sz="2800" b="1" dirty="0">
              <a:solidFill>
                <a:srgbClr val="FF0000"/>
              </a:solidFill>
              <a:latin typeface="Wacky Action BTN" panose="020C0604040402040C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51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1783</TotalTime>
  <Words>1708</Words>
  <Application>Microsoft Office PowerPoint</Application>
  <PresentationFormat>On-screen Show (4:3)</PresentationFormat>
  <Paragraphs>163</Paragraphs>
  <Slides>38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Arial</vt:lpstr>
      <vt:lpstr>Calibri</vt:lpstr>
      <vt:lpstr>Century Gothic</vt:lpstr>
      <vt:lpstr>Courier New</vt:lpstr>
      <vt:lpstr>Gisha</vt:lpstr>
      <vt:lpstr>Palatino Linotype</vt:lpstr>
      <vt:lpstr>Ravie</vt:lpstr>
      <vt:lpstr>Wacky Action BTN</vt:lpstr>
      <vt:lpstr>Wingdings</vt:lpstr>
      <vt:lpstr>Executive</vt:lpstr>
      <vt:lpstr>PowerPoint Presentation</vt:lpstr>
      <vt:lpstr>Pixel Coordinates</vt:lpstr>
      <vt:lpstr>Pixel Coordinates</vt:lpstr>
      <vt:lpstr>Functions Vs. Methods</vt:lpstr>
      <vt:lpstr>A Bit about Surface Objects</vt:lpstr>
      <vt:lpstr>A Bit about Surface Objects</vt:lpstr>
      <vt:lpstr>A Bit about Surface Objects</vt:lpstr>
      <vt:lpstr>Colors</vt:lpstr>
      <vt:lpstr>How is the Color of a PIXEL recorded?</vt:lpstr>
      <vt:lpstr>Color PIXELS</vt:lpstr>
      <vt:lpstr>Color PIXELS</vt:lpstr>
      <vt:lpstr>Color - Opacity</vt:lpstr>
      <vt:lpstr>Color - Opacity</vt:lpstr>
      <vt:lpstr>Color Exercise</vt:lpstr>
      <vt:lpstr>Color Objects</vt:lpstr>
      <vt:lpstr>Drawing Shapes</vt:lpstr>
      <vt:lpstr>Rectangle Objects</vt:lpstr>
      <vt:lpstr>Rectangle Objects</vt:lpstr>
      <vt:lpstr>Rectangle Objects</vt:lpstr>
      <vt:lpstr>Rectangle Objects</vt:lpstr>
      <vt:lpstr>Attributes that Pygame.Rect objects Provide</vt:lpstr>
      <vt:lpstr>Rectangle Objects</vt:lpstr>
      <vt:lpstr>Primitive Drawing Functions</vt:lpstr>
      <vt:lpstr> Drawing Primitives</vt:lpstr>
      <vt:lpstr>Our First Drawing Program</vt:lpstr>
      <vt:lpstr>Drawing.py</vt:lpstr>
      <vt:lpstr>Drawing.py</vt:lpstr>
      <vt:lpstr>Drawing.py</vt:lpstr>
      <vt:lpstr>Drawing.py</vt:lpstr>
      <vt:lpstr>Drawing Functions</vt:lpstr>
      <vt:lpstr>Pixel Array Objects</vt:lpstr>
      <vt:lpstr>Pixel Array Objects</vt:lpstr>
      <vt:lpstr>Pixel Array Objects</vt:lpstr>
      <vt:lpstr>Pixel Array Objects</vt:lpstr>
      <vt:lpstr>Pygame.display. Update() function</vt:lpstr>
      <vt:lpstr>Pygame.display. Update() function</vt:lpstr>
      <vt:lpstr>PROJECT TIME!!!!</vt:lpstr>
      <vt:lpstr>What is Next?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</dc:creator>
  <cp:lastModifiedBy>Segreto, Carolyn</cp:lastModifiedBy>
  <cp:revision>74</cp:revision>
  <dcterms:created xsi:type="dcterms:W3CDTF">2016-03-31T16:34:56Z</dcterms:created>
  <dcterms:modified xsi:type="dcterms:W3CDTF">2016-05-02T16:55:32Z</dcterms:modified>
</cp:coreProperties>
</file>