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sldIdLst>
    <p:sldId id="256" r:id="rId2"/>
    <p:sldId id="257" r:id="rId3"/>
    <p:sldId id="280" r:id="rId4"/>
    <p:sldId id="258" r:id="rId5"/>
    <p:sldId id="259" r:id="rId6"/>
    <p:sldId id="260" r:id="rId7"/>
    <p:sldId id="261" r:id="rId8"/>
    <p:sldId id="262" r:id="rId9"/>
    <p:sldId id="264" r:id="rId10"/>
    <p:sldId id="263" r:id="rId11"/>
    <p:sldId id="272" r:id="rId12"/>
    <p:sldId id="265" r:id="rId13"/>
    <p:sldId id="268" r:id="rId14"/>
    <p:sldId id="269" r:id="rId15"/>
    <p:sldId id="270" r:id="rId16"/>
    <p:sldId id="271" r:id="rId17"/>
    <p:sldId id="273" r:id="rId18"/>
    <p:sldId id="275" r:id="rId19"/>
    <p:sldId id="274" r:id="rId20"/>
    <p:sldId id="276" r:id="rId21"/>
    <p:sldId id="277" r:id="rId22"/>
    <p:sldId id="278" r:id="rId23"/>
    <p:sldId id="279" r:id="rId24"/>
    <p:sldId id="281"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51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4B80EEE0-2210-4372-BD1A-079175A02E86}" type="datetimeFigureOut">
              <a:rPr lang="en-US" smtClean="0"/>
              <a:t>4/25/2016</a:t>
            </a:fld>
            <a:endParaRPr lang="en-US"/>
          </a:p>
        </p:txBody>
      </p:sp>
      <p:sp>
        <p:nvSpPr>
          <p:cNvPr id="8" name="Slide Number Placeholder 7"/>
          <p:cNvSpPr>
            <a:spLocks noGrp="1"/>
          </p:cNvSpPr>
          <p:nvPr>
            <p:ph type="sldNum" sz="quarter" idx="11"/>
          </p:nvPr>
        </p:nvSpPr>
        <p:spPr/>
        <p:txBody>
          <a:bodyPr/>
          <a:lstStyle/>
          <a:p>
            <a:fld id="{A38D39A3-C77B-40A7-91A5-7525860A8971}"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80EEE0-2210-4372-BD1A-079175A02E86}" type="datetimeFigureOut">
              <a:rPr lang="en-US" smtClean="0"/>
              <a:t>4/25/2016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8D39A3-C77B-40A7-91A5-7525860A8971}"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80EEE0-2210-4372-BD1A-079175A02E86}" type="datetimeFigureOut">
              <a:rPr lang="en-US" smtClean="0"/>
              <a:t>4/25/2016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8D39A3-C77B-40A7-91A5-7525860A8971}"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4B80EEE0-2210-4372-BD1A-079175A02E86}" type="datetimeFigureOut">
              <a:rPr lang="en-US" smtClean="0"/>
              <a:t>4/25/2016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8D39A3-C77B-40A7-91A5-7525860A8971}"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80EEE0-2210-4372-BD1A-079175A02E86}" type="datetimeFigureOut">
              <a:rPr lang="en-US" smtClean="0"/>
              <a:t>4/25/2016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8D39A3-C77B-40A7-91A5-7525860A8971}"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4B80EEE0-2210-4372-BD1A-079175A02E86}" type="datetimeFigureOut">
              <a:rPr lang="en-US" smtClean="0"/>
              <a:t>4/25/2016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8D39A3-C77B-40A7-91A5-7525860A8971}"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4B80EEE0-2210-4372-BD1A-079175A02E86}" type="datetimeFigureOut">
              <a:rPr lang="en-US" smtClean="0"/>
              <a:t>4/25/2016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8D39A3-C77B-40A7-91A5-7525860A8971}"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B80EEE0-2210-4372-BD1A-079175A02E86}" type="datetimeFigureOut">
              <a:rPr lang="en-US" smtClean="0"/>
              <a:t>4/25/2016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8D39A3-C77B-40A7-91A5-7525860A8971}"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80EEE0-2210-4372-BD1A-079175A02E86}" type="datetimeFigureOut">
              <a:rPr lang="en-US" smtClean="0"/>
              <a:t>4/25/2016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8D39A3-C77B-40A7-91A5-7525860A8971}"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80EEE0-2210-4372-BD1A-079175A02E86}" type="datetimeFigureOut">
              <a:rPr lang="en-US" smtClean="0"/>
              <a:t>4/25/2016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8D39A3-C77B-40A7-91A5-7525860A8971}"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80EEE0-2210-4372-BD1A-079175A02E86}" type="datetimeFigureOut">
              <a:rPr lang="en-US" smtClean="0"/>
              <a:t>4/25/2016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8D39A3-C77B-40A7-91A5-7525860A8971}"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4B80EEE0-2210-4372-BD1A-079175A02E86}" type="datetimeFigureOut">
              <a:rPr lang="en-US" smtClean="0"/>
              <a:t>4/25/2016</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A38D39A3-C77B-40A7-91A5-7525860A8971}"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5" Type="http://schemas.openxmlformats.org/officeDocument/2006/relationships/image" Target="../media/image6.emf"/><Relationship Id="rId4" Type="http://schemas.openxmlformats.org/officeDocument/2006/relationships/image" Target="../media/image5.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noAutofit/>
          </a:bodyPr>
          <a:lstStyle/>
          <a:p>
            <a:r>
              <a:rPr lang="en-US" sz="8800" dirty="0" smtClean="0">
                <a:solidFill>
                  <a:schemeClr val="accent5"/>
                </a:solidFill>
                <a:latin typeface="Wacky Action BTN" panose="020C0604040402040C06" pitchFamily="34" charset="0"/>
              </a:rPr>
              <a:t>PYGAME</a:t>
            </a:r>
            <a:endParaRPr lang="en-US" sz="8800" dirty="0">
              <a:solidFill>
                <a:schemeClr val="accent5"/>
              </a:solidFill>
              <a:latin typeface="Wacky Action BTN" panose="020C0604040402040C06"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371600"/>
            <a:ext cx="5867400" cy="24103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94213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F5897"/>
                </a:solidFill>
                <a:latin typeface="Wacky Action BTN" panose="020C0604040402040C06" pitchFamily="34" charset="0"/>
              </a:rPr>
              <a:t>Hello </a:t>
            </a:r>
            <a:r>
              <a:rPr lang="en-US" b="1" dirty="0" smtClean="0">
                <a:solidFill>
                  <a:srgbClr val="2F5897"/>
                </a:solidFill>
                <a:latin typeface="Wacky Action BTN" panose="020C0604040402040C06" pitchFamily="34" charset="0"/>
              </a:rPr>
              <a:t>World</a:t>
            </a:r>
            <a:endParaRPr lang="en-US" dirty="0"/>
          </a:p>
        </p:txBody>
      </p:sp>
      <p:sp>
        <p:nvSpPr>
          <p:cNvPr id="3" name="Content Placeholder 2"/>
          <p:cNvSpPr>
            <a:spLocks noGrp="1"/>
          </p:cNvSpPr>
          <p:nvPr>
            <p:ph idx="1"/>
          </p:nvPr>
        </p:nvSpPr>
        <p:spPr/>
        <p:txBody>
          <a:bodyPr>
            <a:noAutofit/>
          </a:bodyPr>
          <a:lstStyle/>
          <a:p>
            <a:r>
              <a:rPr lang="en-US" sz="3200" dirty="0">
                <a:solidFill>
                  <a:schemeClr val="accent5">
                    <a:lumMod val="75000"/>
                  </a:schemeClr>
                </a:solidFill>
                <a:latin typeface="Gisha" panose="020B0502040204020203" pitchFamily="34" charset="-79"/>
                <a:cs typeface="Gisha" panose="020B0502040204020203" pitchFamily="34" charset="-79"/>
              </a:rPr>
              <a:t>It’s just a blank window with </a:t>
            </a:r>
            <a:r>
              <a:rPr lang="en-US" sz="3200" dirty="0" smtClean="0">
                <a:solidFill>
                  <a:schemeClr val="accent5">
                    <a:lumMod val="75000"/>
                  </a:schemeClr>
                </a:solidFill>
                <a:latin typeface="Gisha" panose="020B0502040204020203" pitchFamily="34" charset="-79"/>
                <a:cs typeface="Gisha" panose="020B0502040204020203" pitchFamily="34" charset="-79"/>
              </a:rPr>
              <a:t>“Hello </a:t>
            </a:r>
            <a:r>
              <a:rPr lang="en-US" sz="3200" dirty="0">
                <a:solidFill>
                  <a:schemeClr val="accent5">
                    <a:lumMod val="75000"/>
                  </a:schemeClr>
                </a:solidFill>
                <a:latin typeface="Gisha" panose="020B0502040204020203" pitchFamily="34" charset="-79"/>
                <a:cs typeface="Gisha" panose="020B0502040204020203" pitchFamily="34" charset="-79"/>
              </a:rPr>
              <a:t>World</a:t>
            </a:r>
            <a:r>
              <a:rPr lang="en-US" sz="3200" dirty="0" smtClean="0">
                <a:solidFill>
                  <a:schemeClr val="accent5">
                    <a:lumMod val="75000"/>
                  </a:schemeClr>
                </a:solidFill>
                <a:latin typeface="Gisha" panose="020B0502040204020203" pitchFamily="34" charset="-79"/>
                <a:cs typeface="Gisha" panose="020B0502040204020203" pitchFamily="34" charset="-79"/>
              </a:rPr>
              <a:t>!” </a:t>
            </a:r>
            <a:r>
              <a:rPr lang="en-US" sz="3200" dirty="0">
                <a:solidFill>
                  <a:schemeClr val="accent5">
                    <a:lumMod val="75000"/>
                  </a:schemeClr>
                </a:solidFill>
                <a:latin typeface="Gisha" panose="020B0502040204020203" pitchFamily="34" charset="-79"/>
                <a:cs typeface="Gisha" panose="020B0502040204020203" pitchFamily="34" charset="-79"/>
              </a:rPr>
              <a:t>at the top of the window (in what is called the window’s </a:t>
            </a:r>
            <a:r>
              <a:rPr lang="en-US" sz="3200" b="1" dirty="0">
                <a:solidFill>
                  <a:schemeClr val="accent5">
                    <a:lumMod val="75000"/>
                  </a:schemeClr>
                </a:solidFill>
                <a:latin typeface="Gisha" panose="020B0502040204020203" pitchFamily="34" charset="-79"/>
                <a:cs typeface="Gisha" panose="020B0502040204020203" pitchFamily="34" charset="-79"/>
              </a:rPr>
              <a:t>title bar</a:t>
            </a:r>
            <a:r>
              <a:rPr lang="en-US" sz="3200" dirty="0">
                <a:solidFill>
                  <a:schemeClr val="accent5">
                    <a:lumMod val="75000"/>
                  </a:schemeClr>
                </a:solidFill>
                <a:latin typeface="Gisha" panose="020B0502040204020203" pitchFamily="34" charset="-79"/>
                <a:cs typeface="Gisha" panose="020B0502040204020203" pitchFamily="34" charset="-79"/>
              </a:rPr>
              <a:t>, which holds the </a:t>
            </a:r>
            <a:r>
              <a:rPr lang="en-US" sz="3200" b="1" dirty="0">
                <a:solidFill>
                  <a:schemeClr val="accent5">
                    <a:lumMod val="75000"/>
                  </a:schemeClr>
                </a:solidFill>
                <a:latin typeface="Gisha" panose="020B0502040204020203" pitchFamily="34" charset="-79"/>
                <a:cs typeface="Gisha" panose="020B0502040204020203" pitchFamily="34" charset="-79"/>
              </a:rPr>
              <a:t>caption </a:t>
            </a:r>
            <a:r>
              <a:rPr lang="en-US" sz="3200" dirty="0">
                <a:solidFill>
                  <a:schemeClr val="accent5">
                    <a:lumMod val="75000"/>
                  </a:schemeClr>
                </a:solidFill>
                <a:latin typeface="Gisha" panose="020B0502040204020203" pitchFamily="34" charset="-79"/>
                <a:cs typeface="Gisha" panose="020B0502040204020203" pitchFamily="34" charset="-79"/>
              </a:rPr>
              <a:t>text). </a:t>
            </a:r>
            <a:endParaRPr lang="en-US" sz="3200" dirty="0" smtClean="0">
              <a:solidFill>
                <a:schemeClr val="accent5">
                  <a:lumMod val="75000"/>
                </a:schemeClr>
              </a:solidFill>
              <a:latin typeface="Gisha" panose="020B0502040204020203" pitchFamily="34" charset="-79"/>
              <a:cs typeface="Gisha" panose="020B0502040204020203" pitchFamily="34" charset="-79"/>
            </a:endParaRPr>
          </a:p>
          <a:p>
            <a:r>
              <a:rPr lang="en-US" sz="3200" dirty="0" smtClean="0">
                <a:solidFill>
                  <a:schemeClr val="accent5">
                    <a:lumMod val="75000"/>
                  </a:schemeClr>
                </a:solidFill>
                <a:latin typeface="Gisha" panose="020B0502040204020203" pitchFamily="34" charset="-79"/>
                <a:cs typeface="Gisha" panose="020B0502040204020203" pitchFamily="34" charset="-79"/>
              </a:rPr>
              <a:t>But </a:t>
            </a:r>
            <a:r>
              <a:rPr lang="en-US" sz="3200" dirty="0">
                <a:solidFill>
                  <a:schemeClr val="accent5">
                    <a:lumMod val="75000"/>
                  </a:schemeClr>
                </a:solidFill>
                <a:latin typeface="Gisha" panose="020B0502040204020203" pitchFamily="34" charset="-79"/>
                <a:cs typeface="Gisha" panose="020B0502040204020203" pitchFamily="34" charset="-79"/>
              </a:rPr>
              <a:t>creating a window is the first step to making graphical games. When you click on the X button in the corner of the window, the program will end and the window will disappear. </a:t>
            </a:r>
          </a:p>
        </p:txBody>
      </p:sp>
    </p:spTree>
    <p:extLst>
      <p:ext uri="{BB962C8B-B14F-4D97-AF65-F5344CB8AC3E}">
        <p14:creationId xmlns:p14="http://schemas.microsoft.com/office/powerpoint/2010/main" val="425385905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447800"/>
          </a:xfrm>
        </p:spPr>
        <p:txBody>
          <a:bodyPr/>
          <a:lstStyle/>
          <a:p>
            <a:r>
              <a:rPr lang="en-US" b="1" dirty="0">
                <a:solidFill>
                  <a:srgbClr val="2F5897"/>
                </a:solidFill>
                <a:latin typeface="Wacky Action BTN" panose="020C0604040402040C06" pitchFamily="34" charset="0"/>
              </a:rPr>
              <a:t>Hello </a:t>
            </a:r>
            <a:r>
              <a:rPr lang="en-US" b="1" dirty="0" smtClean="0">
                <a:solidFill>
                  <a:srgbClr val="2F5897"/>
                </a:solidFill>
                <a:latin typeface="Wacky Action BTN" panose="020C0604040402040C06" pitchFamily="34" charset="0"/>
              </a:rPr>
              <a:t>World – A Closer Look</a:t>
            </a:r>
            <a:endParaRPr lang="en-US" dirty="0"/>
          </a:p>
        </p:txBody>
      </p:sp>
      <p:sp>
        <p:nvSpPr>
          <p:cNvPr id="3" name="Content Placeholder 2"/>
          <p:cNvSpPr>
            <a:spLocks noGrp="1"/>
          </p:cNvSpPr>
          <p:nvPr>
            <p:ph idx="1"/>
          </p:nvPr>
        </p:nvSpPr>
        <p:spPr>
          <a:xfrm>
            <a:off x="457200" y="1600200"/>
            <a:ext cx="8229600" cy="5105400"/>
          </a:xfrm>
        </p:spPr>
        <p:txBody>
          <a:bodyPr>
            <a:noAutofit/>
          </a:bodyPr>
          <a:lstStyle/>
          <a:p>
            <a:endParaRPr lang="en-US" sz="2800" b="1" dirty="0" smtClean="0">
              <a:solidFill>
                <a:schemeClr val="accent5">
                  <a:lumMod val="50000"/>
                </a:schemeClr>
              </a:solidFill>
              <a:latin typeface="Gisha" panose="020B0502040204020203" pitchFamily="34" charset="-79"/>
              <a:cs typeface="Gisha" panose="020B0502040204020203" pitchFamily="34" charset="-79"/>
            </a:endParaRPr>
          </a:p>
          <a:p>
            <a:endParaRPr lang="en-US" sz="2800" b="1" dirty="0" smtClean="0">
              <a:solidFill>
                <a:schemeClr val="accent5">
                  <a:lumMod val="50000"/>
                </a:schemeClr>
              </a:solidFill>
              <a:latin typeface="Gisha" panose="020B0502040204020203" pitchFamily="34" charset="-79"/>
              <a:cs typeface="Gisha" panose="020B0502040204020203" pitchFamily="34" charset="-79"/>
            </a:endParaRPr>
          </a:p>
          <a:p>
            <a:r>
              <a:rPr lang="en-US" sz="2800" b="1" dirty="0" smtClean="0">
                <a:solidFill>
                  <a:schemeClr val="accent5">
                    <a:lumMod val="50000"/>
                  </a:schemeClr>
                </a:solidFill>
                <a:latin typeface="Gisha" panose="020B0502040204020203" pitchFamily="34" charset="-79"/>
                <a:cs typeface="Gisha" panose="020B0502040204020203" pitchFamily="34" charset="-79"/>
              </a:rPr>
              <a:t>The first few lines of code are lines that will begin almost every program you write that uses </a:t>
            </a:r>
            <a:r>
              <a:rPr lang="en-US" sz="2800" b="1" dirty="0" err="1" smtClean="0">
                <a:solidFill>
                  <a:schemeClr val="accent5">
                    <a:lumMod val="50000"/>
                  </a:schemeClr>
                </a:solidFill>
                <a:latin typeface="Gisha" panose="020B0502040204020203" pitchFamily="34" charset="-79"/>
                <a:cs typeface="Gisha" panose="020B0502040204020203" pitchFamily="34" charset="-79"/>
              </a:rPr>
              <a:t>Pygame</a:t>
            </a:r>
            <a:r>
              <a:rPr lang="en-US" sz="2800" b="1" dirty="0" smtClean="0">
                <a:solidFill>
                  <a:schemeClr val="accent5">
                    <a:lumMod val="50000"/>
                  </a:schemeClr>
                </a:solidFill>
                <a:latin typeface="Gisha" panose="020B0502040204020203" pitchFamily="34" charset="-79"/>
                <a:cs typeface="Gisha" panose="020B0502040204020203" pitchFamily="34" charset="-79"/>
              </a:rPr>
              <a:t>.</a:t>
            </a:r>
          </a:p>
          <a:p>
            <a:r>
              <a:rPr lang="en-US" sz="2800" b="1" dirty="0">
                <a:solidFill>
                  <a:schemeClr val="accent5">
                    <a:lumMod val="50000"/>
                  </a:schemeClr>
                </a:solidFill>
                <a:latin typeface="Gisha" panose="020B0502040204020203" pitchFamily="34" charset="-79"/>
                <a:cs typeface="Gisha" panose="020B0502040204020203" pitchFamily="34" charset="-79"/>
              </a:rPr>
              <a:t>Line 1 is a simple import statement that imports the </a:t>
            </a:r>
            <a:r>
              <a:rPr lang="en-US" sz="2800" b="1" dirty="0" err="1" smtClean="0">
                <a:solidFill>
                  <a:srgbClr val="FF0000"/>
                </a:solidFill>
                <a:latin typeface="Gisha" panose="020B0502040204020203" pitchFamily="34" charset="-79"/>
                <a:cs typeface="Gisha" panose="020B0502040204020203" pitchFamily="34" charset="-79"/>
              </a:rPr>
              <a:t>pygame</a:t>
            </a:r>
            <a:r>
              <a:rPr lang="en-US" sz="2800" b="1" dirty="0" smtClean="0">
                <a:solidFill>
                  <a:schemeClr val="accent5">
                    <a:lumMod val="50000"/>
                  </a:schemeClr>
                </a:solidFill>
                <a:latin typeface="Gisha" panose="020B0502040204020203" pitchFamily="34" charset="-79"/>
                <a:cs typeface="Gisha" panose="020B0502040204020203" pitchFamily="34" charset="-79"/>
              </a:rPr>
              <a:t> </a:t>
            </a:r>
            <a:r>
              <a:rPr lang="en-US" sz="2800" b="1" dirty="0">
                <a:solidFill>
                  <a:schemeClr val="accent5">
                    <a:lumMod val="50000"/>
                  </a:schemeClr>
                </a:solidFill>
                <a:latin typeface="Gisha" panose="020B0502040204020203" pitchFamily="34" charset="-79"/>
                <a:cs typeface="Gisha" panose="020B0502040204020203" pitchFamily="34" charset="-79"/>
              </a:rPr>
              <a:t>and </a:t>
            </a:r>
            <a:r>
              <a:rPr lang="en-US" sz="2800" b="1" dirty="0">
                <a:solidFill>
                  <a:srgbClr val="FF0000"/>
                </a:solidFill>
                <a:latin typeface="Gisha" panose="020B0502040204020203" pitchFamily="34" charset="-79"/>
                <a:cs typeface="Gisha" panose="020B0502040204020203" pitchFamily="34" charset="-79"/>
              </a:rPr>
              <a:t>sys</a:t>
            </a:r>
            <a:r>
              <a:rPr lang="en-US" sz="2800" b="1" dirty="0">
                <a:solidFill>
                  <a:schemeClr val="accent5">
                    <a:lumMod val="50000"/>
                  </a:schemeClr>
                </a:solidFill>
                <a:latin typeface="Gisha" panose="020B0502040204020203" pitchFamily="34" charset="-79"/>
                <a:cs typeface="Gisha" panose="020B0502040204020203" pitchFamily="34" charset="-79"/>
              </a:rPr>
              <a:t> modules so that our program can use the functions in them. </a:t>
            </a:r>
            <a:endParaRPr lang="en-US" sz="2800" b="1" dirty="0" smtClean="0">
              <a:solidFill>
                <a:schemeClr val="accent5">
                  <a:lumMod val="50000"/>
                </a:schemeClr>
              </a:solidFill>
              <a:latin typeface="Gisha" panose="020B0502040204020203" pitchFamily="34" charset="-79"/>
              <a:cs typeface="Gisha" panose="020B0502040204020203" pitchFamily="34" charset="-79"/>
            </a:endParaRPr>
          </a:p>
          <a:p>
            <a:r>
              <a:rPr lang="en-US" sz="2800" b="1" dirty="0" smtClean="0">
                <a:solidFill>
                  <a:schemeClr val="accent5">
                    <a:lumMod val="50000"/>
                  </a:schemeClr>
                </a:solidFill>
                <a:latin typeface="Gisha" panose="020B0502040204020203" pitchFamily="34" charset="-79"/>
                <a:cs typeface="Gisha" panose="020B0502040204020203" pitchFamily="34" charset="-79"/>
              </a:rPr>
              <a:t>All </a:t>
            </a:r>
            <a:r>
              <a:rPr lang="en-US" sz="2800" b="1" dirty="0">
                <a:solidFill>
                  <a:schemeClr val="accent5">
                    <a:lumMod val="50000"/>
                  </a:schemeClr>
                </a:solidFill>
                <a:latin typeface="Gisha" panose="020B0502040204020203" pitchFamily="34" charset="-79"/>
                <a:cs typeface="Gisha" panose="020B0502040204020203" pitchFamily="34" charset="-79"/>
              </a:rPr>
              <a:t>of the </a:t>
            </a:r>
            <a:r>
              <a:rPr lang="en-US" sz="2800" b="1" dirty="0" err="1">
                <a:solidFill>
                  <a:schemeClr val="accent5">
                    <a:lumMod val="50000"/>
                  </a:schemeClr>
                </a:solidFill>
                <a:latin typeface="Gisha" panose="020B0502040204020203" pitchFamily="34" charset="-79"/>
                <a:cs typeface="Gisha" panose="020B0502040204020203" pitchFamily="34" charset="-79"/>
              </a:rPr>
              <a:t>Pygame</a:t>
            </a:r>
            <a:r>
              <a:rPr lang="en-US" sz="2800" b="1" dirty="0">
                <a:solidFill>
                  <a:schemeClr val="accent5">
                    <a:lumMod val="50000"/>
                  </a:schemeClr>
                </a:solidFill>
                <a:latin typeface="Gisha" panose="020B0502040204020203" pitchFamily="34" charset="-79"/>
                <a:cs typeface="Gisha" panose="020B0502040204020203" pitchFamily="34" charset="-79"/>
              </a:rPr>
              <a:t> functions dealing with graphics, sound, and other features that </a:t>
            </a:r>
            <a:r>
              <a:rPr lang="en-US" sz="2800" b="1" dirty="0" err="1">
                <a:solidFill>
                  <a:schemeClr val="accent5">
                    <a:lumMod val="50000"/>
                  </a:schemeClr>
                </a:solidFill>
                <a:latin typeface="Gisha" panose="020B0502040204020203" pitchFamily="34" charset="-79"/>
                <a:cs typeface="Gisha" panose="020B0502040204020203" pitchFamily="34" charset="-79"/>
              </a:rPr>
              <a:t>Pygame</a:t>
            </a:r>
            <a:r>
              <a:rPr lang="en-US" sz="2800" b="1" dirty="0">
                <a:solidFill>
                  <a:schemeClr val="accent5">
                    <a:lumMod val="50000"/>
                  </a:schemeClr>
                </a:solidFill>
                <a:latin typeface="Gisha" panose="020B0502040204020203" pitchFamily="34" charset="-79"/>
                <a:cs typeface="Gisha" panose="020B0502040204020203" pitchFamily="34" charset="-79"/>
              </a:rPr>
              <a:t> provides are in the </a:t>
            </a:r>
            <a:r>
              <a:rPr lang="en-US" sz="2800" b="1" dirty="0" err="1">
                <a:solidFill>
                  <a:schemeClr val="accent5">
                    <a:lumMod val="50000"/>
                  </a:schemeClr>
                </a:solidFill>
                <a:latin typeface="Gisha" panose="020B0502040204020203" pitchFamily="34" charset="-79"/>
                <a:cs typeface="Gisha" panose="020B0502040204020203" pitchFamily="34" charset="-79"/>
              </a:rPr>
              <a:t>pygame</a:t>
            </a:r>
            <a:r>
              <a:rPr lang="en-US" sz="2800" b="1" dirty="0">
                <a:solidFill>
                  <a:schemeClr val="accent5">
                    <a:lumMod val="50000"/>
                  </a:schemeClr>
                </a:solidFill>
                <a:latin typeface="Gisha" panose="020B0502040204020203" pitchFamily="34" charset="-79"/>
                <a:cs typeface="Gisha" panose="020B0502040204020203" pitchFamily="34" charset="-79"/>
              </a:rPr>
              <a:t> module.</a:t>
            </a:r>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600200"/>
            <a:ext cx="6096000"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5864954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80">
                                          <p:stCondLst>
                                            <p:cond delay="0"/>
                                          </p:stCondLst>
                                        </p:cTn>
                                        <p:tgtEl>
                                          <p:spTgt spid="3">
                                            <p:txEl>
                                              <p:pRg st="2" end="2"/>
                                            </p:txEl>
                                          </p:spTgt>
                                        </p:tgtEl>
                                      </p:cBhvr>
                                    </p:animEffect>
                                    <p:anim calcmode="lin" valueType="num">
                                      <p:cBhvr>
                                        <p:cTn id="8"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2" end="2"/>
                                            </p:txEl>
                                          </p:spTgt>
                                        </p:tgtEl>
                                      </p:cBhvr>
                                      <p:to x="100000" y="60000"/>
                                    </p:animScale>
                                    <p:animScale>
                                      <p:cBhvr>
                                        <p:cTn id="14" dur="166" decel="50000">
                                          <p:stCondLst>
                                            <p:cond delay="676"/>
                                          </p:stCondLst>
                                        </p:cTn>
                                        <p:tgtEl>
                                          <p:spTgt spid="3">
                                            <p:txEl>
                                              <p:pRg st="2" end="2"/>
                                            </p:txEl>
                                          </p:spTgt>
                                        </p:tgtEl>
                                      </p:cBhvr>
                                      <p:to x="100000" y="100000"/>
                                    </p:animScale>
                                    <p:animScale>
                                      <p:cBhvr>
                                        <p:cTn id="15" dur="26">
                                          <p:stCondLst>
                                            <p:cond delay="1312"/>
                                          </p:stCondLst>
                                        </p:cTn>
                                        <p:tgtEl>
                                          <p:spTgt spid="3">
                                            <p:txEl>
                                              <p:pRg st="2" end="2"/>
                                            </p:txEl>
                                          </p:spTgt>
                                        </p:tgtEl>
                                      </p:cBhvr>
                                      <p:to x="100000" y="80000"/>
                                    </p:animScale>
                                    <p:animScale>
                                      <p:cBhvr>
                                        <p:cTn id="16" dur="166" decel="50000">
                                          <p:stCondLst>
                                            <p:cond delay="1338"/>
                                          </p:stCondLst>
                                        </p:cTn>
                                        <p:tgtEl>
                                          <p:spTgt spid="3">
                                            <p:txEl>
                                              <p:pRg st="2" end="2"/>
                                            </p:txEl>
                                          </p:spTgt>
                                        </p:tgtEl>
                                      </p:cBhvr>
                                      <p:to x="100000" y="100000"/>
                                    </p:animScale>
                                    <p:animScale>
                                      <p:cBhvr>
                                        <p:cTn id="17" dur="26">
                                          <p:stCondLst>
                                            <p:cond delay="1642"/>
                                          </p:stCondLst>
                                        </p:cTn>
                                        <p:tgtEl>
                                          <p:spTgt spid="3">
                                            <p:txEl>
                                              <p:pRg st="2" end="2"/>
                                            </p:txEl>
                                          </p:spTgt>
                                        </p:tgtEl>
                                      </p:cBhvr>
                                      <p:to x="100000" y="90000"/>
                                    </p:animScale>
                                    <p:animScale>
                                      <p:cBhvr>
                                        <p:cTn id="18" dur="166" decel="50000">
                                          <p:stCondLst>
                                            <p:cond delay="1668"/>
                                          </p:stCondLst>
                                        </p:cTn>
                                        <p:tgtEl>
                                          <p:spTgt spid="3">
                                            <p:txEl>
                                              <p:pRg st="2" end="2"/>
                                            </p:txEl>
                                          </p:spTgt>
                                        </p:tgtEl>
                                      </p:cBhvr>
                                      <p:to x="100000" y="100000"/>
                                    </p:animScale>
                                    <p:animScale>
                                      <p:cBhvr>
                                        <p:cTn id="19" dur="26">
                                          <p:stCondLst>
                                            <p:cond delay="1808"/>
                                          </p:stCondLst>
                                        </p:cTn>
                                        <p:tgtEl>
                                          <p:spTgt spid="3">
                                            <p:txEl>
                                              <p:pRg st="2" end="2"/>
                                            </p:txEl>
                                          </p:spTgt>
                                        </p:tgtEl>
                                      </p:cBhvr>
                                      <p:to x="100000" y="95000"/>
                                    </p:animScale>
                                    <p:animScale>
                                      <p:cBhvr>
                                        <p:cTn id="20" dur="166" decel="50000">
                                          <p:stCondLst>
                                            <p:cond delay="1834"/>
                                          </p:stCondLst>
                                        </p:cTn>
                                        <p:tgtEl>
                                          <p:spTgt spid="3">
                                            <p:txEl>
                                              <p:pRg st="2" end="2"/>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wipe(down)">
                                      <p:cBhvr>
                                        <p:cTn id="25" dur="580">
                                          <p:stCondLst>
                                            <p:cond delay="0"/>
                                          </p:stCondLst>
                                        </p:cTn>
                                        <p:tgtEl>
                                          <p:spTgt spid="3">
                                            <p:txEl>
                                              <p:pRg st="3" end="3"/>
                                            </p:txEl>
                                          </p:spTgt>
                                        </p:tgtEl>
                                      </p:cBhvr>
                                    </p:animEffect>
                                    <p:anim calcmode="lin" valueType="num">
                                      <p:cBhvr>
                                        <p:cTn id="26"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3" end="3"/>
                                            </p:txEl>
                                          </p:spTgt>
                                        </p:tgtEl>
                                      </p:cBhvr>
                                      <p:to x="100000" y="60000"/>
                                    </p:animScale>
                                    <p:animScale>
                                      <p:cBhvr>
                                        <p:cTn id="32" dur="166" decel="50000">
                                          <p:stCondLst>
                                            <p:cond delay="676"/>
                                          </p:stCondLst>
                                        </p:cTn>
                                        <p:tgtEl>
                                          <p:spTgt spid="3">
                                            <p:txEl>
                                              <p:pRg st="3" end="3"/>
                                            </p:txEl>
                                          </p:spTgt>
                                        </p:tgtEl>
                                      </p:cBhvr>
                                      <p:to x="100000" y="100000"/>
                                    </p:animScale>
                                    <p:animScale>
                                      <p:cBhvr>
                                        <p:cTn id="33" dur="26">
                                          <p:stCondLst>
                                            <p:cond delay="1312"/>
                                          </p:stCondLst>
                                        </p:cTn>
                                        <p:tgtEl>
                                          <p:spTgt spid="3">
                                            <p:txEl>
                                              <p:pRg st="3" end="3"/>
                                            </p:txEl>
                                          </p:spTgt>
                                        </p:tgtEl>
                                      </p:cBhvr>
                                      <p:to x="100000" y="80000"/>
                                    </p:animScale>
                                    <p:animScale>
                                      <p:cBhvr>
                                        <p:cTn id="34" dur="166" decel="50000">
                                          <p:stCondLst>
                                            <p:cond delay="1338"/>
                                          </p:stCondLst>
                                        </p:cTn>
                                        <p:tgtEl>
                                          <p:spTgt spid="3">
                                            <p:txEl>
                                              <p:pRg st="3" end="3"/>
                                            </p:txEl>
                                          </p:spTgt>
                                        </p:tgtEl>
                                      </p:cBhvr>
                                      <p:to x="100000" y="100000"/>
                                    </p:animScale>
                                    <p:animScale>
                                      <p:cBhvr>
                                        <p:cTn id="35" dur="26">
                                          <p:stCondLst>
                                            <p:cond delay="1642"/>
                                          </p:stCondLst>
                                        </p:cTn>
                                        <p:tgtEl>
                                          <p:spTgt spid="3">
                                            <p:txEl>
                                              <p:pRg st="3" end="3"/>
                                            </p:txEl>
                                          </p:spTgt>
                                        </p:tgtEl>
                                      </p:cBhvr>
                                      <p:to x="100000" y="90000"/>
                                    </p:animScale>
                                    <p:animScale>
                                      <p:cBhvr>
                                        <p:cTn id="36" dur="166" decel="50000">
                                          <p:stCondLst>
                                            <p:cond delay="1668"/>
                                          </p:stCondLst>
                                        </p:cTn>
                                        <p:tgtEl>
                                          <p:spTgt spid="3">
                                            <p:txEl>
                                              <p:pRg st="3" end="3"/>
                                            </p:txEl>
                                          </p:spTgt>
                                        </p:tgtEl>
                                      </p:cBhvr>
                                      <p:to x="100000" y="100000"/>
                                    </p:animScale>
                                    <p:animScale>
                                      <p:cBhvr>
                                        <p:cTn id="37" dur="26">
                                          <p:stCondLst>
                                            <p:cond delay="1808"/>
                                          </p:stCondLst>
                                        </p:cTn>
                                        <p:tgtEl>
                                          <p:spTgt spid="3">
                                            <p:txEl>
                                              <p:pRg st="3" end="3"/>
                                            </p:txEl>
                                          </p:spTgt>
                                        </p:tgtEl>
                                      </p:cBhvr>
                                      <p:to x="100000" y="95000"/>
                                    </p:animScale>
                                    <p:animScale>
                                      <p:cBhvr>
                                        <p:cTn id="38" dur="166" decel="50000">
                                          <p:stCondLst>
                                            <p:cond delay="1834"/>
                                          </p:stCondLst>
                                        </p:cTn>
                                        <p:tgtEl>
                                          <p:spTgt spid="3">
                                            <p:txEl>
                                              <p:pRg st="3" end="3"/>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wipe(down)">
                                      <p:cBhvr>
                                        <p:cTn id="43" dur="580">
                                          <p:stCondLst>
                                            <p:cond delay="0"/>
                                          </p:stCondLst>
                                        </p:cTn>
                                        <p:tgtEl>
                                          <p:spTgt spid="3">
                                            <p:txEl>
                                              <p:pRg st="4" end="4"/>
                                            </p:txEl>
                                          </p:spTgt>
                                        </p:tgtEl>
                                      </p:cBhvr>
                                    </p:animEffect>
                                    <p:anim calcmode="lin" valueType="num">
                                      <p:cBhvr>
                                        <p:cTn id="44"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4" end="4"/>
                                            </p:txEl>
                                          </p:spTgt>
                                        </p:tgtEl>
                                      </p:cBhvr>
                                      <p:to x="100000" y="60000"/>
                                    </p:animScale>
                                    <p:animScale>
                                      <p:cBhvr>
                                        <p:cTn id="50" dur="166" decel="50000">
                                          <p:stCondLst>
                                            <p:cond delay="676"/>
                                          </p:stCondLst>
                                        </p:cTn>
                                        <p:tgtEl>
                                          <p:spTgt spid="3">
                                            <p:txEl>
                                              <p:pRg st="4" end="4"/>
                                            </p:txEl>
                                          </p:spTgt>
                                        </p:tgtEl>
                                      </p:cBhvr>
                                      <p:to x="100000" y="100000"/>
                                    </p:animScale>
                                    <p:animScale>
                                      <p:cBhvr>
                                        <p:cTn id="51" dur="26">
                                          <p:stCondLst>
                                            <p:cond delay="1312"/>
                                          </p:stCondLst>
                                        </p:cTn>
                                        <p:tgtEl>
                                          <p:spTgt spid="3">
                                            <p:txEl>
                                              <p:pRg st="4" end="4"/>
                                            </p:txEl>
                                          </p:spTgt>
                                        </p:tgtEl>
                                      </p:cBhvr>
                                      <p:to x="100000" y="80000"/>
                                    </p:animScale>
                                    <p:animScale>
                                      <p:cBhvr>
                                        <p:cTn id="52" dur="166" decel="50000">
                                          <p:stCondLst>
                                            <p:cond delay="1338"/>
                                          </p:stCondLst>
                                        </p:cTn>
                                        <p:tgtEl>
                                          <p:spTgt spid="3">
                                            <p:txEl>
                                              <p:pRg st="4" end="4"/>
                                            </p:txEl>
                                          </p:spTgt>
                                        </p:tgtEl>
                                      </p:cBhvr>
                                      <p:to x="100000" y="100000"/>
                                    </p:animScale>
                                    <p:animScale>
                                      <p:cBhvr>
                                        <p:cTn id="53" dur="26">
                                          <p:stCondLst>
                                            <p:cond delay="1642"/>
                                          </p:stCondLst>
                                        </p:cTn>
                                        <p:tgtEl>
                                          <p:spTgt spid="3">
                                            <p:txEl>
                                              <p:pRg st="4" end="4"/>
                                            </p:txEl>
                                          </p:spTgt>
                                        </p:tgtEl>
                                      </p:cBhvr>
                                      <p:to x="100000" y="90000"/>
                                    </p:animScale>
                                    <p:animScale>
                                      <p:cBhvr>
                                        <p:cTn id="54" dur="166" decel="50000">
                                          <p:stCondLst>
                                            <p:cond delay="1668"/>
                                          </p:stCondLst>
                                        </p:cTn>
                                        <p:tgtEl>
                                          <p:spTgt spid="3">
                                            <p:txEl>
                                              <p:pRg st="4" end="4"/>
                                            </p:txEl>
                                          </p:spTgt>
                                        </p:tgtEl>
                                      </p:cBhvr>
                                      <p:to x="100000" y="100000"/>
                                    </p:animScale>
                                    <p:animScale>
                                      <p:cBhvr>
                                        <p:cTn id="55" dur="26">
                                          <p:stCondLst>
                                            <p:cond delay="1808"/>
                                          </p:stCondLst>
                                        </p:cTn>
                                        <p:tgtEl>
                                          <p:spTgt spid="3">
                                            <p:txEl>
                                              <p:pRg st="4" end="4"/>
                                            </p:txEl>
                                          </p:spTgt>
                                        </p:tgtEl>
                                      </p:cBhvr>
                                      <p:to x="100000" y="95000"/>
                                    </p:animScale>
                                    <p:animScale>
                                      <p:cBhvr>
                                        <p:cTn id="56"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F5897"/>
                </a:solidFill>
                <a:latin typeface="Wacky Action BTN" panose="020C0604040402040C06" pitchFamily="34" charset="0"/>
              </a:rPr>
              <a:t>Hello </a:t>
            </a:r>
            <a:r>
              <a:rPr lang="en-US" b="1" dirty="0" smtClean="0">
                <a:solidFill>
                  <a:srgbClr val="2F5897"/>
                </a:solidFill>
                <a:latin typeface="Wacky Action BTN" panose="020C0604040402040C06" pitchFamily="34" charset="0"/>
              </a:rPr>
              <a:t>World</a:t>
            </a:r>
            <a:endParaRPr lang="en-US" dirty="0"/>
          </a:p>
        </p:txBody>
      </p:sp>
      <p:sp>
        <p:nvSpPr>
          <p:cNvPr id="3" name="Content Placeholder 2"/>
          <p:cNvSpPr>
            <a:spLocks noGrp="1"/>
          </p:cNvSpPr>
          <p:nvPr>
            <p:ph idx="1"/>
          </p:nvPr>
        </p:nvSpPr>
        <p:spPr/>
        <p:txBody>
          <a:bodyPr>
            <a:noAutofit/>
          </a:bodyPr>
          <a:lstStyle/>
          <a:p>
            <a:r>
              <a:rPr lang="en-US" sz="3200" b="1" dirty="0" smtClean="0">
                <a:solidFill>
                  <a:schemeClr val="accent5">
                    <a:lumMod val="75000"/>
                  </a:schemeClr>
                </a:solidFill>
                <a:latin typeface="Gisha" panose="020B0502040204020203" pitchFamily="34" charset="-79"/>
                <a:cs typeface="Gisha" panose="020B0502040204020203" pitchFamily="34" charset="-79"/>
              </a:rPr>
              <a:t>We can’t use the input() or print() functions in a </a:t>
            </a:r>
            <a:r>
              <a:rPr lang="en-US" sz="3200" b="1" dirty="0" err="1" smtClean="0">
                <a:solidFill>
                  <a:schemeClr val="accent5">
                    <a:lumMod val="75000"/>
                  </a:schemeClr>
                </a:solidFill>
                <a:latin typeface="Gisha" panose="020B0502040204020203" pitchFamily="34" charset="-79"/>
                <a:cs typeface="Gisha" panose="020B0502040204020203" pitchFamily="34" charset="-79"/>
              </a:rPr>
              <a:t>Pygame</a:t>
            </a:r>
            <a:r>
              <a:rPr lang="en-US" sz="3200" b="1" dirty="0" smtClean="0">
                <a:solidFill>
                  <a:schemeClr val="accent5">
                    <a:lumMod val="75000"/>
                  </a:schemeClr>
                </a:solidFill>
                <a:latin typeface="Gisha" panose="020B0502040204020203" pitchFamily="34" charset="-79"/>
                <a:cs typeface="Gisha" panose="020B0502040204020203" pitchFamily="34" charset="-79"/>
              </a:rPr>
              <a:t> GUI.  We will learn more about input and output in </a:t>
            </a:r>
            <a:r>
              <a:rPr lang="en-US" sz="3200" b="1" dirty="0" err="1" smtClean="0">
                <a:solidFill>
                  <a:schemeClr val="accent5">
                    <a:lumMod val="75000"/>
                  </a:schemeClr>
                </a:solidFill>
                <a:latin typeface="Gisha" panose="020B0502040204020203" pitchFamily="34" charset="-79"/>
                <a:cs typeface="Gisha" panose="020B0502040204020203" pitchFamily="34" charset="-79"/>
              </a:rPr>
              <a:t>Pygame</a:t>
            </a:r>
            <a:r>
              <a:rPr lang="en-US" sz="3200" b="1" dirty="0" smtClean="0">
                <a:solidFill>
                  <a:schemeClr val="accent5">
                    <a:lumMod val="75000"/>
                  </a:schemeClr>
                </a:solidFill>
                <a:latin typeface="Gisha" panose="020B0502040204020203" pitchFamily="34" charset="-79"/>
                <a:cs typeface="Gisha" panose="020B0502040204020203" pitchFamily="34" charset="-79"/>
              </a:rPr>
              <a:t> later.</a:t>
            </a:r>
          </a:p>
          <a:p>
            <a:r>
              <a:rPr lang="en-US" sz="3200" b="1" dirty="0" smtClean="0">
                <a:solidFill>
                  <a:schemeClr val="accent5">
                    <a:lumMod val="75000"/>
                  </a:schemeClr>
                </a:solidFill>
                <a:latin typeface="Gisha" panose="020B0502040204020203" pitchFamily="34" charset="-79"/>
                <a:cs typeface="Gisha" panose="020B0502040204020203" pitchFamily="34" charset="-79"/>
              </a:rPr>
              <a:t>Let’s take a closer look to the “Hello World” program!</a:t>
            </a:r>
            <a:endParaRPr lang="en-US" sz="3200" b="1" dirty="0">
              <a:solidFill>
                <a:schemeClr val="accent5">
                  <a:lumMod val="75000"/>
                </a:schemeClr>
              </a:solidFill>
              <a:latin typeface="Gisha" panose="020B0502040204020203" pitchFamily="34" charset="-79"/>
              <a:cs typeface="Gisha" panose="020B0502040204020203" pitchFamily="34" charset="-79"/>
            </a:endParaRPr>
          </a:p>
        </p:txBody>
      </p:sp>
    </p:spTree>
    <p:extLst>
      <p:ext uri="{BB962C8B-B14F-4D97-AF65-F5344CB8AC3E}">
        <p14:creationId xmlns:p14="http://schemas.microsoft.com/office/powerpoint/2010/main" val="41403934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447800"/>
          </a:xfrm>
        </p:spPr>
        <p:txBody>
          <a:bodyPr/>
          <a:lstStyle/>
          <a:p>
            <a:r>
              <a:rPr lang="en-US" b="1" dirty="0">
                <a:solidFill>
                  <a:srgbClr val="2F5897"/>
                </a:solidFill>
                <a:latin typeface="Wacky Action BTN" panose="020C0604040402040C06" pitchFamily="34" charset="0"/>
              </a:rPr>
              <a:t>Hello </a:t>
            </a:r>
            <a:r>
              <a:rPr lang="en-US" b="1" dirty="0" smtClean="0">
                <a:solidFill>
                  <a:srgbClr val="2F5897"/>
                </a:solidFill>
                <a:latin typeface="Wacky Action BTN" panose="020C0604040402040C06" pitchFamily="34" charset="0"/>
              </a:rPr>
              <a:t>World – A Closer Look</a:t>
            </a:r>
            <a:endParaRPr lang="en-US" dirty="0"/>
          </a:p>
        </p:txBody>
      </p:sp>
      <p:sp>
        <p:nvSpPr>
          <p:cNvPr id="3" name="Content Placeholder 2"/>
          <p:cNvSpPr>
            <a:spLocks noGrp="1"/>
          </p:cNvSpPr>
          <p:nvPr>
            <p:ph idx="1"/>
          </p:nvPr>
        </p:nvSpPr>
        <p:spPr>
          <a:xfrm>
            <a:off x="381000" y="1524000"/>
            <a:ext cx="8229600" cy="5105400"/>
          </a:xfrm>
        </p:spPr>
        <p:txBody>
          <a:bodyPr>
            <a:noAutofit/>
          </a:bodyPr>
          <a:lstStyle/>
          <a:p>
            <a:endParaRPr lang="en-US" b="1" dirty="0" smtClean="0">
              <a:solidFill>
                <a:schemeClr val="tx1">
                  <a:lumMod val="75000"/>
                  <a:lumOff val="25000"/>
                </a:schemeClr>
              </a:solidFill>
              <a:latin typeface="Gisha" panose="020B0502040204020203" pitchFamily="34" charset="-79"/>
              <a:cs typeface="Gisha" panose="020B0502040204020203" pitchFamily="34" charset="-79"/>
            </a:endParaRPr>
          </a:p>
          <a:p>
            <a:endParaRPr lang="en-US" b="1" dirty="0" smtClean="0">
              <a:solidFill>
                <a:schemeClr val="tx1">
                  <a:lumMod val="75000"/>
                  <a:lumOff val="25000"/>
                </a:schemeClr>
              </a:solidFill>
              <a:latin typeface="Gisha" panose="020B0502040204020203" pitchFamily="34" charset="-79"/>
              <a:cs typeface="Gisha" panose="020B0502040204020203" pitchFamily="34" charset="-79"/>
            </a:endParaRPr>
          </a:p>
          <a:p>
            <a:endParaRPr lang="en-US" b="1" dirty="0">
              <a:solidFill>
                <a:schemeClr val="tx1">
                  <a:lumMod val="75000"/>
                  <a:lumOff val="25000"/>
                </a:schemeClr>
              </a:solidFill>
              <a:latin typeface="Gisha" panose="020B0502040204020203" pitchFamily="34" charset="-79"/>
              <a:cs typeface="Gisha" panose="020B0502040204020203" pitchFamily="34" charset="-79"/>
            </a:endParaRPr>
          </a:p>
          <a:p>
            <a:r>
              <a:rPr lang="en-US" b="1" dirty="0" smtClean="0">
                <a:solidFill>
                  <a:schemeClr val="tx1">
                    <a:lumMod val="75000"/>
                    <a:lumOff val="25000"/>
                  </a:schemeClr>
                </a:solidFill>
                <a:latin typeface="Gisha" panose="020B0502040204020203" pitchFamily="34" charset="-79"/>
                <a:cs typeface="Gisha" panose="020B0502040204020203" pitchFamily="34" charset="-79"/>
              </a:rPr>
              <a:t>Line </a:t>
            </a:r>
            <a:r>
              <a:rPr lang="en-US" b="1" dirty="0">
                <a:solidFill>
                  <a:schemeClr val="tx1">
                    <a:lumMod val="75000"/>
                    <a:lumOff val="25000"/>
                  </a:schemeClr>
                </a:solidFill>
                <a:latin typeface="Gisha" panose="020B0502040204020203" pitchFamily="34" charset="-79"/>
                <a:cs typeface="Gisha" panose="020B0502040204020203" pitchFamily="34" charset="-79"/>
              </a:rPr>
              <a:t>2 is also an import </a:t>
            </a:r>
            <a:r>
              <a:rPr lang="en-US" b="1" dirty="0" smtClean="0">
                <a:solidFill>
                  <a:schemeClr val="tx1">
                    <a:lumMod val="75000"/>
                    <a:lumOff val="25000"/>
                  </a:schemeClr>
                </a:solidFill>
                <a:latin typeface="Gisha" panose="020B0502040204020203" pitchFamily="34" charset="-79"/>
                <a:cs typeface="Gisha" panose="020B0502040204020203" pitchFamily="34" charset="-79"/>
              </a:rPr>
              <a:t>statement. It </a:t>
            </a:r>
            <a:r>
              <a:rPr lang="en-US" b="1" dirty="0">
                <a:solidFill>
                  <a:schemeClr val="tx1">
                    <a:lumMod val="75000"/>
                    <a:lumOff val="25000"/>
                  </a:schemeClr>
                </a:solidFill>
                <a:latin typeface="Gisha" panose="020B0502040204020203" pitchFamily="34" charset="-79"/>
                <a:cs typeface="Gisha" panose="020B0502040204020203" pitchFamily="34" charset="-79"/>
              </a:rPr>
              <a:t>uses the </a:t>
            </a:r>
            <a:r>
              <a:rPr lang="en-US" b="1" dirty="0" smtClean="0">
                <a:solidFill>
                  <a:schemeClr val="tx1">
                    <a:lumMod val="75000"/>
                    <a:lumOff val="25000"/>
                  </a:schemeClr>
                </a:solidFill>
                <a:latin typeface="Gisha" panose="020B0502040204020203" pitchFamily="34" charset="-79"/>
                <a:cs typeface="Gisha" panose="020B0502040204020203" pitchFamily="34" charset="-79"/>
              </a:rPr>
              <a:t>form </a:t>
            </a:r>
            <a:r>
              <a:rPr lang="en-US" b="1" dirty="0" err="1">
                <a:solidFill>
                  <a:srgbClr val="C00000"/>
                </a:solidFill>
                <a:latin typeface="Gisha" panose="020B0502040204020203" pitchFamily="34" charset="-79"/>
                <a:cs typeface="Gisha" panose="020B0502040204020203" pitchFamily="34" charset="-79"/>
              </a:rPr>
              <a:t>modulename</a:t>
            </a:r>
            <a:r>
              <a:rPr lang="en-US" b="1" dirty="0">
                <a:solidFill>
                  <a:srgbClr val="C00000"/>
                </a:solidFill>
                <a:latin typeface="Gisha" panose="020B0502040204020203" pitchFamily="34" charset="-79"/>
                <a:cs typeface="Gisha" panose="020B0502040204020203" pitchFamily="34" charset="-79"/>
              </a:rPr>
              <a:t> import * </a:t>
            </a:r>
            <a:r>
              <a:rPr lang="en-US" b="1" dirty="0">
                <a:solidFill>
                  <a:schemeClr val="tx1">
                    <a:lumMod val="75000"/>
                    <a:lumOff val="25000"/>
                  </a:schemeClr>
                </a:solidFill>
                <a:latin typeface="Gisha" panose="020B0502040204020203" pitchFamily="34" charset="-79"/>
                <a:cs typeface="Gisha" panose="020B0502040204020203" pitchFamily="34" charset="-79"/>
              </a:rPr>
              <a:t>format. </a:t>
            </a:r>
            <a:endParaRPr lang="en-US" b="1" dirty="0" smtClean="0">
              <a:solidFill>
                <a:schemeClr val="tx1">
                  <a:lumMod val="75000"/>
                  <a:lumOff val="25000"/>
                </a:schemeClr>
              </a:solidFill>
              <a:latin typeface="Gisha" panose="020B0502040204020203" pitchFamily="34" charset="-79"/>
              <a:cs typeface="Gisha" panose="020B0502040204020203" pitchFamily="34" charset="-79"/>
            </a:endParaRPr>
          </a:p>
          <a:p>
            <a:r>
              <a:rPr lang="en-US" b="1" dirty="0" smtClean="0">
                <a:solidFill>
                  <a:schemeClr val="tx1">
                    <a:lumMod val="75000"/>
                    <a:lumOff val="25000"/>
                  </a:schemeClr>
                </a:solidFill>
                <a:latin typeface="Gisha" panose="020B0502040204020203" pitchFamily="34" charset="-79"/>
                <a:cs typeface="Gisha" panose="020B0502040204020203" pitchFamily="34" charset="-79"/>
              </a:rPr>
              <a:t>Normally </a:t>
            </a:r>
            <a:r>
              <a:rPr lang="en-US" b="1" dirty="0">
                <a:solidFill>
                  <a:schemeClr val="tx1">
                    <a:lumMod val="75000"/>
                    <a:lumOff val="25000"/>
                  </a:schemeClr>
                </a:solidFill>
                <a:latin typeface="Gisha" panose="020B0502040204020203" pitchFamily="34" charset="-79"/>
                <a:cs typeface="Gisha" panose="020B0502040204020203" pitchFamily="34" charset="-79"/>
              </a:rPr>
              <a:t>if you want to call a function that is in a module, you must use the </a:t>
            </a:r>
            <a:r>
              <a:rPr lang="en-US" b="1" dirty="0" err="1">
                <a:solidFill>
                  <a:srgbClr val="C00000"/>
                </a:solidFill>
                <a:latin typeface="Gisha" panose="020B0502040204020203" pitchFamily="34" charset="-79"/>
                <a:cs typeface="Gisha" panose="020B0502040204020203" pitchFamily="34" charset="-79"/>
              </a:rPr>
              <a:t>modulename.functionname</a:t>
            </a:r>
            <a:r>
              <a:rPr lang="en-US" b="1" dirty="0">
                <a:solidFill>
                  <a:srgbClr val="C00000"/>
                </a:solidFill>
                <a:latin typeface="Gisha" panose="020B0502040204020203" pitchFamily="34" charset="-79"/>
                <a:cs typeface="Gisha" panose="020B0502040204020203" pitchFamily="34" charset="-79"/>
              </a:rPr>
              <a:t>() </a:t>
            </a:r>
            <a:r>
              <a:rPr lang="en-US" b="1" dirty="0">
                <a:solidFill>
                  <a:schemeClr val="tx1">
                    <a:lumMod val="75000"/>
                    <a:lumOff val="25000"/>
                  </a:schemeClr>
                </a:solidFill>
                <a:latin typeface="Gisha" panose="020B0502040204020203" pitchFamily="34" charset="-79"/>
                <a:cs typeface="Gisha" panose="020B0502040204020203" pitchFamily="34" charset="-79"/>
              </a:rPr>
              <a:t>format after importing the module. </a:t>
            </a:r>
            <a:endParaRPr lang="en-US" b="1" dirty="0" smtClean="0">
              <a:solidFill>
                <a:schemeClr val="tx1">
                  <a:lumMod val="75000"/>
                  <a:lumOff val="25000"/>
                </a:schemeClr>
              </a:solidFill>
              <a:latin typeface="Gisha" panose="020B0502040204020203" pitchFamily="34" charset="-79"/>
              <a:cs typeface="Gisha" panose="020B0502040204020203" pitchFamily="34" charset="-79"/>
            </a:endParaRPr>
          </a:p>
          <a:p>
            <a:r>
              <a:rPr lang="en-US" b="1" dirty="0" smtClean="0">
                <a:solidFill>
                  <a:schemeClr val="tx1">
                    <a:lumMod val="75000"/>
                    <a:lumOff val="25000"/>
                  </a:schemeClr>
                </a:solidFill>
                <a:latin typeface="Gisha" panose="020B0502040204020203" pitchFamily="34" charset="-79"/>
                <a:cs typeface="Gisha" panose="020B0502040204020203" pitchFamily="34" charset="-79"/>
              </a:rPr>
              <a:t>However</a:t>
            </a:r>
            <a:r>
              <a:rPr lang="en-US" b="1" dirty="0">
                <a:solidFill>
                  <a:schemeClr val="tx1">
                    <a:lumMod val="75000"/>
                    <a:lumOff val="25000"/>
                  </a:schemeClr>
                </a:solidFill>
                <a:latin typeface="Gisha" panose="020B0502040204020203" pitchFamily="34" charset="-79"/>
                <a:cs typeface="Gisha" panose="020B0502040204020203" pitchFamily="34" charset="-79"/>
              </a:rPr>
              <a:t>, with from </a:t>
            </a:r>
            <a:r>
              <a:rPr lang="en-US" b="1" dirty="0" err="1">
                <a:solidFill>
                  <a:schemeClr val="tx1">
                    <a:lumMod val="75000"/>
                    <a:lumOff val="25000"/>
                  </a:schemeClr>
                </a:solidFill>
                <a:latin typeface="Gisha" panose="020B0502040204020203" pitchFamily="34" charset="-79"/>
                <a:cs typeface="Gisha" panose="020B0502040204020203" pitchFamily="34" charset="-79"/>
              </a:rPr>
              <a:t>modulename</a:t>
            </a:r>
            <a:r>
              <a:rPr lang="en-US" b="1" dirty="0">
                <a:solidFill>
                  <a:schemeClr val="tx1">
                    <a:lumMod val="75000"/>
                    <a:lumOff val="25000"/>
                  </a:schemeClr>
                </a:solidFill>
                <a:latin typeface="Gisha" panose="020B0502040204020203" pitchFamily="34" charset="-79"/>
                <a:cs typeface="Gisha" panose="020B0502040204020203" pitchFamily="34" charset="-79"/>
              </a:rPr>
              <a:t> import *, you can skip the </a:t>
            </a:r>
            <a:r>
              <a:rPr lang="en-US" b="1" i="1" dirty="0" err="1">
                <a:solidFill>
                  <a:schemeClr val="tx1">
                    <a:lumMod val="75000"/>
                    <a:lumOff val="25000"/>
                  </a:schemeClr>
                </a:solidFill>
                <a:latin typeface="Gisha" panose="020B0502040204020203" pitchFamily="34" charset="-79"/>
                <a:cs typeface="Gisha" panose="020B0502040204020203" pitchFamily="34" charset="-79"/>
              </a:rPr>
              <a:t>modulename</a:t>
            </a:r>
            <a:r>
              <a:rPr lang="en-US" b="1" i="1" dirty="0">
                <a:solidFill>
                  <a:schemeClr val="tx1">
                    <a:lumMod val="75000"/>
                    <a:lumOff val="25000"/>
                  </a:schemeClr>
                </a:solidFill>
                <a:latin typeface="Gisha" panose="020B0502040204020203" pitchFamily="34" charset="-79"/>
                <a:cs typeface="Gisha" panose="020B0502040204020203" pitchFamily="34" charset="-79"/>
              </a:rPr>
              <a:t>.</a:t>
            </a:r>
            <a:r>
              <a:rPr lang="en-US" b="1" dirty="0">
                <a:solidFill>
                  <a:schemeClr val="tx1">
                    <a:lumMod val="75000"/>
                    <a:lumOff val="25000"/>
                  </a:schemeClr>
                </a:solidFill>
                <a:latin typeface="Gisha" panose="020B0502040204020203" pitchFamily="34" charset="-79"/>
                <a:cs typeface="Gisha" panose="020B0502040204020203" pitchFamily="34" charset="-79"/>
              </a:rPr>
              <a:t> portion and simply use </a:t>
            </a:r>
            <a:r>
              <a:rPr lang="en-US" b="1" dirty="0" err="1">
                <a:solidFill>
                  <a:srgbClr val="C00000"/>
                </a:solidFill>
                <a:latin typeface="Gisha" panose="020B0502040204020203" pitchFamily="34" charset="-79"/>
                <a:cs typeface="Gisha" panose="020B0502040204020203" pitchFamily="34" charset="-79"/>
              </a:rPr>
              <a:t>functionname</a:t>
            </a:r>
            <a:r>
              <a:rPr lang="en-US" b="1" dirty="0">
                <a:solidFill>
                  <a:srgbClr val="C00000"/>
                </a:solidFill>
                <a:latin typeface="Gisha" panose="020B0502040204020203" pitchFamily="34" charset="-79"/>
                <a:cs typeface="Gisha" panose="020B0502040204020203" pitchFamily="34" charset="-79"/>
              </a:rPr>
              <a:t>() </a:t>
            </a:r>
            <a:r>
              <a:rPr lang="en-US" b="1" dirty="0">
                <a:solidFill>
                  <a:schemeClr val="tx1">
                    <a:lumMod val="75000"/>
                    <a:lumOff val="25000"/>
                  </a:schemeClr>
                </a:solidFill>
                <a:latin typeface="Gisha" panose="020B0502040204020203" pitchFamily="34" charset="-79"/>
                <a:cs typeface="Gisha" panose="020B0502040204020203" pitchFamily="34" charset="-79"/>
              </a:rPr>
              <a:t>(just like Python’s built-in functions</a:t>
            </a:r>
            <a:r>
              <a:rPr lang="en-US" b="1" dirty="0" smtClean="0">
                <a:solidFill>
                  <a:schemeClr val="tx1">
                    <a:lumMod val="75000"/>
                    <a:lumOff val="25000"/>
                  </a:schemeClr>
                </a:solidFill>
                <a:latin typeface="Gisha" panose="020B0502040204020203" pitchFamily="34" charset="-79"/>
                <a:cs typeface="Gisha" panose="020B0502040204020203" pitchFamily="34" charset="-79"/>
              </a:rPr>
              <a:t>).</a:t>
            </a:r>
            <a:endParaRPr lang="en-US" b="1" dirty="0">
              <a:solidFill>
                <a:schemeClr val="tx1">
                  <a:lumMod val="75000"/>
                  <a:lumOff val="25000"/>
                </a:schemeClr>
              </a:solidFill>
              <a:latin typeface="Gisha" panose="020B0502040204020203" pitchFamily="34" charset="-79"/>
              <a:cs typeface="Gisha" panose="020B0502040204020203" pitchFamily="34" charset="-79"/>
            </a:endParaRPr>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589314"/>
            <a:ext cx="6553200" cy="99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5219892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80">
                                          <p:stCondLst>
                                            <p:cond delay="0"/>
                                          </p:stCondLst>
                                        </p:cTn>
                                        <p:tgtEl>
                                          <p:spTgt spid="3">
                                            <p:txEl>
                                              <p:pRg st="3" end="3"/>
                                            </p:txEl>
                                          </p:spTgt>
                                        </p:tgtEl>
                                      </p:cBhvr>
                                    </p:animEffect>
                                    <p:anim calcmode="lin" valueType="num">
                                      <p:cBhvr>
                                        <p:cTn id="8"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3" end="3"/>
                                            </p:txEl>
                                          </p:spTgt>
                                        </p:tgtEl>
                                      </p:cBhvr>
                                      <p:to x="100000" y="60000"/>
                                    </p:animScale>
                                    <p:animScale>
                                      <p:cBhvr>
                                        <p:cTn id="14" dur="166" decel="50000">
                                          <p:stCondLst>
                                            <p:cond delay="676"/>
                                          </p:stCondLst>
                                        </p:cTn>
                                        <p:tgtEl>
                                          <p:spTgt spid="3">
                                            <p:txEl>
                                              <p:pRg st="3" end="3"/>
                                            </p:txEl>
                                          </p:spTgt>
                                        </p:tgtEl>
                                      </p:cBhvr>
                                      <p:to x="100000" y="100000"/>
                                    </p:animScale>
                                    <p:animScale>
                                      <p:cBhvr>
                                        <p:cTn id="15" dur="26">
                                          <p:stCondLst>
                                            <p:cond delay="1312"/>
                                          </p:stCondLst>
                                        </p:cTn>
                                        <p:tgtEl>
                                          <p:spTgt spid="3">
                                            <p:txEl>
                                              <p:pRg st="3" end="3"/>
                                            </p:txEl>
                                          </p:spTgt>
                                        </p:tgtEl>
                                      </p:cBhvr>
                                      <p:to x="100000" y="80000"/>
                                    </p:animScale>
                                    <p:animScale>
                                      <p:cBhvr>
                                        <p:cTn id="16" dur="166" decel="50000">
                                          <p:stCondLst>
                                            <p:cond delay="1338"/>
                                          </p:stCondLst>
                                        </p:cTn>
                                        <p:tgtEl>
                                          <p:spTgt spid="3">
                                            <p:txEl>
                                              <p:pRg st="3" end="3"/>
                                            </p:txEl>
                                          </p:spTgt>
                                        </p:tgtEl>
                                      </p:cBhvr>
                                      <p:to x="100000" y="100000"/>
                                    </p:animScale>
                                    <p:animScale>
                                      <p:cBhvr>
                                        <p:cTn id="17" dur="26">
                                          <p:stCondLst>
                                            <p:cond delay="1642"/>
                                          </p:stCondLst>
                                        </p:cTn>
                                        <p:tgtEl>
                                          <p:spTgt spid="3">
                                            <p:txEl>
                                              <p:pRg st="3" end="3"/>
                                            </p:txEl>
                                          </p:spTgt>
                                        </p:tgtEl>
                                      </p:cBhvr>
                                      <p:to x="100000" y="90000"/>
                                    </p:animScale>
                                    <p:animScale>
                                      <p:cBhvr>
                                        <p:cTn id="18" dur="166" decel="50000">
                                          <p:stCondLst>
                                            <p:cond delay="1668"/>
                                          </p:stCondLst>
                                        </p:cTn>
                                        <p:tgtEl>
                                          <p:spTgt spid="3">
                                            <p:txEl>
                                              <p:pRg st="3" end="3"/>
                                            </p:txEl>
                                          </p:spTgt>
                                        </p:tgtEl>
                                      </p:cBhvr>
                                      <p:to x="100000" y="100000"/>
                                    </p:animScale>
                                    <p:animScale>
                                      <p:cBhvr>
                                        <p:cTn id="19" dur="26">
                                          <p:stCondLst>
                                            <p:cond delay="1808"/>
                                          </p:stCondLst>
                                        </p:cTn>
                                        <p:tgtEl>
                                          <p:spTgt spid="3">
                                            <p:txEl>
                                              <p:pRg st="3" end="3"/>
                                            </p:txEl>
                                          </p:spTgt>
                                        </p:tgtEl>
                                      </p:cBhvr>
                                      <p:to x="100000" y="95000"/>
                                    </p:animScale>
                                    <p:animScale>
                                      <p:cBhvr>
                                        <p:cTn id="20" dur="166" decel="50000">
                                          <p:stCondLst>
                                            <p:cond delay="1834"/>
                                          </p:stCondLst>
                                        </p:cTn>
                                        <p:tgtEl>
                                          <p:spTgt spid="3">
                                            <p:txEl>
                                              <p:pRg st="3" end="3"/>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down)">
                                      <p:cBhvr>
                                        <p:cTn id="25" dur="580">
                                          <p:stCondLst>
                                            <p:cond delay="0"/>
                                          </p:stCondLst>
                                        </p:cTn>
                                        <p:tgtEl>
                                          <p:spTgt spid="3">
                                            <p:txEl>
                                              <p:pRg st="4" end="4"/>
                                            </p:txEl>
                                          </p:spTgt>
                                        </p:tgtEl>
                                      </p:cBhvr>
                                    </p:animEffect>
                                    <p:anim calcmode="lin" valueType="num">
                                      <p:cBhvr>
                                        <p:cTn id="26"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4" end="4"/>
                                            </p:txEl>
                                          </p:spTgt>
                                        </p:tgtEl>
                                      </p:cBhvr>
                                      <p:to x="100000" y="60000"/>
                                    </p:animScale>
                                    <p:animScale>
                                      <p:cBhvr>
                                        <p:cTn id="32" dur="166" decel="50000">
                                          <p:stCondLst>
                                            <p:cond delay="676"/>
                                          </p:stCondLst>
                                        </p:cTn>
                                        <p:tgtEl>
                                          <p:spTgt spid="3">
                                            <p:txEl>
                                              <p:pRg st="4" end="4"/>
                                            </p:txEl>
                                          </p:spTgt>
                                        </p:tgtEl>
                                      </p:cBhvr>
                                      <p:to x="100000" y="100000"/>
                                    </p:animScale>
                                    <p:animScale>
                                      <p:cBhvr>
                                        <p:cTn id="33" dur="26">
                                          <p:stCondLst>
                                            <p:cond delay="1312"/>
                                          </p:stCondLst>
                                        </p:cTn>
                                        <p:tgtEl>
                                          <p:spTgt spid="3">
                                            <p:txEl>
                                              <p:pRg st="4" end="4"/>
                                            </p:txEl>
                                          </p:spTgt>
                                        </p:tgtEl>
                                      </p:cBhvr>
                                      <p:to x="100000" y="80000"/>
                                    </p:animScale>
                                    <p:animScale>
                                      <p:cBhvr>
                                        <p:cTn id="34" dur="166" decel="50000">
                                          <p:stCondLst>
                                            <p:cond delay="1338"/>
                                          </p:stCondLst>
                                        </p:cTn>
                                        <p:tgtEl>
                                          <p:spTgt spid="3">
                                            <p:txEl>
                                              <p:pRg st="4" end="4"/>
                                            </p:txEl>
                                          </p:spTgt>
                                        </p:tgtEl>
                                      </p:cBhvr>
                                      <p:to x="100000" y="100000"/>
                                    </p:animScale>
                                    <p:animScale>
                                      <p:cBhvr>
                                        <p:cTn id="35" dur="26">
                                          <p:stCondLst>
                                            <p:cond delay="1642"/>
                                          </p:stCondLst>
                                        </p:cTn>
                                        <p:tgtEl>
                                          <p:spTgt spid="3">
                                            <p:txEl>
                                              <p:pRg st="4" end="4"/>
                                            </p:txEl>
                                          </p:spTgt>
                                        </p:tgtEl>
                                      </p:cBhvr>
                                      <p:to x="100000" y="90000"/>
                                    </p:animScale>
                                    <p:animScale>
                                      <p:cBhvr>
                                        <p:cTn id="36" dur="166" decel="50000">
                                          <p:stCondLst>
                                            <p:cond delay="1668"/>
                                          </p:stCondLst>
                                        </p:cTn>
                                        <p:tgtEl>
                                          <p:spTgt spid="3">
                                            <p:txEl>
                                              <p:pRg st="4" end="4"/>
                                            </p:txEl>
                                          </p:spTgt>
                                        </p:tgtEl>
                                      </p:cBhvr>
                                      <p:to x="100000" y="100000"/>
                                    </p:animScale>
                                    <p:animScale>
                                      <p:cBhvr>
                                        <p:cTn id="37" dur="26">
                                          <p:stCondLst>
                                            <p:cond delay="1808"/>
                                          </p:stCondLst>
                                        </p:cTn>
                                        <p:tgtEl>
                                          <p:spTgt spid="3">
                                            <p:txEl>
                                              <p:pRg st="4" end="4"/>
                                            </p:txEl>
                                          </p:spTgt>
                                        </p:tgtEl>
                                      </p:cBhvr>
                                      <p:to x="100000" y="95000"/>
                                    </p:animScale>
                                    <p:animScale>
                                      <p:cBhvr>
                                        <p:cTn id="38" dur="166" decel="50000">
                                          <p:stCondLst>
                                            <p:cond delay="1834"/>
                                          </p:stCondLst>
                                        </p:cTn>
                                        <p:tgtEl>
                                          <p:spTgt spid="3">
                                            <p:txEl>
                                              <p:pRg st="4" end="4"/>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wipe(down)">
                                      <p:cBhvr>
                                        <p:cTn id="43" dur="580">
                                          <p:stCondLst>
                                            <p:cond delay="0"/>
                                          </p:stCondLst>
                                        </p:cTn>
                                        <p:tgtEl>
                                          <p:spTgt spid="3">
                                            <p:txEl>
                                              <p:pRg st="5" end="5"/>
                                            </p:txEl>
                                          </p:spTgt>
                                        </p:tgtEl>
                                      </p:cBhvr>
                                    </p:animEffect>
                                    <p:anim calcmode="lin" valueType="num">
                                      <p:cBhvr>
                                        <p:cTn id="44"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5" end="5"/>
                                            </p:txEl>
                                          </p:spTgt>
                                        </p:tgtEl>
                                      </p:cBhvr>
                                      <p:to x="100000" y="60000"/>
                                    </p:animScale>
                                    <p:animScale>
                                      <p:cBhvr>
                                        <p:cTn id="50" dur="166" decel="50000">
                                          <p:stCondLst>
                                            <p:cond delay="676"/>
                                          </p:stCondLst>
                                        </p:cTn>
                                        <p:tgtEl>
                                          <p:spTgt spid="3">
                                            <p:txEl>
                                              <p:pRg st="5" end="5"/>
                                            </p:txEl>
                                          </p:spTgt>
                                        </p:tgtEl>
                                      </p:cBhvr>
                                      <p:to x="100000" y="100000"/>
                                    </p:animScale>
                                    <p:animScale>
                                      <p:cBhvr>
                                        <p:cTn id="51" dur="26">
                                          <p:stCondLst>
                                            <p:cond delay="1312"/>
                                          </p:stCondLst>
                                        </p:cTn>
                                        <p:tgtEl>
                                          <p:spTgt spid="3">
                                            <p:txEl>
                                              <p:pRg st="5" end="5"/>
                                            </p:txEl>
                                          </p:spTgt>
                                        </p:tgtEl>
                                      </p:cBhvr>
                                      <p:to x="100000" y="80000"/>
                                    </p:animScale>
                                    <p:animScale>
                                      <p:cBhvr>
                                        <p:cTn id="52" dur="166" decel="50000">
                                          <p:stCondLst>
                                            <p:cond delay="1338"/>
                                          </p:stCondLst>
                                        </p:cTn>
                                        <p:tgtEl>
                                          <p:spTgt spid="3">
                                            <p:txEl>
                                              <p:pRg st="5" end="5"/>
                                            </p:txEl>
                                          </p:spTgt>
                                        </p:tgtEl>
                                      </p:cBhvr>
                                      <p:to x="100000" y="100000"/>
                                    </p:animScale>
                                    <p:animScale>
                                      <p:cBhvr>
                                        <p:cTn id="53" dur="26">
                                          <p:stCondLst>
                                            <p:cond delay="1642"/>
                                          </p:stCondLst>
                                        </p:cTn>
                                        <p:tgtEl>
                                          <p:spTgt spid="3">
                                            <p:txEl>
                                              <p:pRg st="5" end="5"/>
                                            </p:txEl>
                                          </p:spTgt>
                                        </p:tgtEl>
                                      </p:cBhvr>
                                      <p:to x="100000" y="90000"/>
                                    </p:animScale>
                                    <p:animScale>
                                      <p:cBhvr>
                                        <p:cTn id="54" dur="166" decel="50000">
                                          <p:stCondLst>
                                            <p:cond delay="1668"/>
                                          </p:stCondLst>
                                        </p:cTn>
                                        <p:tgtEl>
                                          <p:spTgt spid="3">
                                            <p:txEl>
                                              <p:pRg st="5" end="5"/>
                                            </p:txEl>
                                          </p:spTgt>
                                        </p:tgtEl>
                                      </p:cBhvr>
                                      <p:to x="100000" y="100000"/>
                                    </p:animScale>
                                    <p:animScale>
                                      <p:cBhvr>
                                        <p:cTn id="55" dur="26">
                                          <p:stCondLst>
                                            <p:cond delay="1808"/>
                                          </p:stCondLst>
                                        </p:cTn>
                                        <p:tgtEl>
                                          <p:spTgt spid="3">
                                            <p:txEl>
                                              <p:pRg st="5" end="5"/>
                                            </p:txEl>
                                          </p:spTgt>
                                        </p:tgtEl>
                                      </p:cBhvr>
                                      <p:to x="100000" y="95000"/>
                                    </p:animScale>
                                    <p:animScale>
                                      <p:cBhvr>
                                        <p:cTn id="56" dur="166" decel="50000">
                                          <p:stCondLst>
                                            <p:cond delay="1834"/>
                                          </p:stCondLst>
                                        </p:cTn>
                                        <p:tgtEl>
                                          <p:spTgt spid="3">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447800"/>
          </a:xfrm>
        </p:spPr>
        <p:txBody>
          <a:bodyPr/>
          <a:lstStyle/>
          <a:p>
            <a:r>
              <a:rPr lang="en-US" b="1" dirty="0">
                <a:solidFill>
                  <a:srgbClr val="2F5897"/>
                </a:solidFill>
                <a:latin typeface="Wacky Action BTN" panose="020C0604040402040C06" pitchFamily="34" charset="0"/>
              </a:rPr>
              <a:t>Hello </a:t>
            </a:r>
            <a:r>
              <a:rPr lang="en-US" b="1" dirty="0" smtClean="0">
                <a:solidFill>
                  <a:srgbClr val="2F5897"/>
                </a:solidFill>
                <a:latin typeface="Wacky Action BTN" panose="020C0604040402040C06" pitchFamily="34" charset="0"/>
              </a:rPr>
              <a:t>World – A Closer Look</a:t>
            </a:r>
            <a:endParaRPr lang="en-US" dirty="0"/>
          </a:p>
        </p:txBody>
      </p:sp>
      <p:sp>
        <p:nvSpPr>
          <p:cNvPr id="5" name="Content Placeholder 4"/>
          <p:cNvSpPr>
            <a:spLocks noGrp="1"/>
          </p:cNvSpPr>
          <p:nvPr>
            <p:ph idx="1"/>
          </p:nvPr>
        </p:nvSpPr>
        <p:spPr>
          <a:xfrm>
            <a:off x="457200" y="1600200"/>
            <a:ext cx="8229600" cy="5029200"/>
          </a:xfrm>
        </p:spPr>
        <p:txBody>
          <a:bodyPr>
            <a:normAutofit fontScale="92500"/>
          </a:bodyPr>
          <a:lstStyle/>
          <a:p>
            <a:endParaRPr lang="en-US" dirty="0" smtClean="0"/>
          </a:p>
          <a:p>
            <a:endParaRPr lang="en-US" dirty="0"/>
          </a:p>
          <a:p>
            <a:endParaRPr lang="en-US" dirty="0" smtClean="0"/>
          </a:p>
          <a:p>
            <a:r>
              <a:rPr lang="en-US" b="1" dirty="0" smtClean="0">
                <a:solidFill>
                  <a:schemeClr val="accent5">
                    <a:lumMod val="50000"/>
                  </a:schemeClr>
                </a:solidFill>
              </a:rPr>
              <a:t>Line </a:t>
            </a:r>
            <a:r>
              <a:rPr lang="en-US" b="1" dirty="0">
                <a:solidFill>
                  <a:schemeClr val="accent5">
                    <a:lumMod val="50000"/>
                  </a:schemeClr>
                </a:solidFill>
              </a:rPr>
              <a:t>4 is the </a:t>
            </a:r>
            <a:r>
              <a:rPr lang="en-US" b="1" dirty="0" err="1">
                <a:solidFill>
                  <a:schemeClr val="accent5">
                    <a:lumMod val="50000"/>
                  </a:schemeClr>
                </a:solidFill>
              </a:rPr>
              <a:t>pygame.init</a:t>
            </a:r>
            <a:r>
              <a:rPr lang="en-US" b="1" dirty="0">
                <a:solidFill>
                  <a:schemeClr val="accent5">
                    <a:lumMod val="50000"/>
                  </a:schemeClr>
                </a:solidFill>
              </a:rPr>
              <a:t>() function call, which always needs to be called after importing the </a:t>
            </a:r>
            <a:r>
              <a:rPr lang="en-US" b="1" dirty="0" err="1">
                <a:solidFill>
                  <a:schemeClr val="accent5">
                    <a:lumMod val="50000"/>
                  </a:schemeClr>
                </a:solidFill>
              </a:rPr>
              <a:t>pygame</a:t>
            </a:r>
            <a:r>
              <a:rPr lang="en-US" b="1" dirty="0">
                <a:solidFill>
                  <a:schemeClr val="accent5">
                    <a:lumMod val="50000"/>
                  </a:schemeClr>
                </a:solidFill>
              </a:rPr>
              <a:t> module and before calling any other </a:t>
            </a:r>
            <a:r>
              <a:rPr lang="en-US" b="1" dirty="0" err="1">
                <a:solidFill>
                  <a:schemeClr val="accent5">
                    <a:lumMod val="50000"/>
                  </a:schemeClr>
                </a:solidFill>
              </a:rPr>
              <a:t>Pygame</a:t>
            </a:r>
            <a:r>
              <a:rPr lang="en-US" b="1" dirty="0">
                <a:solidFill>
                  <a:schemeClr val="accent5">
                    <a:lumMod val="50000"/>
                  </a:schemeClr>
                </a:solidFill>
              </a:rPr>
              <a:t> function. </a:t>
            </a:r>
            <a:endParaRPr lang="en-US" b="1" dirty="0" smtClean="0">
              <a:solidFill>
                <a:schemeClr val="accent5">
                  <a:lumMod val="50000"/>
                </a:schemeClr>
              </a:solidFill>
            </a:endParaRPr>
          </a:p>
          <a:p>
            <a:r>
              <a:rPr lang="en-US" b="1" dirty="0" smtClean="0">
                <a:solidFill>
                  <a:schemeClr val="accent5">
                    <a:lumMod val="50000"/>
                  </a:schemeClr>
                </a:solidFill>
              </a:rPr>
              <a:t>You </a:t>
            </a:r>
            <a:r>
              <a:rPr lang="en-US" b="1" dirty="0">
                <a:solidFill>
                  <a:schemeClr val="accent5">
                    <a:lumMod val="50000"/>
                  </a:schemeClr>
                </a:solidFill>
              </a:rPr>
              <a:t>don’t need to know what this function does, you just need to know that it needs to be called first in order for many </a:t>
            </a:r>
            <a:r>
              <a:rPr lang="en-US" b="1" dirty="0" err="1">
                <a:solidFill>
                  <a:schemeClr val="accent5">
                    <a:lumMod val="50000"/>
                  </a:schemeClr>
                </a:solidFill>
              </a:rPr>
              <a:t>Pygame</a:t>
            </a:r>
            <a:r>
              <a:rPr lang="en-US" b="1" dirty="0">
                <a:solidFill>
                  <a:schemeClr val="accent5">
                    <a:lumMod val="50000"/>
                  </a:schemeClr>
                </a:solidFill>
              </a:rPr>
              <a:t> functions to work</a:t>
            </a:r>
            <a:r>
              <a:rPr lang="en-US" b="1" dirty="0" smtClean="0">
                <a:solidFill>
                  <a:schemeClr val="accent5">
                    <a:lumMod val="50000"/>
                  </a:schemeClr>
                </a:solidFill>
              </a:rPr>
              <a:t>.</a:t>
            </a:r>
          </a:p>
          <a:p>
            <a:r>
              <a:rPr lang="en-US" b="1" dirty="0" smtClean="0">
                <a:solidFill>
                  <a:schemeClr val="accent5">
                    <a:lumMod val="50000"/>
                  </a:schemeClr>
                </a:solidFill>
              </a:rPr>
              <a:t> </a:t>
            </a:r>
            <a:r>
              <a:rPr lang="en-US" b="1" dirty="0">
                <a:solidFill>
                  <a:schemeClr val="accent5">
                    <a:lumMod val="50000"/>
                  </a:schemeClr>
                </a:solidFill>
              </a:rPr>
              <a:t>If you ever see an error message like </a:t>
            </a:r>
            <a:endParaRPr lang="en-US" b="1" dirty="0" smtClean="0">
              <a:solidFill>
                <a:schemeClr val="accent5">
                  <a:lumMod val="50000"/>
                </a:schemeClr>
              </a:solidFill>
            </a:endParaRPr>
          </a:p>
          <a:p>
            <a:pPr marL="0" indent="0">
              <a:buNone/>
            </a:pPr>
            <a:r>
              <a:rPr lang="en-US" b="1" i="1" dirty="0">
                <a:solidFill>
                  <a:schemeClr val="accent5">
                    <a:lumMod val="50000"/>
                  </a:schemeClr>
                </a:solidFill>
              </a:rPr>
              <a:t> </a:t>
            </a:r>
            <a:r>
              <a:rPr lang="en-US" b="1" i="1" dirty="0" smtClean="0">
                <a:solidFill>
                  <a:schemeClr val="accent5">
                    <a:lumMod val="50000"/>
                  </a:schemeClr>
                </a:solidFill>
              </a:rPr>
              <a:t>             </a:t>
            </a:r>
            <a:r>
              <a:rPr lang="en-US" b="1" i="1" dirty="0" err="1" smtClean="0">
                <a:solidFill>
                  <a:srgbClr val="FF0000"/>
                </a:solidFill>
              </a:rPr>
              <a:t>pygame.error</a:t>
            </a:r>
            <a:r>
              <a:rPr lang="en-US" b="1" i="1" dirty="0">
                <a:solidFill>
                  <a:srgbClr val="FF0000"/>
                </a:solidFill>
              </a:rPr>
              <a:t>: font not initialized</a:t>
            </a:r>
            <a:r>
              <a:rPr lang="en-US" b="1" dirty="0">
                <a:solidFill>
                  <a:schemeClr val="accent5">
                    <a:lumMod val="50000"/>
                  </a:schemeClr>
                </a:solidFill>
              </a:rPr>
              <a:t>, </a:t>
            </a:r>
            <a:endParaRPr lang="en-US" b="1" dirty="0" smtClean="0">
              <a:solidFill>
                <a:schemeClr val="accent5">
                  <a:lumMod val="50000"/>
                </a:schemeClr>
              </a:solidFill>
            </a:endParaRPr>
          </a:p>
          <a:p>
            <a:pPr marL="0" indent="0">
              <a:buNone/>
            </a:pPr>
            <a:r>
              <a:rPr lang="en-US" b="1" dirty="0" smtClean="0">
                <a:solidFill>
                  <a:schemeClr val="accent5">
                    <a:lumMod val="50000"/>
                  </a:schemeClr>
                </a:solidFill>
              </a:rPr>
              <a:t>check </a:t>
            </a:r>
            <a:r>
              <a:rPr lang="en-US" b="1" dirty="0">
                <a:solidFill>
                  <a:schemeClr val="accent5">
                    <a:lumMod val="50000"/>
                  </a:schemeClr>
                </a:solidFill>
              </a:rPr>
              <a:t>to see if you forgot to call </a:t>
            </a:r>
            <a:r>
              <a:rPr lang="en-US" b="1" dirty="0" err="1">
                <a:solidFill>
                  <a:schemeClr val="accent5">
                    <a:lumMod val="50000"/>
                  </a:schemeClr>
                </a:solidFill>
              </a:rPr>
              <a:t>pygame.init</a:t>
            </a:r>
            <a:r>
              <a:rPr lang="en-US" b="1" dirty="0">
                <a:solidFill>
                  <a:schemeClr val="accent5">
                    <a:lumMod val="50000"/>
                  </a:schemeClr>
                </a:solidFill>
              </a:rPr>
              <a:t>() at the start of your program.</a:t>
            </a:r>
          </a:p>
        </p:txBody>
      </p:sp>
      <p:pic>
        <p:nvPicPr>
          <p:cNvPr id="717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752600"/>
            <a:ext cx="64008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5943093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wipe(down)">
                                      <p:cBhvr>
                                        <p:cTn id="7" dur="580">
                                          <p:stCondLst>
                                            <p:cond delay="0"/>
                                          </p:stCondLst>
                                        </p:cTn>
                                        <p:tgtEl>
                                          <p:spTgt spid="5">
                                            <p:txEl>
                                              <p:pRg st="3" end="3"/>
                                            </p:txEl>
                                          </p:spTgt>
                                        </p:tgtEl>
                                      </p:cBhvr>
                                    </p:animEffect>
                                    <p:anim calcmode="lin" valueType="num">
                                      <p:cBhvr>
                                        <p:cTn id="8" dur="1822" tmFilter="0,0; 0.14,0.36; 0.43,0.73; 0.71,0.91; 1.0,1.0">
                                          <p:stCondLst>
                                            <p:cond delay="0"/>
                                          </p:stCondLst>
                                        </p:cTn>
                                        <p:tgtEl>
                                          <p:spTgt spid="5">
                                            <p:txEl>
                                              <p:pRg st="3" end="3"/>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xEl>
                                              <p:pRg st="3" end="3"/>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xEl>
                                              <p:pRg st="3" end="3"/>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xEl>
                                              <p:pRg st="3" end="3"/>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xEl>
                                              <p:pRg st="3" end="3"/>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xEl>
                                              <p:pRg st="3" end="3"/>
                                            </p:txEl>
                                          </p:spTgt>
                                        </p:tgtEl>
                                      </p:cBhvr>
                                      <p:to x="100000" y="60000"/>
                                    </p:animScale>
                                    <p:animScale>
                                      <p:cBhvr>
                                        <p:cTn id="14" dur="166" decel="50000">
                                          <p:stCondLst>
                                            <p:cond delay="676"/>
                                          </p:stCondLst>
                                        </p:cTn>
                                        <p:tgtEl>
                                          <p:spTgt spid="5">
                                            <p:txEl>
                                              <p:pRg st="3" end="3"/>
                                            </p:txEl>
                                          </p:spTgt>
                                        </p:tgtEl>
                                      </p:cBhvr>
                                      <p:to x="100000" y="100000"/>
                                    </p:animScale>
                                    <p:animScale>
                                      <p:cBhvr>
                                        <p:cTn id="15" dur="26">
                                          <p:stCondLst>
                                            <p:cond delay="1312"/>
                                          </p:stCondLst>
                                        </p:cTn>
                                        <p:tgtEl>
                                          <p:spTgt spid="5">
                                            <p:txEl>
                                              <p:pRg st="3" end="3"/>
                                            </p:txEl>
                                          </p:spTgt>
                                        </p:tgtEl>
                                      </p:cBhvr>
                                      <p:to x="100000" y="80000"/>
                                    </p:animScale>
                                    <p:animScale>
                                      <p:cBhvr>
                                        <p:cTn id="16" dur="166" decel="50000">
                                          <p:stCondLst>
                                            <p:cond delay="1338"/>
                                          </p:stCondLst>
                                        </p:cTn>
                                        <p:tgtEl>
                                          <p:spTgt spid="5">
                                            <p:txEl>
                                              <p:pRg st="3" end="3"/>
                                            </p:txEl>
                                          </p:spTgt>
                                        </p:tgtEl>
                                      </p:cBhvr>
                                      <p:to x="100000" y="100000"/>
                                    </p:animScale>
                                    <p:animScale>
                                      <p:cBhvr>
                                        <p:cTn id="17" dur="26">
                                          <p:stCondLst>
                                            <p:cond delay="1642"/>
                                          </p:stCondLst>
                                        </p:cTn>
                                        <p:tgtEl>
                                          <p:spTgt spid="5">
                                            <p:txEl>
                                              <p:pRg st="3" end="3"/>
                                            </p:txEl>
                                          </p:spTgt>
                                        </p:tgtEl>
                                      </p:cBhvr>
                                      <p:to x="100000" y="90000"/>
                                    </p:animScale>
                                    <p:animScale>
                                      <p:cBhvr>
                                        <p:cTn id="18" dur="166" decel="50000">
                                          <p:stCondLst>
                                            <p:cond delay="1668"/>
                                          </p:stCondLst>
                                        </p:cTn>
                                        <p:tgtEl>
                                          <p:spTgt spid="5">
                                            <p:txEl>
                                              <p:pRg st="3" end="3"/>
                                            </p:txEl>
                                          </p:spTgt>
                                        </p:tgtEl>
                                      </p:cBhvr>
                                      <p:to x="100000" y="100000"/>
                                    </p:animScale>
                                    <p:animScale>
                                      <p:cBhvr>
                                        <p:cTn id="19" dur="26">
                                          <p:stCondLst>
                                            <p:cond delay="1808"/>
                                          </p:stCondLst>
                                        </p:cTn>
                                        <p:tgtEl>
                                          <p:spTgt spid="5">
                                            <p:txEl>
                                              <p:pRg st="3" end="3"/>
                                            </p:txEl>
                                          </p:spTgt>
                                        </p:tgtEl>
                                      </p:cBhvr>
                                      <p:to x="100000" y="95000"/>
                                    </p:animScale>
                                    <p:animScale>
                                      <p:cBhvr>
                                        <p:cTn id="20" dur="166" decel="50000">
                                          <p:stCondLst>
                                            <p:cond delay="1834"/>
                                          </p:stCondLst>
                                        </p:cTn>
                                        <p:tgtEl>
                                          <p:spTgt spid="5">
                                            <p:txEl>
                                              <p:pRg st="3" end="3"/>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Effect transition="in" filter="wipe(down)">
                                      <p:cBhvr>
                                        <p:cTn id="25" dur="580">
                                          <p:stCondLst>
                                            <p:cond delay="0"/>
                                          </p:stCondLst>
                                        </p:cTn>
                                        <p:tgtEl>
                                          <p:spTgt spid="5">
                                            <p:txEl>
                                              <p:pRg st="4" end="4"/>
                                            </p:txEl>
                                          </p:spTgt>
                                        </p:tgtEl>
                                      </p:cBhvr>
                                    </p:animEffect>
                                    <p:anim calcmode="lin" valueType="num">
                                      <p:cBhvr>
                                        <p:cTn id="26" dur="1822" tmFilter="0,0; 0.14,0.36; 0.43,0.73; 0.71,0.91; 1.0,1.0">
                                          <p:stCondLst>
                                            <p:cond delay="0"/>
                                          </p:stCondLst>
                                        </p:cTn>
                                        <p:tgtEl>
                                          <p:spTgt spid="5">
                                            <p:txEl>
                                              <p:pRg st="4" end="4"/>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5">
                                            <p:txEl>
                                              <p:pRg st="4" end="4"/>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5">
                                            <p:txEl>
                                              <p:pRg st="4" end="4"/>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5">
                                            <p:txEl>
                                              <p:pRg st="4" end="4"/>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5">
                                            <p:txEl>
                                              <p:pRg st="4" end="4"/>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5">
                                            <p:txEl>
                                              <p:pRg st="4" end="4"/>
                                            </p:txEl>
                                          </p:spTgt>
                                        </p:tgtEl>
                                      </p:cBhvr>
                                      <p:to x="100000" y="60000"/>
                                    </p:animScale>
                                    <p:animScale>
                                      <p:cBhvr>
                                        <p:cTn id="32" dur="166" decel="50000">
                                          <p:stCondLst>
                                            <p:cond delay="676"/>
                                          </p:stCondLst>
                                        </p:cTn>
                                        <p:tgtEl>
                                          <p:spTgt spid="5">
                                            <p:txEl>
                                              <p:pRg st="4" end="4"/>
                                            </p:txEl>
                                          </p:spTgt>
                                        </p:tgtEl>
                                      </p:cBhvr>
                                      <p:to x="100000" y="100000"/>
                                    </p:animScale>
                                    <p:animScale>
                                      <p:cBhvr>
                                        <p:cTn id="33" dur="26">
                                          <p:stCondLst>
                                            <p:cond delay="1312"/>
                                          </p:stCondLst>
                                        </p:cTn>
                                        <p:tgtEl>
                                          <p:spTgt spid="5">
                                            <p:txEl>
                                              <p:pRg st="4" end="4"/>
                                            </p:txEl>
                                          </p:spTgt>
                                        </p:tgtEl>
                                      </p:cBhvr>
                                      <p:to x="100000" y="80000"/>
                                    </p:animScale>
                                    <p:animScale>
                                      <p:cBhvr>
                                        <p:cTn id="34" dur="166" decel="50000">
                                          <p:stCondLst>
                                            <p:cond delay="1338"/>
                                          </p:stCondLst>
                                        </p:cTn>
                                        <p:tgtEl>
                                          <p:spTgt spid="5">
                                            <p:txEl>
                                              <p:pRg st="4" end="4"/>
                                            </p:txEl>
                                          </p:spTgt>
                                        </p:tgtEl>
                                      </p:cBhvr>
                                      <p:to x="100000" y="100000"/>
                                    </p:animScale>
                                    <p:animScale>
                                      <p:cBhvr>
                                        <p:cTn id="35" dur="26">
                                          <p:stCondLst>
                                            <p:cond delay="1642"/>
                                          </p:stCondLst>
                                        </p:cTn>
                                        <p:tgtEl>
                                          <p:spTgt spid="5">
                                            <p:txEl>
                                              <p:pRg st="4" end="4"/>
                                            </p:txEl>
                                          </p:spTgt>
                                        </p:tgtEl>
                                      </p:cBhvr>
                                      <p:to x="100000" y="90000"/>
                                    </p:animScale>
                                    <p:animScale>
                                      <p:cBhvr>
                                        <p:cTn id="36" dur="166" decel="50000">
                                          <p:stCondLst>
                                            <p:cond delay="1668"/>
                                          </p:stCondLst>
                                        </p:cTn>
                                        <p:tgtEl>
                                          <p:spTgt spid="5">
                                            <p:txEl>
                                              <p:pRg st="4" end="4"/>
                                            </p:txEl>
                                          </p:spTgt>
                                        </p:tgtEl>
                                      </p:cBhvr>
                                      <p:to x="100000" y="100000"/>
                                    </p:animScale>
                                    <p:animScale>
                                      <p:cBhvr>
                                        <p:cTn id="37" dur="26">
                                          <p:stCondLst>
                                            <p:cond delay="1808"/>
                                          </p:stCondLst>
                                        </p:cTn>
                                        <p:tgtEl>
                                          <p:spTgt spid="5">
                                            <p:txEl>
                                              <p:pRg st="4" end="4"/>
                                            </p:txEl>
                                          </p:spTgt>
                                        </p:tgtEl>
                                      </p:cBhvr>
                                      <p:to x="100000" y="95000"/>
                                    </p:animScale>
                                    <p:animScale>
                                      <p:cBhvr>
                                        <p:cTn id="38" dur="166" decel="50000">
                                          <p:stCondLst>
                                            <p:cond delay="1834"/>
                                          </p:stCondLst>
                                        </p:cTn>
                                        <p:tgtEl>
                                          <p:spTgt spid="5">
                                            <p:txEl>
                                              <p:pRg st="4" end="4"/>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nodeType="clickEffect">
                                  <p:stCondLst>
                                    <p:cond delay="0"/>
                                  </p:stCondLst>
                                  <p:childTnLst>
                                    <p:set>
                                      <p:cBhvr>
                                        <p:cTn id="42" dur="1" fill="hold">
                                          <p:stCondLst>
                                            <p:cond delay="0"/>
                                          </p:stCondLst>
                                        </p:cTn>
                                        <p:tgtEl>
                                          <p:spTgt spid="5">
                                            <p:txEl>
                                              <p:pRg st="5" end="5"/>
                                            </p:txEl>
                                          </p:spTgt>
                                        </p:tgtEl>
                                        <p:attrNameLst>
                                          <p:attrName>style.visibility</p:attrName>
                                        </p:attrNameLst>
                                      </p:cBhvr>
                                      <p:to>
                                        <p:strVal val="visible"/>
                                      </p:to>
                                    </p:set>
                                    <p:anim calcmode="lin" valueType="num">
                                      <p:cBhvr>
                                        <p:cTn id="43"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44"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45" dur="500"/>
                                        <p:tgtEl>
                                          <p:spTgt spid="5">
                                            <p:txEl>
                                              <p:pRg st="5" end="5"/>
                                            </p:txEl>
                                          </p:spTgt>
                                        </p:tgtEl>
                                      </p:cBhvr>
                                    </p:animEffect>
                                  </p:childTnLst>
                                </p:cTn>
                              </p:par>
                              <p:par>
                                <p:cTn id="46" presetID="53" presetClass="entr" presetSubtype="16" fill="hold" nodeType="withEffect">
                                  <p:stCondLst>
                                    <p:cond delay="0"/>
                                  </p:stCondLst>
                                  <p:childTnLst>
                                    <p:set>
                                      <p:cBhvr>
                                        <p:cTn id="47" dur="1" fill="hold">
                                          <p:stCondLst>
                                            <p:cond delay="0"/>
                                          </p:stCondLst>
                                        </p:cTn>
                                        <p:tgtEl>
                                          <p:spTgt spid="5">
                                            <p:txEl>
                                              <p:pRg st="6" end="6"/>
                                            </p:txEl>
                                          </p:spTgt>
                                        </p:tgtEl>
                                        <p:attrNameLst>
                                          <p:attrName>style.visibility</p:attrName>
                                        </p:attrNameLst>
                                      </p:cBhvr>
                                      <p:to>
                                        <p:strVal val="visible"/>
                                      </p:to>
                                    </p:set>
                                    <p:anim calcmode="lin" valueType="num">
                                      <p:cBhvr>
                                        <p:cTn id="48"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49"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50" dur="500"/>
                                        <p:tgtEl>
                                          <p:spTgt spid="5">
                                            <p:txEl>
                                              <p:pRg st="6" end="6"/>
                                            </p:txEl>
                                          </p:spTgt>
                                        </p:tgtEl>
                                      </p:cBhvr>
                                    </p:animEffect>
                                  </p:childTnLst>
                                </p:cTn>
                              </p:par>
                              <p:par>
                                <p:cTn id="51" presetID="53" presetClass="entr" presetSubtype="16" fill="hold" nodeType="withEffect">
                                  <p:stCondLst>
                                    <p:cond delay="0"/>
                                  </p:stCondLst>
                                  <p:childTnLst>
                                    <p:set>
                                      <p:cBhvr>
                                        <p:cTn id="52" dur="1" fill="hold">
                                          <p:stCondLst>
                                            <p:cond delay="0"/>
                                          </p:stCondLst>
                                        </p:cTn>
                                        <p:tgtEl>
                                          <p:spTgt spid="5">
                                            <p:txEl>
                                              <p:pRg st="7" end="7"/>
                                            </p:txEl>
                                          </p:spTgt>
                                        </p:tgtEl>
                                        <p:attrNameLst>
                                          <p:attrName>style.visibility</p:attrName>
                                        </p:attrNameLst>
                                      </p:cBhvr>
                                      <p:to>
                                        <p:strVal val="visible"/>
                                      </p:to>
                                    </p:set>
                                    <p:anim calcmode="lin" valueType="num">
                                      <p:cBhvr>
                                        <p:cTn id="53" dur="500" fill="hold"/>
                                        <p:tgtEl>
                                          <p:spTgt spid="5">
                                            <p:txEl>
                                              <p:pRg st="7" end="7"/>
                                            </p:txEl>
                                          </p:spTgt>
                                        </p:tgtEl>
                                        <p:attrNameLst>
                                          <p:attrName>ppt_w</p:attrName>
                                        </p:attrNameLst>
                                      </p:cBhvr>
                                      <p:tavLst>
                                        <p:tav tm="0">
                                          <p:val>
                                            <p:fltVal val="0"/>
                                          </p:val>
                                        </p:tav>
                                        <p:tav tm="100000">
                                          <p:val>
                                            <p:strVal val="#ppt_w"/>
                                          </p:val>
                                        </p:tav>
                                      </p:tavLst>
                                    </p:anim>
                                    <p:anim calcmode="lin" valueType="num">
                                      <p:cBhvr>
                                        <p:cTn id="54" dur="500" fill="hold"/>
                                        <p:tgtEl>
                                          <p:spTgt spid="5">
                                            <p:txEl>
                                              <p:pRg st="7" end="7"/>
                                            </p:txEl>
                                          </p:spTgt>
                                        </p:tgtEl>
                                        <p:attrNameLst>
                                          <p:attrName>ppt_h</p:attrName>
                                        </p:attrNameLst>
                                      </p:cBhvr>
                                      <p:tavLst>
                                        <p:tav tm="0">
                                          <p:val>
                                            <p:fltVal val="0"/>
                                          </p:val>
                                        </p:tav>
                                        <p:tav tm="100000">
                                          <p:val>
                                            <p:strVal val="#ppt_h"/>
                                          </p:val>
                                        </p:tav>
                                      </p:tavLst>
                                    </p:anim>
                                    <p:animEffect transition="in" filter="fade">
                                      <p:cBhvr>
                                        <p:cTn id="55"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447800"/>
          </a:xfrm>
        </p:spPr>
        <p:txBody>
          <a:bodyPr/>
          <a:lstStyle/>
          <a:p>
            <a:r>
              <a:rPr lang="en-US" b="1" dirty="0">
                <a:solidFill>
                  <a:srgbClr val="2F5897"/>
                </a:solidFill>
                <a:latin typeface="Wacky Action BTN" panose="020C0604040402040C06" pitchFamily="34" charset="0"/>
              </a:rPr>
              <a:t>Hello </a:t>
            </a:r>
            <a:r>
              <a:rPr lang="en-US" b="1" dirty="0" smtClean="0">
                <a:solidFill>
                  <a:srgbClr val="2F5897"/>
                </a:solidFill>
                <a:latin typeface="Wacky Action BTN" panose="020C0604040402040C06" pitchFamily="34" charset="0"/>
              </a:rPr>
              <a:t>World – A Closer Look</a:t>
            </a:r>
            <a:endParaRPr lang="en-US" dirty="0"/>
          </a:p>
        </p:txBody>
      </p:sp>
      <p:sp>
        <p:nvSpPr>
          <p:cNvPr id="5" name="Content Placeholder 4"/>
          <p:cNvSpPr>
            <a:spLocks noGrp="1"/>
          </p:cNvSpPr>
          <p:nvPr>
            <p:ph idx="1"/>
          </p:nvPr>
        </p:nvSpPr>
        <p:spPr>
          <a:xfrm>
            <a:off x="457200" y="1600200"/>
            <a:ext cx="8229600" cy="5029200"/>
          </a:xfrm>
        </p:spPr>
        <p:txBody>
          <a:bodyPr>
            <a:normAutofit/>
          </a:bodyPr>
          <a:lstStyle/>
          <a:p>
            <a:endParaRPr lang="en-US" dirty="0" smtClean="0"/>
          </a:p>
          <a:p>
            <a:endParaRPr lang="en-US" dirty="0"/>
          </a:p>
          <a:p>
            <a:r>
              <a:rPr lang="en-US" b="1" dirty="0">
                <a:solidFill>
                  <a:schemeClr val="accent5">
                    <a:lumMod val="75000"/>
                  </a:schemeClr>
                </a:solidFill>
              </a:rPr>
              <a:t>Line 5 is a call to the </a:t>
            </a:r>
            <a:r>
              <a:rPr lang="en-US" b="1" dirty="0" err="1">
                <a:solidFill>
                  <a:schemeClr val="accent5">
                    <a:lumMod val="75000"/>
                  </a:schemeClr>
                </a:solidFill>
              </a:rPr>
              <a:t>pygame.display.set_mode</a:t>
            </a:r>
            <a:r>
              <a:rPr lang="en-US" b="1" dirty="0">
                <a:solidFill>
                  <a:schemeClr val="accent5">
                    <a:lumMod val="75000"/>
                  </a:schemeClr>
                </a:solidFill>
              </a:rPr>
              <a:t>() function, which returns the </a:t>
            </a:r>
            <a:r>
              <a:rPr lang="en-US" b="1" dirty="0" err="1">
                <a:solidFill>
                  <a:schemeClr val="accent5">
                    <a:lumMod val="75000"/>
                  </a:schemeClr>
                </a:solidFill>
              </a:rPr>
              <a:t>pygame.Surface</a:t>
            </a:r>
            <a:r>
              <a:rPr lang="en-US" b="1" dirty="0">
                <a:solidFill>
                  <a:schemeClr val="accent5">
                    <a:lumMod val="75000"/>
                  </a:schemeClr>
                </a:solidFill>
              </a:rPr>
              <a:t> object for the window. </a:t>
            </a:r>
            <a:r>
              <a:rPr lang="en-US" b="1" i="1" dirty="0" smtClean="0">
                <a:solidFill>
                  <a:schemeClr val="accent5">
                    <a:lumMod val="75000"/>
                  </a:schemeClr>
                </a:solidFill>
              </a:rPr>
              <a:t>More on surface objects later…</a:t>
            </a:r>
          </a:p>
          <a:p>
            <a:r>
              <a:rPr lang="en-US" b="1" dirty="0" smtClean="0">
                <a:solidFill>
                  <a:schemeClr val="accent5">
                    <a:lumMod val="75000"/>
                  </a:schemeClr>
                </a:solidFill>
              </a:rPr>
              <a:t>Notice </a:t>
            </a:r>
            <a:r>
              <a:rPr lang="en-US" b="1" dirty="0">
                <a:solidFill>
                  <a:schemeClr val="accent5">
                    <a:lumMod val="75000"/>
                  </a:schemeClr>
                </a:solidFill>
              </a:rPr>
              <a:t>that we pass a </a:t>
            </a:r>
            <a:r>
              <a:rPr lang="en-US" b="1" dirty="0">
                <a:solidFill>
                  <a:srgbClr val="FF0000"/>
                </a:solidFill>
              </a:rPr>
              <a:t>tuple</a:t>
            </a:r>
            <a:r>
              <a:rPr lang="en-US" b="1" dirty="0">
                <a:solidFill>
                  <a:schemeClr val="accent5">
                    <a:lumMod val="75000"/>
                  </a:schemeClr>
                </a:solidFill>
              </a:rPr>
              <a:t> value of two integers to the function: (400, 300). This tuple tells the </a:t>
            </a:r>
            <a:r>
              <a:rPr lang="en-US" b="1" dirty="0" err="1">
                <a:solidFill>
                  <a:schemeClr val="accent5">
                    <a:lumMod val="75000"/>
                  </a:schemeClr>
                </a:solidFill>
              </a:rPr>
              <a:t>set_mode</a:t>
            </a:r>
            <a:r>
              <a:rPr lang="en-US" b="1" dirty="0">
                <a:solidFill>
                  <a:schemeClr val="accent5">
                    <a:lumMod val="75000"/>
                  </a:schemeClr>
                </a:solidFill>
              </a:rPr>
              <a:t>() function how wide and how high to make the window in pixels. (400, 300) will make a window with a </a:t>
            </a:r>
            <a:r>
              <a:rPr lang="en-US" b="1" dirty="0">
                <a:solidFill>
                  <a:srgbClr val="FF0000"/>
                </a:solidFill>
              </a:rPr>
              <a:t>width of 400 </a:t>
            </a:r>
            <a:r>
              <a:rPr lang="en-US" b="1" dirty="0">
                <a:solidFill>
                  <a:schemeClr val="accent5">
                    <a:lumMod val="75000"/>
                  </a:schemeClr>
                </a:solidFill>
              </a:rPr>
              <a:t>pixels and </a:t>
            </a:r>
            <a:r>
              <a:rPr lang="en-US" b="1" dirty="0">
                <a:solidFill>
                  <a:srgbClr val="FF0000"/>
                </a:solidFill>
              </a:rPr>
              <a:t>height of 300 </a:t>
            </a:r>
            <a:r>
              <a:rPr lang="en-US" b="1" dirty="0">
                <a:solidFill>
                  <a:schemeClr val="accent5">
                    <a:lumMod val="75000"/>
                  </a:schemeClr>
                </a:solidFill>
              </a:rPr>
              <a:t>pixels</a:t>
            </a:r>
            <a:r>
              <a:rPr lang="en-US" b="1" dirty="0" smtClean="0">
                <a:solidFill>
                  <a:schemeClr val="accent5">
                    <a:lumMod val="75000"/>
                  </a:schemeClr>
                </a:solidFill>
              </a:rPr>
              <a:t>.</a:t>
            </a:r>
          </a:p>
          <a:p>
            <a:r>
              <a:rPr lang="en-US" b="1" dirty="0" smtClean="0">
                <a:solidFill>
                  <a:srgbClr val="002060"/>
                </a:solidFill>
              </a:rPr>
              <a:t>NOTE: An error will occur if it is not a tuple.</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524001"/>
            <a:ext cx="7772400" cy="9763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7436337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wipe(down)">
                                      <p:cBhvr>
                                        <p:cTn id="7" dur="580">
                                          <p:stCondLst>
                                            <p:cond delay="0"/>
                                          </p:stCondLst>
                                        </p:cTn>
                                        <p:tgtEl>
                                          <p:spTgt spid="5">
                                            <p:txEl>
                                              <p:pRg st="2" end="2"/>
                                            </p:txEl>
                                          </p:spTgt>
                                        </p:tgtEl>
                                      </p:cBhvr>
                                    </p:animEffect>
                                    <p:anim calcmode="lin" valueType="num">
                                      <p:cBhvr>
                                        <p:cTn id="8" dur="1822" tmFilter="0,0; 0.14,0.36; 0.43,0.73; 0.71,0.91; 1.0,1.0">
                                          <p:stCondLst>
                                            <p:cond delay="0"/>
                                          </p:stCondLst>
                                        </p:cTn>
                                        <p:tgtEl>
                                          <p:spTgt spid="5">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xEl>
                                              <p:pRg st="2" end="2"/>
                                            </p:txEl>
                                          </p:spTgt>
                                        </p:tgtEl>
                                      </p:cBhvr>
                                      <p:to x="100000" y="60000"/>
                                    </p:animScale>
                                    <p:animScale>
                                      <p:cBhvr>
                                        <p:cTn id="14" dur="166" decel="50000">
                                          <p:stCondLst>
                                            <p:cond delay="676"/>
                                          </p:stCondLst>
                                        </p:cTn>
                                        <p:tgtEl>
                                          <p:spTgt spid="5">
                                            <p:txEl>
                                              <p:pRg st="2" end="2"/>
                                            </p:txEl>
                                          </p:spTgt>
                                        </p:tgtEl>
                                      </p:cBhvr>
                                      <p:to x="100000" y="100000"/>
                                    </p:animScale>
                                    <p:animScale>
                                      <p:cBhvr>
                                        <p:cTn id="15" dur="26">
                                          <p:stCondLst>
                                            <p:cond delay="1312"/>
                                          </p:stCondLst>
                                        </p:cTn>
                                        <p:tgtEl>
                                          <p:spTgt spid="5">
                                            <p:txEl>
                                              <p:pRg st="2" end="2"/>
                                            </p:txEl>
                                          </p:spTgt>
                                        </p:tgtEl>
                                      </p:cBhvr>
                                      <p:to x="100000" y="80000"/>
                                    </p:animScale>
                                    <p:animScale>
                                      <p:cBhvr>
                                        <p:cTn id="16" dur="166" decel="50000">
                                          <p:stCondLst>
                                            <p:cond delay="1338"/>
                                          </p:stCondLst>
                                        </p:cTn>
                                        <p:tgtEl>
                                          <p:spTgt spid="5">
                                            <p:txEl>
                                              <p:pRg st="2" end="2"/>
                                            </p:txEl>
                                          </p:spTgt>
                                        </p:tgtEl>
                                      </p:cBhvr>
                                      <p:to x="100000" y="100000"/>
                                    </p:animScale>
                                    <p:animScale>
                                      <p:cBhvr>
                                        <p:cTn id="17" dur="26">
                                          <p:stCondLst>
                                            <p:cond delay="1642"/>
                                          </p:stCondLst>
                                        </p:cTn>
                                        <p:tgtEl>
                                          <p:spTgt spid="5">
                                            <p:txEl>
                                              <p:pRg st="2" end="2"/>
                                            </p:txEl>
                                          </p:spTgt>
                                        </p:tgtEl>
                                      </p:cBhvr>
                                      <p:to x="100000" y="90000"/>
                                    </p:animScale>
                                    <p:animScale>
                                      <p:cBhvr>
                                        <p:cTn id="18" dur="166" decel="50000">
                                          <p:stCondLst>
                                            <p:cond delay="1668"/>
                                          </p:stCondLst>
                                        </p:cTn>
                                        <p:tgtEl>
                                          <p:spTgt spid="5">
                                            <p:txEl>
                                              <p:pRg st="2" end="2"/>
                                            </p:txEl>
                                          </p:spTgt>
                                        </p:tgtEl>
                                      </p:cBhvr>
                                      <p:to x="100000" y="100000"/>
                                    </p:animScale>
                                    <p:animScale>
                                      <p:cBhvr>
                                        <p:cTn id="19" dur="26">
                                          <p:stCondLst>
                                            <p:cond delay="1808"/>
                                          </p:stCondLst>
                                        </p:cTn>
                                        <p:tgtEl>
                                          <p:spTgt spid="5">
                                            <p:txEl>
                                              <p:pRg st="2" end="2"/>
                                            </p:txEl>
                                          </p:spTgt>
                                        </p:tgtEl>
                                      </p:cBhvr>
                                      <p:to x="100000" y="95000"/>
                                    </p:animScale>
                                    <p:animScale>
                                      <p:cBhvr>
                                        <p:cTn id="20" dur="166" decel="50000">
                                          <p:stCondLst>
                                            <p:cond delay="1834"/>
                                          </p:stCondLst>
                                        </p:cTn>
                                        <p:tgtEl>
                                          <p:spTgt spid="5">
                                            <p:txEl>
                                              <p:pRg st="2" end="2"/>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Effect transition="in" filter="wipe(down)">
                                      <p:cBhvr>
                                        <p:cTn id="25" dur="580">
                                          <p:stCondLst>
                                            <p:cond delay="0"/>
                                          </p:stCondLst>
                                        </p:cTn>
                                        <p:tgtEl>
                                          <p:spTgt spid="5">
                                            <p:txEl>
                                              <p:pRg st="3" end="3"/>
                                            </p:txEl>
                                          </p:spTgt>
                                        </p:tgtEl>
                                      </p:cBhvr>
                                    </p:animEffect>
                                    <p:anim calcmode="lin" valueType="num">
                                      <p:cBhvr>
                                        <p:cTn id="26" dur="1822" tmFilter="0,0; 0.14,0.36; 0.43,0.73; 0.71,0.91; 1.0,1.0">
                                          <p:stCondLst>
                                            <p:cond delay="0"/>
                                          </p:stCondLst>
                                        </p:cTn>
                                        <p:tgtEl>
                                          <p:spTgt spid="5">
                                            <p:txEl>
                                              <p:pRg st="3" end="3"/>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5">
                                            <p:txEl>
                                              <p:pRg st="3" end="3"/>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5">
                                            <p:txEl>
                                              <p:pRg st="3" end="3"/>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5">
                                            <p:txEl>
                                              <p:pRg st="3" end="3"/>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5">
                                            <p:txEl>
                                              <p:pRg st="3" end="3"/>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5">
                                            <p:txEl>
                                              <p:pRg st="3" end="3"/>
                                            </p:txEl>
                                          </p:spTgt>
                                        </p:tgtEl>
                                      </p:cBhvr>
                                      <p:to x="100000" y="60000"/>
                                    </p:animScale>
                                    <p:animScale>
                                      <p:cBhvr>
                                        <p:cTn id="32" dur="166" decel="50000">
                                          <p:stCondLst>
                                            <p:cond delay="676"/>
                                          </p:stCondLst>
                                        </p:cTn>
                                        <p:tgtEl>
                                          <p:spTgt spid="5">
                                            <p:txEl>
                                              <p:pRg st="3" end="3"/>
                                            </p:txEl>
                                          </p:spTgt>
                                        </p:tgtEl>
                                      </p:cBhvr>
                                      <p:to x="100000" y="100000"/>
                                    </p:animScale>
                                    <p:animScale>
                                      <p:cBhvr>
                                        <p:cTn id="33" dur="26">
                                          <p:stCondLst>
                                            <p:cond delay="1312"/>
                                          </p:stCondLst>
                                        </p:cTn>
                                        <p:tgtEl>
                                          <p:spTgt spid="5">
                                            <p:txEl>
                                              <p:pRg st="3" end="3"/>
                                            </p:txEl>
                                          </p:spTgt>
                                        </p:tgtEl>
                                      </p:cBhvr>
                                      <p:to x="100000" y="80000"/>
                                    </p:animScale>
                                    <p:animScale>
                                      <p:cBhvr>
                                        <p:cTn id="34" dur="166" decel="50000">
                                          <p:stCondLst>
                                            <p:cond delay="1338"/>
                                          </p:stCondLst>
                                        </p:cTn>
                                        <p:tgtEl>
                                          <p:spTgt spid="5">
                                            <p:txEl>
                                              <p:pRg st="3" end="3"/>
                                            </p:txEl>
                                          </p:spTgt>
                                        </p:tgtEl>
                                      </p:cBhvr>
                                      <p:to x="100000" y="100000"/>
                                    </p:animScale>
                                    <p:animScale>
                                      <p:cBhvr>
                                        <p:cTn id="35" dur="26">
                                          <p:stCondLst>
                                            <p:cond delay="1642"/>
                                          </p:stCondLst>
                                        </p:cTn>
                                        <p:tgtEl>
                                          <p:spTgt spid="5">
                                            <p:txEl>
                                              <p:pRg st="3" end="3"/>
                                            </p:txEl>
                                          </p:spTgt>
                                        </p:tgtEl>
                                      </p:cBhvr>
                                      <p:to x="100000" y="90000"/>
                                    </p:animScale>
                                    <p:animScale>
                                      <p:cBhvr>
                                        <p:cTn id="36" dur="166" decel="50000">
                                          <p:stCondLst>
                                            <p:cond delay="1668"/>
                                          </p:stCondLst>
                                        </p:cTn>
                                        <p:tgtEl>
                                          <p:spTgt spid="5">
                                            <p:txEl>
                                              <p:pRg st="3" end="3"/>
                                            </p:txEl>
                                          </p:spTgt>
                                        </p:tgtEl>
                                      </p:cBhvr>
                                      <p:to x="100000" y="100000"/>
                                    </p:animScale>
                                    <p:animScale>
                                      <p:cBhvr>
                                        <p:cTn id="37" dur="26">
                                          <p:stCondLst>
                                            <p:cond delay="1808"/>
                                          </p:stCondLst>
                                        </p:cTn>
                                        <p:tgtEl>
                                          <p:spTgt spid="5">
                                            <p:txEl>
                                              <p:pRg st="3" end="3"/>
                                            </p:txEl>
                                          </p:spTgt>
                                        </p:tgtEl>
                                      </p:cBhvr>
                                      <p:to x="100000" y="95000"/>
                                    </p:animScale>
                                    <p:animScale>
                                      <p:cBhvr>
                                        <p:cTn id="38" dur="166" decel="50000">
                                          <p:stCondLst>
                                            <p:cond delay="1834"/>
                                          </p:stCondLst>
                                        </p:cTn>
                                        <p:tgtEl>
                                          <p:spTgt spid="5">
                                            <p:txEl>
                                              <p:pRg st="3" end="3"/>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nodeType="clickEffect">
                                  <p:stCondLst>
                                    <p:cond delay="0"/>
                                  </p:stCondLst>
                                  <p:childTnLst>
                                    <p:set>
                                      <p:cBhvr>
                                        <p:cTn id="42" dur="1" fill="hold">
                                          <p:stCondLst>
                                            <p:cond delay="0"/>
                                          </p:stCondLst>
                                        </p:cTn>
                                        <p:tgtEl>
                                          <p:spTgt spid="5">
                                            <p:txEl>
                                              <p:pRg st="4" end="4"/>
                                            </p:txEl>
                                          </p:spTgt>
                                        </p:tgtEl>
                                        <p:attrNameLst>
                                          <p:attrName>style.visibility</p:attrName>
                                        </p:attrNameLst>
                                      </p:cBhvr>
                                      <p:to>
                                        <p:strVal val="visible"/>
                                      </p:to>
                                    </p:set>
                                    <p:anim calcmode="lin" valueType="num">
                                      <p:cBhvr>
                                        <p:cTn id="43"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44"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45"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447800"/>
          </a:xfrm>
        </p:spPr>
        <p:txBody>
          <a:bodyPr/>
          <a:lstStyle/>
          <a:p>
            <a:r>
              <a:rPr lang="en-US" b="1" dirty="0">
                <a:solidFill>
                  <a:srgbClr val="2F5897"/>
                </a:solidFill>
                <a:latin typeface="Wacky Action BTN" panose="020C0604040402040C06" pitchFamily="34" charset="0"/>
              </a:rPr>
              <a:t>Hello </a:t>
            </a:r>
            <a:r>
              <a:rPr lang="en-US" b="1" dirty="0" smtClean="0">
                <a:solidFill>
                  <a:srgbClr val="2F5897"/>
                </a:solidFill>
                <a:latin typeface="Wacky Action BTN" panose="020C0604040402040C06" pitchFamily="34" charset="0"/>
              </a:rPr>
              <a:t>World – A Closer Look</a:t>
            </a:r>
            <a:endParaRPr lang="en-US" dirty="0"/>
          </a:p>
        </p:txBody>
      </p:sp>
      <p:sp>
        <p:nvSpPr>
          <p:cNvPr id="5" name="Content Placeholder 4"/>
          <p:cNvSpPr>
            <a:spLocks noGrp="1"/>
          </p:cNvSpPr>
          <p:nvPr>
            <p:ph idx="1"/>
          </p:nvPr>
        </p:nvSpPr>
        <p:spPr>
          <a:xfrm>
            <a:off x="457200" y="1600200"/>
            <a:ext cx="8229600" cy="5029200"/>
          </a:xfrm>
        </p:spPr>
        <p:txBody>
          <a:bodyPr>
            <a:normAutofit/>
          </a:bodyPr>
          <a:lstStyle/>
          <a:p>
            <a:endParaRPr lang="en-US" dirty="0" smtClean="0"/>
          </a:p>
          <a:p>
            <a:endParaRPr lang="en-US"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95475"/>
            <a:ext cx="9155803" cy="4352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5089967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447800"/>
          </a:xfrm>
        </p:spPr>
        <p:txBody>
          <a:bodyPr/>
          <a:lstStyle/>
          <a:p>
            <a:r>
              <a:rPr lang="en-US" b="1" dirty="0">
                <a:solidFill>
                  <a:srgbClr val="2F5897"/>
                </a:solidFill>
                <a:latin typeface="Wacky Action BTN" panose="020C0604040402040C06" pitchFamily="34" charset="0"/>
              </a:rPr>
              <a:t>Hello </a:t>
            </a:r>
            <a:r>
              <a:rPr lang="en-US" b="1" dirty="0" smtClean="0">
                <a:solidFill>
                  <a:srgbClr val="2F5897"/>
                </a:solidFill>
                <a:latin typeface="Wacky Action BTN" panose="020C0604040402040C06" pitchFamily="34" charset="0"/>
              </a:rPr>
              <a:t>World – A Closer Look  - Game States</a:t>
            </a:r>
            <a:endParaRPr lang="en-US" dirty="0"/>
          </a:p>
        </p:txBody>
      </p:sp>
      <p:sp>
        <p:nvSpPr>
          <p:cNvPr id="5" name="Content Placeholder 4"/>
          <p:cNvSpPr>
            <a:spLocks noGrp="1"/>
          </p:cNvSpPr>
          <p:nvPr>
            <p:ph idx="1"/>
          </p:nvPr>
        </p:nvSpPr>
        <p:spPr>
          <a:xfrm>
            <a:off x="457200" y="1600200"/>
            <a:ext cx="8229600" cy="5029200"/>
          </a:xfrm>
        </p:spPr>
        <p:txBody>
          <a:bodyPr>
            <a:normAutofit/>
          </a:bodyPr>
          <a:lstStyle/>
          <a:p>
            <a:endParaRPr lang="en-US" dirty="0" smtClean="0"/>
          </a:p>
          <a:p>
            <a:endParaRPr lang="en-U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961611"/>
            <a:ext cx="6477000" cy="8969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457200" y="3105167"/>
            <a:ext cx="8305799" cy="3539430"/>
          </a:xfrm>
          <a:prstGeom prst="rect">
            <a:avLst/>
          </a:prstGeom>
        </p:spPr>
        <p:txBody>
          <a:bodyPr wrap="square">
            <a:spAutoFit/>
          </a:bodyPr>
          <a:lstStyle/>
          <a:p>
            <a:r>
              <a:rPr lang="en-US" sz="2800" b="1" dirty="0" smtClean="0">
                <a:solidFill>
                  <a:schemeClr val="accent5">
                    <a:lumMod val="75000"/>
                  </a:schemeClr>
                </a:solidFill>
                <a:latin typeface="Gisha" panose="020B0502040204020203" pitchFamily="34" charset="-79"/>
                <a:cs typeface="Gisha" panose="020B0502040204020203" pitchFamily="34" charset="-79"/>
              </a:rPr>
              <a:t>Most of the games we will be looking at have these </a:t>
            </a:r>
            <a:r>
              <a:rPr lang="en-US" sz="2800" b="1" i="1" dirty="0" smtClean="0">
                <a:solidFill>
                  <a:srgbClr val="FF0000"/>
                </a:solidFill>
                <a:latin typeface="Gisha" panose="020B0502040204020203" pitchFamily="34" charset="-79"/>
                <a:cs typeface="Gisha" panose="020B0502040204020203" pitchFamily="34" charset="-79"/>
              </a:rPr>
              <a:t>while True </a:t>
            </a:r>
            <a:r>
              <a:rPr lang="en-US" sz="2800" b="1" dirty="0" smtClean="0">
                <a:solidFill>
                  <a:schemeClr val="accent5">
                    <a:lumMod val="75000"/>
                  </a:schemeClr>
                </a:solidFill>
                <a:latin typeface="Gisha" panose="020B0502040204020203" pitchFamily="34" charset="-79"/>
                <a:cs typeface="Gisha" panose="020B0502040204020203" pitchFamily="34" charset="-79"/>
              </a:rPr>
              <a:t>loops in them along with a comment calling it the “main game loop”. A game loop (also called a main loop) is a loop where the code does three things:</a:t>
            </a:r>
          </a:p>
          <a:p>
            <a:r>
              <a:rPr lang="en-US" sz="2800" b="1" dirty="0" smtClean="0">
                <a:solidFill>
                  <a:schemeClr val="accent5">
                    <a:lumMod val="75000"/>
                  </a:schemeClr>
                </a:solidFill>
                <a:latin typeface="Gisha" panose="020B0502040204020203" pitchFamily="34" charset="-79"/>
                <a:cs typeface="Gisha" panose="020B0502040204020203" pitchFamily="34" charset="-79"/>
              </a:rPr>
              <a:t>1. Handles events.</a:t>
            </a:r>
          </a:p>
          <a:p>
            <a:r>
              <a:rPr lang="en-US" sz="2800" b="1" dirty="0" smtClean="0">
                <a:solidFill>
                  <a:schemeClr val="accent5">
                    <a:lumMod val="75000"/>
                  </a:schemeClr>
                </a:solidFill>
                <a:latin typeface="Gisha" panose="020B0502040204020203" pitchFamily="34" charset="-79"/>
                <a:cs typeface="Gisha" panose="020B0502040204020203" pitchFamily="34" charset="-79"/>
              </a:rPr>
              <a:t>2. Updates the game state.</a:t>
            </a:r>
          </a:p>
          <a:p>
            <a:r>
              <a:rPr lang="en-US" sz="2800" b="1" dirty="0" smtClean="0">
                <a:solidFill>
                  <a:schemeClr val="accent5">
                    <a:lumMod val="75000"/>
                  </a:schemeClr>
                </a:solidFill>
                <a:latin typeface="Gisha" panose="020B0502040204020203" pitchFamily="34" charset="-79"/>
                <a:cs typeface="Gisha" panose="020B0502040204020203" pitchFamily="34" charset="-79"/>
              </a:rPr>
              <a:t>3. Draws the game state to the screen.</a:t>
            </a:r>
          </a:p>
        </p:txBody>
      </p:sp>
    </p:spTree>
    <p:extLst>
      <p:ext uri="{BB962C8B-B14F-4D97-AF65-F5344CB8AC3E}">
        <p14:creationId xmlns:p14="http://schemas.microsoft.com/office/powerpoint/2010/main" val="85328040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p:cTn id="2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 calcmode="lin" valueType="num">
                                      <p:cBhvr>
                                        <p:cTn id="3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4" dur="500"/>
                                        <p:tgtEl>
                                          <p:spTgt spid="3">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16" fill="hold"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 calcmode="lin" valueType="num">
                                      <p:cBhvr>
                                        <p:cTn id="3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4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lstStyle/>
          <a:p>
            <a:r>
              <a:rPr lang="en-US" b="1" dirty="0" smtClean="0">
                <a:solidFill>
                  <a:srgbClr val="2F5897"/>
                </a:solidFill>
                <a:latin typeface="Wacky Action BTN" panose="020C0604040402040C06" pitchFamily="34" charset="0"/>
              </a:rPr>
              <a:t>The Game State</a:t>
            </a:r>
            <a:endParaRPr lang="en-US" dirty="0"/>
          </a:p>
        </p:txBody>
      </p:sp>
      <p:sp>
        <p:nvSpPr>
          <p:cNvPr id="5" name="Content Placeholder 4"/>
          <p:cNvSpPr>
            <a:spLocks noGrp="1"/>
          </p:cNvSpPr>
          <p:nvPr>
            <p:ph idx="1"/>
          </p:nvPr>
        </p:nvSpPr>
        <p:spPr>
          <a:xfrm>
            <a:off x="457200" y="914400"/>
            <a:ext cx="8229600" cy="5715000"/>
          </a:xfrm>
        </p:spPr>
        <p:txBody>
          <a:bodyPr>
            <a:normAutofit/>
          </a:bodyPr>
          <a:lstStyle/>
          <a:p>
            <a:endParaRPr lang="en-US" dirty="0" smtClean="0"/>
          </a:p>
          <a:p>
            <a:r>
              <a:rPr lang="en-US" b="1" dirty="0">
                <a:solidFill>
                  <a:schemeClr val="accent5">
                    <a:lumMod val="75000"/>
                  </a:schemeClr>
                </a:solidFill>
                <a:latin typeface="Gisha" panose="020B0502040204020203" pitchFamily="34" charset="-79"/>
                <a:cs typeface="Gisha" panose="020B0502040204020203" pitchFamily="34" charset="-79"/>
              </a:rPr>
              <a:t>The game state is simply a way of referring to a set of values for all the variables in a game program. </a:t>
            </a:r>
            <a:r>
              <a:rPr lang="en-US" b="1" dirty="0">
                <a:solidFill>
                  <a:srgbClr val="002060"/>
                </a:solidFill>
                <a:latin typeface="Gisha" panose="020B0502040204020203" pitchFamily="34" charset="-79"/>
                <a:cs typeface="Gisha" panose="020B0502040204020203" pitchFamily="34" charset="-79"/>
              </a:rPr>
              <a:t>In many games, the game state includes the values in the variables that tracks the player’s health and position, the health and position of any enemies, which marks have been made on a board, the score, or whose turn it is. </a:t>
            </a:r>
            <a:endParaRPr lang="en-US" b="1" dirty="0" smtClean="0">
              <a:solidFill>
                <a:srgbClr val="002060"/>
              </a:solidFill>
              <a:latin typeface="Gisha" panose="020B0502040204020203" pitchFamily="34" charset="-79"/>
              <a:cs typeface="Gisha" panose="020B0502040204020203" pitchFamily="34" charset="-79"/>
            </a:endParaRPr>
          </a:p>
          <a:p>
            <a:r>
              <a:rPr lang="en-US" b="1" dirty="0" smtClean="0">
                <a:solidFill>
                  <a:schemeClr val="accent5">
                    <a:lumMod val="75000"/>
                  </a:schemeClr>
                </a:solidFill>
                <a:latin typeface="Gisha" panose="020B0502040204020203" pitchFamily="34" charset="-79"/>
                <a:cs typeface="Gisha" panose="020B0502040204020203" pitchFamily="34" charset="-79"/>
              </a:rPr>
              <a:t>Whenever </a:t>
            </a:r>
            <a:r>
              <a:rPr lang="en-US" b="1" dirty="0">
                <a:solidFill>
                  <a:schemeClr val="accent5">
                    <a:lumMod val="75000"/>
                  </a:schemeClr>
                </a:solidFill>
                <a:latin typeface="Gisha" panose="020B0502040204020203" pitchFamily="34" charset="-79"/>
                <a:cs typeface="Gisha" panose="020B0502040204020203" pitchFamily="34" charset="-79"/>
              </a:rPr>
              <a:t>something happens like the </a:t>
            </a:r>
            <a:r>
              <a:rPr lang="en-US" b="1" dirty="0" smtClean="0">
                <a:solidFill>
                  <a:schemeClr val="accent5">
                    <a:lumMod val="75000"/>
                  </a:schemeClr>
                </a:solidFill>
                <a:latin typeface="Gisha" panose="020B0502040204020203" pitchFamily="34" charset="-79"/>
                <a:cs typeface="Gisha" panose="020B0502040204020203" pitchFamily="34" charset="-79"/>
              </a:rPr>
              <a:t>player taking </a:t>
            </a:r>
            <a:r>
              <a:rPr lang="en-US" b="1" dirty="0">
                <a:solidFill>
                  <a:schemeClr val="accent5">
                    <a:lumMod val="75000"/>
                  </a:schemeClr>
                </a:solidFill>
                <a:latin typeface="Gisha" panose="020B0502040204020203" pitchFamily="34" charset="-79"/>
                <a:cs typeface="Gisha" panose="020B0502040204020203" pitchFamily="34" charset="-79"/>
              </a:rPr>
              <a:t>damage (which lowers their health value), or an enemy moves somewhere, or something happens in the game world we say that </a:t>
            </a:r>
            <a:r>
              <a:rPr lang="en-US" b="1" dirty="0">
                <a:solidFill>
                  <a:srgbClr val="002060"/>
                </a:solidFill>
                <a:latin typeface="Gisha" panose="020B0502040204020203" pitchFamily="34" charset="-79"/>
                <a:cs typeface="Gisha" panose="020B0502040204020203" pitchFamily="34" charset="-79"/>
              </a:rPr>
              <a:t>the game state has changed</a:t>
            </a:r>
            <a:r>
              <a:rPr lang="en-US" b="1" dirty="0" smtClean="0">
                <a:solidFill>
                  <a:srgbClr val="002060"/>
                </a:solidFill>
                <a:latin typeface="Gisha" panose="020B0502040204020203" pitchFamily="34" charset="-79"/>
                <a:cs typeface="Gisha" panose="020B0502040204020203" pitchFamily="34" charset="-79"/>
              </a:rPr>
              <a:t>.</a:t>
            </a:r>
            <a:endParaRPr lang="en-US" b="1" dirty="0">
              <a:solidFill>
                <a:srgbClr val="002060"/>
              </a:solidFill>
              <a:latin typeface="Gisha" panose="020B0502040204020203" pitchFamily="34" charset="-79"/>
              <a:cs typeface="Gisha" panose="020B0502040204020203" pitchFamily="34" charset="-79"/>
            </a:endParaRPr>
          </a:p>
        </p:txBody>
      </p:sp>
    </p:spTree>
    <p:extLst>
      <p:ext uri="{BB962C8B-B14F-4D97-AF65-F5344CB8AC3E}">
        <p14:creationId xmlns:p14="http://schemas.microsoft.com/office/powerpoint/2010/main" val="183229351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down)">
                                      <p:cBhvr>
                                        <p:cTn id="7" dur="580">
                                          <p:stCondLst>
                                            <p:cond delay="0"/>
                                          </p:stCondLst>
                                        </p:cTn>
                                        <p:tgtEl>
                                          <p:spTgt spid="5">
                                            <p:txEl>
                                              <p:pRg st="1" end="1"/>
                                            </p:txEl>
                                          </p:spTgt>
                                        </p:tgtEl>
                                      </p:cBhvr>
                                    </p:animEffect>
                                    <p:anim calcmode="lin" valueType="num">
                                      <p:cBhvr>
                                        <p:cTn id="8" dur="1822" tmFilter="0,0; 0.14,0.36; 0.43,0.73; 0.71,0.91; 1.0,1.0">
                                          <p:stCondLst>
                                            <p:cond delay="0"/>
                                          </p:stCondLst>
                                        </p:cTn>
                                        <p:tgtEl>
                                          <p:spTgt spid="5">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xEl>
                                              <p:pRg st="1" end="1"/>
                                            </p:txEl>
                                          </p:spTgt>
                                        </p:tgtEl>
                                      </p:cBhvr>
                                      <p:to x="100000" y="60000"/>
                                    </p:animScale>
                                    <p:animScale>
                                      <p:cBhvr>
                                        <p:cTn id="14" dur="166" decel="50000">
                                          <p:stCondLst>
                                            <p:cond delay="676"/>
                                          </p:stCondLst>
                                        </p:cTn>
                                        <p:tgtEl>
                                          <p:spTgt spid="5">
                                            <p:txEl>
                                              <p:pRg st="1" end="1"/>
                                            </p:txEl>
                                          </p:spTgt>
                                        </p:tgtEl>
                                      </p:cBhvr>
                                      <p:to x="100000" y="100000"/>
                                    </p:animScale>
                                    <p:animScale>
                                      <p:cBhvr>
                                        <p:cTn id="15" dur="26">
                                          <p:stCondLst>
                                            <p:cond delay="1312"/>
                                          </p:stCondLst>
                                        </p:cTn>
                                        <p:tgtEl>
                                          <p:spTgt spid="5">
                                            <p:txEl>
                                              <p:pRg st="1" end="1"/>
                                            </p:txEl>
                                          </p:spTgt>
                                        </p:tgtEl>
                                      </p:cBhvr>
                                      <p:to x="100000" y="80000"/>
                                    </p:animScale>
                                    <p:animScale>
                                      <p:cBhvr>
                                        <p:cTn id="16" dur="166" decel="50000">
                                          <p:stCondLst>
                                            <p:cond delay="1338"/>
                                          </p:stCondLst>
                                        </p:cTn>
                                        <p:tgtEl>
                                          <p:spTgt spid="5">
                                            <p:txEl>
                                              <p:pRg st="1" end="1"/>
                                            </p:txEl>
                                          </p:spTgt>
                                        </p:tgtEl>
                                      </p:cBhvr>
                                      <p:to x="100000" y="100000"/>
                                    </p:animScale>
                                    <p:animScale>
                                      <p:cBhvr>
                                        <p:cTn id="17" dur="26">
                                          <p:stCondLst>
                                            <p:cond delay="1642"/>
                                          </p:stCondLst>
                                        </p:cTn>
                                        <p:tgtEl>
                                          <p:spTgt spid="5">
                                            <p:txEl>
                                              <p:pRg st="1" end="1"/>
                                            </p:txEl>
                                          </p:spTgt>
                                        </p:tgtEl>
                                      </p:cBhvr>
                                      <p:to x="100000" y="90000"/>
                                    </p:animScale>
                                    <p:animScale>
                                      <p:cBhvr>
                                        <p:cTn id="18" dur="166" decel="50000">
                                          <p:stCondLst>
                                            <p:cond delay="1668"/>
                                          </p:stCondLst>
                                        </p:cTn>
                                        <p:tgtEl>
                                          <p:spTgt spid="5">
                                            <p:txEl>
                                              <p:pRg st="1" end="1"/>
                                            </p:txEl>
                                          </p:spTgt>
                                        </p:tgtEl>
                                      </p:cBhvr>
                                      <p:to x="100000" y="100000"/>
                                    </p:animScale>
                                    <p:animScale>
                                      <p:cBhvr>
                                        <p:cTn id="19" dur="26">
                                          <p:stCondLst>
                                            <p:cond delay="1808"/>
                                          </p:stCondLst>
                                        </p:cTn>
                                        <p:tgtEl>
                                          <p:spTgt spid="5">
                                            <p:txEl>
                                              <p:pRg st="1" end="1"/>
                                            </p:txEl>
                                          </p:spTgt>
                                        </p:tgtEl>
                                      </p:cBhvr>
                                      <p:to x="100000" y="95000"/>
                                    </p:animScale>
                                    <p:animScale>
                                      <p:cBhvr>
                                        <p:cTn id="20" dur="166" decel="50000">
                                          <p:stCondLst>
                                            <p:cond delay="1834"/>
                                          </p:stCondLst>
                                        </p:cTn>
                                        <p:tgtEl>
                                          <p:spTgt spid="5">
                                            <p:txEl>
                                              <p:pRg st="1" end="1"/>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Effect transition="in" filter="wipe(down)">
                                      <p:cBhvr>
                                        <p:cTn id="25" dur="580">
                                          <p:stCondLst>
                                            <p:cond delay="0"/>
                                          </p:stCondLst>
                                        </p:cTn>
                                        <p:tgtEl>
                                          <p:spTgt spid="5">
                                            <p:txEl>
                                              <p:pRg st="2" end="2"/>
                                            </p:txEl>
                                          </p:spTgt>
                                        </p:tgtEl>
                                      </p:cBhvr>
                                    </p:animEffect>
                                    <p:anim calcmode="lin" valueType="num">
                                      <p:cBhvr>
                                        <p:cTn id="26" dur="1822" tmFilter="0,0; 0.14,0.36; 0.43,0.73; 0.71,0.91; 1.0,1.0">
                                          <p:stCondLst>
                                            <p:cond delay="0"/>
                                          </p:stCondLst>
                                        </p:cTn>
                                        <p:tgtEl>
                                          <p:spTgt spid="5">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5">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5">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5">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5">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5">
                                            <p:txEl>
                                              <p:pRg st="2" end="2"/>
                                            </p:txEl>
                                          </p:spTgt>
                                        </p:tgtEl>
                                      </p:cBhvr>
                                      <p:to x="100000" y="60000"/>
                                    </p:animScale>
                                    <p:animScale>
                                      <p:cBhvr>
                                        <p:cTn id="32" dur="166" decel="50000">
                                          <p:stCondLst>
                                            <p:cond delay="676"/>
                                          </p:stCondLst>
                                        </p:cTn>
                                        <p:tgtEl>
                                          <p:spTgt spid="5">
                                            <p:txEl>
                                              <p:pRg st="2" end="2"/>
                                            </p:txEl>
                                          </p:spTgt>
                                        </p:tgtEl>
                                      </p:cBhvr>
                                      <p:to x="100000" y="100000"/>
                                    </p:animScale>
                                    <p:animScale>
                                      <p:cBhvr>
                                        <p:cTn id="33" dur="26">
                                          <p:stCondLst>
                                            <p:cond delay="1312"/>
                                          </p:stCondLst>
                                        </p:cTn>
                                        <p:tgtEl>
                                          <p:spTgt spid="5">
                                            <p:txEl>
                                              <p:pRg st="2" end="2"/>
                                            </p:txEl>
                                          </p:spTgt>
                                        </p:tgtEl>
                                      </p:cBhvr>
                                      <p:to x="100000" y="80000"/>
                                    </p:animScale>
                                    <p:animScale>
                                      <p:cBhvr>
                                        <p:cTn id="34" dur="166" decel="50000">
                                          <p:stCondLst>
                                            <p:cond delay="1338"/>
                                          </p:stCondLst>
                                        </p:cTn>
                                        <p:tgtEl>
                                          <p:spTgt spid="5">
                                            <p:txEl>
                                              <p:pRg st="2" end="2"/>
                                            </p:txEl>
                                          </p:spTgt>
                                        </p:tgtEl>
                                      </p:cBhvr>
                                      <p:to x="100000" y="100000"/>
                                    </p:animScale>
                                    <p:animScale>
                                      <p:cBhvr>
                                        <p:cTn id="35" dur="26">
                                          <p:stCondLst>
                                            <p:cond delay="1642"/>
                                          </p:stCondLst>
                                        </p:cTn>
                                        <p:tgtEl>
                                          <p:spTgt spid="5">
                                            <p:txEl>
                                              <p:pRg st="2" end="2"/>
                                            </p:txEl>
                                          </p:spTgt>
                                        </p:tgtEl>
                                      </p:cBhvr>
                                      <p:to x="100000" y="90000"/>
                                    </p:animScale>
                                    <p:animScale>
                                      <p:cBhvr>
                                        <p:cTn id="36" dur="166" decel="50000">
                                          <p:stCondLst>
                                            <p:cond delay="1668"/>
                                          </p:stCondLst>
                                        </p:cTn>
                                        <p:tgtEl>
                                          <p:spTgt spid="5">
                                            <p:txEl>
                                              <p:pRg st="2" end="2"/>
                                            </p:txEl>
                                          </p:spTgt>
                                        </p:tgtEl>
                                      </p:cBhvr>
                                      <p:to x="100000" y="100000"/>
                                    </p:animScale>
                                    <p:animScale>
                                      <p:cBhvr>
                                        <p:cTn id="37" dur="26">
                                          <p:stCondLst>
                                            <p:cond delay="1808"/>
                                          </p:stCondLst>
                                        </p:cTn>
                                        <p:tgtEl>
                                          <p:spTgt spid="5">
                                            <p:txEl>
                                              <p:pRg st="2" end="2"/>
                                            </p:txEl>
                                          </p:spTgt>
                                        </p:tgtEl>
                                      </p:cBhvr>
                                      <p:to x="100000" y="95000"/>
                                    </p:animScale>
                                    <p:animScale>
                                      <p:cBhvr>
                                        <p:cTn id="38" dur="166" decel="50000">
                                          <p:stCondLst>
                                            <p:cond delay="1834"/>
                                          </p:stCondLst>
                                        </p:cTn>
                                        <p:tgtEl>
                                          <p:spTgt spid="5">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lstStyle/>
          <a:p>
            <a:r>
              <a:rPr lang="en-US" b="1" dirty="0" smtClean="0">
                <a:solidFill>
                  <a:srgbClr val="2F5897"/>
                </a:solidFill>
                <a:latin typeface="Wacky Action BTN" panose="020C0604040402040C06" pitchFamily="34" charset="0"/>
              </a:rPr>
              <a:t>The Game State</a:t>
            </a:r>
            <a:endParaRPr lang="en-US" dirty="0"/>
          </a:p>
        </p:txBody>
      </p:sp>
      <p:sp>
        <p:nvSpPr>
          <p:cNvPr id="5" name="Content Placeholder 4"/>
          <p:cNvSpPr>
            <a:spLocks noGrp="1"/>
          </p:cNvSpPr>
          <p:nvPr>
            <p:ph idx="1"/>
          </p:nvPr>
        </p:nvSpPr>
        <p:spPr>
          <a:xfrm>
            <a:off x="457200" y="914400"/>
            <a:ext cx="8229600" cy="5715000"/>
          </a:xfrm>
        </p:spPr>
        <p:txBody>
          <a:bodyPr>
            <a:normAutofit/>
          </a:bodyPr>
          <a:lstStyle/>
          <a:p>
            <a:endParaRPr lang="en-US" dirty="0" smtClean="0"/>
          </a:p>
          <a:p>
            <a:r>
              <a:rPr lang="en-US" sz="4400" b="1" dirty="0" smtClean="0">
                <a:solidFill>
                  <a:schemeClr val="accent5">
                    <a:lumMod val="75000"/>
                  </a:schemeClr>
                </a:solidFill>
                <a:latin typeface="Gisha" panose="020B0502040204020203" pitchFamily="34" charset="-79"/>
                <a:cs typeface="Gisha" panose="020B0502040204020203" pitchFamily="34" charset="-79"/>
              </a:rPr>
              <a:t>If </a:t>
            </a:r>
            <a:r>
              <a:rPr lang="en-US" sz="4400" b="1" dirty="0">
                <a:solidFill>
                  <a:schemeClr val="accent5">
                    <a:lumMod val="75000"/>
                  </a:schemeClr>
                </a:solidFill>
                <a:latin typeface="Gisha" panose="020B0502040204020203" pitchFamily="34" charset="-79"/>
                <a:cs typeface="Gisha" panose="020B0502040204020203" pitchFamily="34" charset="-79"/>
              </a:rPr>
              <a:t>you’ve ever played a game that </a:t>
            </a:r>
            <a:r>
              <a:rPr lang="en-US" sz="4400" b="1" dirty="0" smtClean="0">
                <a:solidFill>
                  <a:schemeClr val="accent5">
                    <a:lumMod val="75000"/>
                  </a:schemeClr>
                </a:solidFill>
                <a:latin typeface="Gisha" panose="020B0502040204020203" pitchFamily="34" charset="-79"/>
                <a:cs typeface="Gisha" panose="020B0502040204020203" pitchFamily="34" charset="-79"/>
              </a:rPr>
              <a:t>lets </a:t>
            </a:r>
            <a:r>
              <a:rPr lang="en-US" sz="4400" b="1" dirty="0">
                <a:solidFill>
                  <a:schemeClr val="accent5">
                    <a:lumMod val="75000"/>
                  </a:schemeClr>
                </a:solidFill>
                <a:latin typeface="Gisha" panose="020B0502040204020203" pitchFamily="34" charset="-79"/>
                <a:cs typeface="Gisha" panose="020B0502040204020203" pitchFamily="34" charset="-79"/>
              </a:rPr>
              <a:t>you </a:t>
            </a:r>
            <a:r>
              <a:rPr lang="en-US" sz="4400" b="1" dirty="0" smtClean="0">
                <a:solidFill>
                  <a:schemeClr val="accent5">
                    <a:lumMod val="75000"/>
                  </a:schemeClr>
                </a:solidFill>
                <a:latin typeface="Gisha" panose="020B0502040204020203" pitchFamily="34" charset="-79"/>
                <a:cs typeface="Gisha" panose="020B0502040204020203" pitchFamily="34" charset="-79"/>
              </a:rPr>
              <a:t>save, </a:t>
            </a:r>
            <a:r>
              <a:rPr lang="en-US" sz="4400" b="1" dirty="0">
                <a:solidFill>
                  <a:schemeClr val="accent5">
                    <a:lumMod val="75000"/>
                  </a:schemeClr>
                </a:solidFill>
                <a:latin typeface="Gisha" panose="020B0502040204020203" pitchFamily="34" charset="-79"/>
                <a:cs typeface="Gisha" panose="020B0502040204020203" pitchFamily="34" charset="-79"/>
              </a:rPr>
              <a:t>the </a:t>
            </a:r>
            <a:r>
              <a:rPr lang="en-US" sz="4400" b="1" dirty="0" smtClean="0">
                <a:solidFill>
                  <a:schemeClr val="accent5">
                    <a:lumMod val="75000"/>
                  </a:schemeClr>
                </a:solidFill>
                <a:latin typeface="Gisha" panose="020B0502040204020203" pitchFamily="34" charset="-79"/>
                <a:cs typeface="Gisha" panose="020B0502040204020203" pitchFamily="34" charset="-79"/>
              </a:rPr>
              <a:t>“save state” </a:t>
            </a:r>
            <a:r>
              <a:rPr lang="en-US" sz="4400" b="1" dirty="0">
                <a:solidFill>
                  <a:schemeClr val="accent5">
                    <a:lumMod val="75000"/>
                  </a:schemeClr>
                </a:solidFill>
                <a:latin typeface="Gisha" panose="020B0502040204020203" pitchFamily="34" charset="-79"/>
                <a:cs typeface="Gisha" panose="020B0502040204020203" pitchFamily="34" charset="-79"/>
              </a:rPr>
              <a:t>is the game state at the point that you’ve saved it. </a:t>
            </a:r>
            <a:r>
              <a:rPr lang="en-US" sz="4400" b="1" dirty="0">
                <a:solidFill>
                  <a:srgbClr val="002060"/>
                </a:solidFill>
                <a:latin typeface="Gisha" panose="020B0502040204020203" pitchFamily="34" charset="-79"/>
                <a:cs typeface="Gisha" panose="020B0502040204020203" pitchFamily="34" charset="-79"/>
              </a:rPr>
              <a:t>In most games, pausing the game will prevent the game state from changing.</a:t>
            </a:r>
          </a:p>
        </p:txBody>
      </p:sp>
    </p:spTree>
    <p:extLst>
      <p:ext uri="{BB962C8B-B14F-4D97-AF65-F5344CB8AC3E}">
        <p14:creationId xmlns:p14="http://schemas.microsoft.com/office/powerpoint/2010/main" val="329159382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latin typeface="Wacky Action BTN" panose="020C0604040402040C06" pitchFamily="34" charset="0"/>
              </a:rPr>
              <a:t>Pygame</a:t>
            </a:r>
            <a:r>
              <a:rPr lang="en-US" b="1" dirty="0" smtClean="0">
                <a:latin typeface="Wacky Action BTN" panose="020C0604040402040C06" pitchFamily="34" charset="0"/>
              </a:rPr>
              <a:t> Basics</a:t>
            </a:r>
            <a:endParaRPr lang="en-US" b="1" dirty="0">
              <a:latin typeface="Wacky Action BTN" panose="020C0604040402040C06" pitchFamily="34" charset="0"/>
            </a:endParaRPr>
          </a:p>
        </p:txBody>
      </p:sp>
      <p:sp>
        <p:nvSpPr>
          <p:cNvPr id="3" name="Content Placeholder 2"/>
          <p:cNvSpPr>
            <a:spLocks noGrp="1"/>
          </p:cNvSpPr>
          <p:nvPr>
            <p:ph idx="1"/>
          </p:nvPr>
        </p:nvSpPr>
        <p:spPr/>
        <p:txBody>
          <a:bodyPr>
            <a:normAutofit lnSpcReduction="10000"/>
          </a:bodyPr>
          <a:lstStyle/>
          <a:p>
            <a:r>
              <a:rPr lang="en-US" sz="2800" b="1" dirty="0" smtClean="0">
                <a:solidFill>
                  <a:schemeClr val="accent5"/>
                </a:solidFill>
                <a:latin typeface="Gisha" panose="020B0502040204020203" pitchFamily="34" charset="-79"/>
                <a:cs typeface="Gisha" panose="020B0502040204020203" pitchFamily="34" charset="-79"/>
              </a:rPr>
              <a:t>Just like how Python comes with several modules that provide additional  functions for your programs (like </a:t>
            </a:r>
            <a:r>
              <a:rPr lang="en-US" sz="2800" b="1" dirty="0" smtClean="0">
                <a:solidFill>
                  <a:srgbClr val="002060"/>
                </a:solidFill>
                <a:latin typeface="Gisha" panose="020B0502040204020203" pitchFamily="34" charset="-79"/>
                <a:cs typeface="Gisha" panose="020B0502040204020203" pitchFamily="34" charset="-79"/>
              </a:rPr>
              <a:t>math</a:t>
            </a:r>
            <a:r>
              <a:rPr lang="en-US" sz="2800" b="1" dirty="0" smtClean="0">
                <a:solidFill>
                  <a:schemeClr val="accent5"/>
                </a:solidFill>
                <a:latin typeface="Gisha" panose="020B0502040204020203" pitchFamily="34" charset="-79"/>
                <a:cs typeface="Gisha" panose="020B0502040204020203" pitchFamily="34" charset="-79"/>
              </a:rPr>
              <a:t> and </a:t>
            </a:r>
            <a:r>
              <a:rPr lang="en-US" sz="2800" b="1" dirty="0" smtClean="0">
                <a:solidFill>
                  <a:srgbClr val="002060"/>
                </a:solidFill>
                <a:latin typeface="Gisha" panose="020B0502040204020203" pitchFamily="34" charset="-79"/>
                <a:cs typeface="Gisha" panose="020B0502040204020203" pitchFamily="34" charset="-79"/>
              </a:rPr>
              <a:t>random</a:t>
            </a:r>
            <a:r>
              <a:rPr lang="en-US" sz="2800" b="1" dirty="0" smtClean="0">
                <a:solidFill>
                  <a:schemeClr val="accent5"/>
                </a:solidFill>
                <a:latin typeface="Gisha" panose="020B0502040204020203" pitchFamily="34" charset="-79"/>
                <a:cs typeface="Gisha" panose="020B0502040204020203" pitchFamily="34" charset="-79"/>
              </a:rPr>
              <a:t>), the </a:t>
            </a:r>
            <a:r>
              <a:rPr lang="en-US" sz="2800" b="1" dirty="0" err="1" smtClean="0">
                <a:solidFill>
                  <a:schemeClr val="accent5"/>
                </a:solidFill>
                <a:latin typeface="Gisha" panose="020B0502040204020203" pitchFamily="34" charset="-79"/>
                <a:cs typeface="Gisha" panose="020B0502040204020203" pitchFamily="34" charset="-79"/>
              </a:rPr>
              <a:t>Pygame</a:t>
            </a:r>
            <a:r>
              <a:rPr lang="en-US" sz="2800" b="1" dirty="0" smtClean="0">
                <a:solidFill>
                  <a:schemeClr val="accent5"/>
                </a:solidFill>
                <a:latin typeface="Gisha" panose="020B0502040204020203" pitchFamily="34" charset="-79"/>
                <a:cs typeface="Gisha" panose="020B0502040204020203" pitchFamily="34" charset="-79"/>
              </a:rPr>
              <a:t> framework includes several modules with functions for:</a:t>
            </a:r>
          </a:p>
          <a:p>
            <a:pPr lvl="1"/>
            <a:r>
              <a:rPr lang="en-US" sz="2000" b="1" dirty="0" smtClean="0">
                <a:solidFill>
                  <a:schemeClr val="accent5"/>
                </a:solidFill>
                <a:latin typeface="Wacky Action BTN" panose="020C0604040402040C06" pitchFamily="34" charset="0"/>
              </a:rPr>
              <a:t> </a:t>
            </a:r>
            <a:r>
              <a:rPr lang="en-US" sz="3600" b="1" dirty="0" smtClean="0">
                <a:solidFill>
                  <a:srgbClr val="FF0000"/>
                </a:solidFill>
                <a:latin typeface="Wacky Action BTN" panose="020C0604040402040C06" pitchFamily="34" charset="0"/>
              </a:rPr>
              <a:t>drawing </a:t>
            </a:r>
            <a:r>
              <a:rPr lang="en-US" sz="3600" b="1" dirty="0" smtClean="0">
                <a:solidFill>
                  <a:srgbClr val="FF0000"/>
                </a:solidFill>
                <a:latin typeface="Wacky Action BTN" panose="020C0604040402040C06" pitchFamily="34" charset="0"/>
              </a:rPr>
              <a:t>graphics</a:t>
            </a:r>
            <a:endParaRPr lang="en-US" sz="3600" b="1" dirty="0" smtClean="0">
              <a:solidFill>
                <a:srgbClr val="FF0000"/>
              </a:solidFill>
              <a:latin typeface="Wacky Action BTN" panose="020C0604040402040C06" pitchFamily="34" charset="0"/>
            </a:endParaRPr>
          </a:p>
          <a:p>
            <a:pPr lvl="1"/>
            <a:r>
              <a:rPr lang="en-US" sz="3600" b="1" dirty="0" smtClean="0">
                <a:solidFill>
                  <a:srgbClr val="FF0000"/>
                </a:solidFill>
                <a:latin typeface="Wacky Action BTN" panose="020C0604040402040C06" pitchFamily="34" charset="0"/>
              </a:rPr>
              <a:t> 	playing </a:t>
            </a:r>
            <a:r>
              <a:rPr lang="en-US" sz="3600" b="1" dirty="0" smtClean="0">
                <a:solidFill>
                  <a:srgbClr val="FF0000"/>
                </a:solidFill>
                <a:latin typeface="Wacky Action BTN" panose="020C0604040402040C06" pitchFamily="34" charset="0"/>
              </a:rPr>
              <a:t>sounds </a:t>
            </a:r>
            <a:endParaRPr lang="en-US" sz="3600" b="1" dirty="0" smtClean="0">
              <a:solidFill>
                <a:srgbClr val="FF0000"/>
              </a:solidFill>
              <a:latin typeface="Wacky Action BTN" panose="020C0604040402040C06" pitchFamily="34" charset="0"/>
            </a:endParaRPr>
          </a:p>
          <a:p>
            <a:pPr lvl="1"/>
            <a:r>
              <a:rPr lang="en-US" sz="3600" b="1" dirty="0" smtClean="0">
                <a:solidFill>
                  <a:srgbClr val="FF0000"/>
                </a:solidFill>
                <a:latin typeface="Wacky Action BTN" panose="020C0604040402040C06" pitchFamily="34" charset="0"/>
              </a:rPr>
              <a:t> handling </a:t>
            </a:r>
            <a:r>
              <a:rPr lang="en-US" sz="3600" b="1" smtClean="0">
                <a:solidFill>
                  <a:srgbClr val="FF0000"/>
                </a:solidFill>
                <a:latin typeface="Wacky Action BTN" panose="020C0604040402040C06" pitchFamily="34" charset="0"/>
              </a:rPr>
              <a:t>mouse </a:t>
            </a:r>
            <a:r>
              <a:rPr lang="en-US" sz="3600" b="1" smtClean="0">
                <a:solidFill>
                  <a:srgbClr val="FF0000"/>
                </a:solidFill>
                <a:latin typeface="Wacky Action BTN" panose="020C0604040402040C06" pitchFamily="34" charset="0"/>
              </a:rPr>
              <a:t>input</a:t>
            </a:r>
            <a:endParaRPr lang="en-US" sz="3600" b="1" dirty="0" smtClean="0">
              <a:solidFill>
                <a:srgbClr val="FF0000"/>
              </a:solidFill>
              <a:latin typeface="Wacky Action BTN" panose="020C0604040402040C06" pitchFamily="34" charset="0"/>
            </a:endParaRPr>
          </a:p>
          <a:p>
            <a:pPr lvl="1"/>
            <a:r>
              <a:rPr lang="en-US" sz="3600" b="1" dirty="0" smtClean="0">
                <a:solidFill>
                  <a:srgbClr val="FF0000"/>
                </a:solidFill>
                <a:latin typeface="Wacky Action BTN" panose="020C0604040402040C06" pitchFamily="34" charset="0"/>
              </a:rPr>
              <a:t> And more!</a:t>
            </a:r>
            <a:endParaRPr lang="en-US" sz="3600" b="1" dirty="0">
              <a:solidFill>
                <a:srgbClr val="FF0000"/>
              </a:solidFill>
              <a:latin typeface="Wacky Action BTN" panose="020C0604040402040C06" pitchFamily="34" charset="0"/>
            </a:endParaRPr>
          </a:p>
        </p:txBody>
      </p:sp>
    </p:spTree>
    <p:extLst>
      <p:ext uri="{BB962C8B-B14F-4D97-AF65-F5344CB8AC3E}">
        <p14:creationId xmlns:p14="http://schemas.microsoft.com/office/powerpoint/2010/main" val="199062820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dirty="0" smtClean="0">
                <a:solidFill>
                  <a:srgbClr val="2F5897"/>
                </a:solidFill>
                <a:latin typeface="Wacky Action BTN" panose="020C0604040402040C06" pitchFamily="34" charset="0"/>
              </a:rPr>
              <a:t>The Game State</a:t>
            </a:r>
            <a:endParaRPr lang="en-US" dirty="0"/>
          </a:p>
        </p:txBody>
      </p:sp>
      <p:sp>
        <p:nvSpPr>
          <p:cNvPr id="5" name="Content Placeholder 4"/>
          <p:cNvSpPr>
            <a:spLocks noGrp="1"/>
          </p:cNvSpPr>
          <p:nvPr>
            <p:ph idx="1"/>
          </p:nvPr>
        </p:nvSpPr>
        <p:spPr>
          <a:xfrm>
            <a:off x="457200" y="609600"/>
            <a:ext cx="8229600" cy="6019800"/>
          </a:xfrm>
        </p:spPr>
        <p:txBody>
          <a:bodyPr>
            <a:normAutofit/>
          </a:bodyPr>
          <a:lstStyle/>
          <a:p>
            <a:r>
              <a:rPr lang="en-US" b="1" dirty="0" smtClean="0">
                <a:solidFill>
                  <a:schemeClr val="accent5">
                    <a:lumMod val="75000"/>
                  </a:schemeClr>
                </a:solidFill>
                <a:latin typeface="Gisha" panose="020B0502040204020203" pitchFamily="34" charset="-79"/>
                <a:cs typeface="Gisha" panose="020B0502040204020203" pitchFamily="34" charset="-79"/>
              </a:rPr>
              <a:t>Since </a:t>
            </a:r>
            <a:r>
              <a:rPr lang="en-US" b="1" dirty="0">
                <a:solidFill>
                  <a:schemeClr val="accent5">
                    <a:lumMod val="75000"/>
                  </a:schemeClr>
                </a:solidFill>
                <a:latin typeface="Gisha" panose="020B0502040204020203" pitchFamily="34" charset="-79"/>
                <a:cs typeface="Gisha" panose="020B0502040204020203" pitchFamily="34" charset="-79"/>
              </a:rPr>
              <a:t>the game state is usually updated in response to events (such as mouse clicks or keyboard presses) or the passage of time, the game loop is constantly checking and re-checking many times a second for any new events that have happened. </a:t>
            </a:r>
            <a:r>
              <a:rPr lang="en-US" b="1" dirty="0" smtClean="0">
                <a:solidFill>
                  <a:schemeClr val="accent5">
                    <a:lumMod val="75000"/>
                  </a:schemeClr>
                </a:solidFill>
                <a:latin typeface="Gisha" panose="020B0502040204020203" pitchFamily="34" charset="-79"/>
                <a:cs typeface="Gisha" panose="020B0502040204020203" pitchFamily="34" charset="-79"/>
              </a:rPr>
              <a:t>This </a:t>
            </a:r>
            <a:r>
              <a:rPr lang="en-US" b="1" dirty="0">
                <a:solidFill>
                  <a:schemeClr val="accent5">
                    <a:lumMod val="75000"/>
                  </a:schemeClr>
                </a:solidFill>
                <a:latin typeface="Gisha" panose="020B0502040204020203" pitchFamily="34" charset="-79"/>
                <a:cs typeface="Gisha" panose="020B0502040204020203" pitchFamily="34" charset="-79"/>
              </a:rPr>
              <a:t>is usually called event handling</a:t>
            </a:r>
            <a:r>
              <a:rPr lang="en-US" b="1" dirty="0" smtClean="0">
                <a:solidFill>
                  <a:schemeClr val="accent5">
                    <a:lumMod val="75000"/>
                  </a:schemeClr>
                </a:solidFill>
                <a:latin typeface="Gisha" panose="020B0502040204020203" pitchFamily="34" charset="-79"/>
                <a:cs typeface="Gisha" panose="020B0502040204020203" pitchFamily="34" charset="-79"/>
              </a:rPr>
              <a:t>.</a:t>
            </a:r>
            <a:endParaRPr lang="en-US" b="1" dirty="0">
              <a:solidFill>
                <a:schemeClr val="accent5">
                  <a:lumMod val="75000"/>
                </a:schemeClr>
              </a:solidFill>
              <a:latin typeface="Gisha" panose="020B0502040204020203" pitchFamily="34" charset="-79"/>
              <a:cs typeface="Gisha" panose="020B0502040204020203" pitchFamily="34" charset="-79"/>
            </a:endParaRP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2726" y="2895600"/>
            <a:ext cx="7958138"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424403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447800"/>
          </a:xfrm>
        </p:spPr>
        <p:txBody>
          <a:bodyPr/>
          <a:lstStyle/>
          <a:p>
            <a:r>
              <a:rPr lang="en-US" b="1" dirty="0">
                <a:solidFill>
                  <a:srgbClr val="2F5897"/>
                </a:solidFill>
                <a:latin typeface="Wacky Action BTN" panose="020C0604040402040C06" pitchFamily="34" charset="0"/>
              </a:rPr>
              <a:t>Hello </a:t>
            </a:r>
            <a:r>
              <a:rPr lang="en-US" b="1" dirty="0" smtClean="0">
                <a:solidFill>
                  <a:srgbClr val="2F5897"/>
                </a:solidFill>
                <a:latin typeface="Wacky Action BTN" panose="020C0604040402040C06" pitchFamily="34" charset="0"/>
              </a:rPr>
              <a:t>World – The QUIT Event </a:t>
            </a:r>
            <a:endParaRPr lang="en-US" dirty="0"/>
          </a:p>
        </p:txBody>
      </p:sp>
      <p:sp>
        <p:nvSpPr>
          <p:cNvPr id="5" name="Content Placeholder 4"/>
          <p:cNvSpPr>
            <a:spLocks noGrp="1"/>
          </p:cNvSpPr>
          <p:nvPr>
            <p:ph idx="1"/>
          </p:nvPr>
        </p:nvSpPr>
        <p:spPr>
          <a:xfrm>
            <a:off x="533400" y="1066800"/>
            <a:ext cx="8229600" cy="5029200"/>
          </a:xfrm>
        </p:spPr>
        <p:txBody>
          <a:bodyPr>
            <a:normAutofit lnSpcReduction="10000"/>
          </a:bodyPr>
          <a:lstStyle/>
          <a:p>
            <a:endParaRPr lang="en-US" dirty="0" smtClean="0"/>
          </a:p>
          <a:p>
            <a:endParaRPr lang="en-US" dirty="0"/>
          </a:p>
          <a:p>
            <a:endParaRPr lang="en-US" dirty="0" smtClean="0"/>
          </a:p>
          <a:p>
            <a:endParaRPr lang="en-US" dirty="0"/>
          </a:p>
          <a:p>
            <a:r>
              <a:rPr lang="en-US" b="1" dirty="0">
                <a:solidFill>
                  <a:schemeClr val="accent5">
                    <a:lumMod val="75000"/>
                  </a:schemeClr>
                </a:solidFill>
                <a:latin typeface="Gisha" panose="020B0502040204020203" pitchFamily="34" charset="-79"/>
                <a:cs typeface="Gisha" panose="020B0502040204020203" pitchFamily="34" charset="-79"/>
              </a:rPr>
              <a:t>Event objects have a member variable (also called </a:t>
            </a:r>
            <a:r>
              <a:rPr lang="en-US" b="1" dirty="0">
                <a:solidFill>
                  <a:srgbClr val="002060"/>
                </a:solidFill>
                <a:latin typeface="Gisha" panose="020B0502040204020203" pitchFamily="34" charset="-79"/>
                <a:cs typeface="Gisha" panose="020B0502040204020203" pitchFamily="34" charset="-79"/>
              </a:rPr>
              <a:t>attributes</a:t>
            </a:r>
            <a:r>
              <a:rPr lang="en-US" b="1" dirty="0">
                <a:solidFill>
                  <a:srgbClr val="FF0000"/>
                </a:solidFill>
                <a:latin typeface="Gisha" panose="020B0502040204020203" pitchFamily="34" charset="-79"/>
                <a:cs typeface="Gisha" panose="020B0502040204020203" pitchFamily="34" charset="-79"/>
              </a:rPr>
              <a:t> </a:t>
            </a:r>
            <a:r>
              <a:rPr lang="en-US" b="1" dirty="0">
                <a:solidFill>
                  <a:schemeClr val="accent5">
                    <a:lumMod val="75000"/>
                  </a:schemeClr>
                </a:solidFill>
                <a:latin typeface="Gisha" panose="020B0502040204020203" pitchFamily="34" charset="-79"/>
                <a:cs typeface="Gisha" panose="020B0502040204020203" pitchFamily="34" charset="-79"/>
              </a:rPr>
              <a:t>or </a:t>
            </a:r>
            <a:r>
              <a:rPr lang="en-US" b="1" dirty="0" smtClean="0">
                <a:solidFill>
                  <a:srgbClr val="002060"/>
                </a:solidFill>
                <a:latin typeface="Gisha" panose="020B0502040204020203" pitchFamily="34" charset="-79"/>
                <a:cs typeface="Gisha" panose="020B0502040204020203" pitchFamily="34" charset="-79"/>
              </a:rPr>
              <a:t>properties – </a:t>
            </a:r>
            <a:r>
              <a:rPr lang="en-US" b="1" i="1" dirty="0" smtClean="0">
                <a:solidFill>
                  <a:srgbClr val="002060"/>
                </a:solidFill>
                <a:latin typeface="Gisha" panose="020B0502040204020203" pitchFamily="34" charset="-79"/>
                <a:cs typeface="Gisha" panose="020B0502040204020203" pitchFamily="34" charset="-79"/>
              </a:rPr>
              <a:t>remember ALICE?</a:t>
            </a:r>
            <a:r>
              <a:rPr lang="en-US" b="1" dirty="0" smtClean="0">
                <a:solidFill>
                  <a:srgbClr val="002060"/>
                </a:solidFill>
                <a:latin typeface="Gisha" panose="020B0502040204020203" pitchFamily="34" charset="-79"/>
                <a:cs typeface="Gisha" panose="020B0502040204020203" pitchFamily="34" charset="-79"/>
              </a:rPr>
              <a:t>) </a:t>
            </a:r>
            <a:r>
              <a:rPr lang="en-US" b="1" dirty="0">
                <a:solidFill>
                  <a:schemeClr val="accent5">
                    <a:lumMod val="75000"/>
                  </a:schemeClr>
                </a:solidFill>
                <a:latin typeface="Gisha" panose="020B0502040204020203" pitchFamily="34" charset="-79"/>
                <a:cs typeface="Gisha" panose="020B0502040204020203" pitchFamily="34" charset="-79"/>
              </a:rPr>
              <a:t>named type which tells us what kind of event the object </a:t>
            </a:r>
            <a:r>
              <a:rPr lang="en-US" b="1" dirty="0" smtClean="0">
                <a:solidFill>
                  <a:schemeClr val="accent5">
                    <a:lumMod val="75000"/>
                  </a:schemeClr>
                </a:solidFill>
                <a:latin typeface="Gisha" panose="020B0502040204020203" pitchFamily="34" charset="-79"/>
                <a:cs typeface="Gisha" panose="020B0502040204020203" pitchFamily="34" charset="-79"/>
              </a:rPr>
              <a:t>represents.</a:t>
            </a:r>
          </a:p>
          <a:p>
            <a:r>
              <a:rPr lang="en-US" b="1" dirty="0" smtClean="0">
                <a:solidFill>
                  <a:schemeClr val="accent5">
                    <a:lumMod val="75000"/>
                  </a:schemeClr>
                </a:solidFill>
                <a:latin typeface="Gisha" panose="020B0502040204020203" pitchFamily="34" charset="-79"/>
                <a:cs typeface="Gisha" panose="020B0502040204020203" pitchFamily="34" charset="-79"/>
              </a:rPr>
              <a:t> </a:t>
            </a:r>
            <a:r>
              <a:rPr lang="en-US" b="1" dirty="0">
                <a:solidFill>
                  <a:schemeClr val="accent5">
                    <a:lumMod val="75000"/>
                  </a:schemeClr>
                </a:solidFill>
                <a:latin typeface="Gisha" panose="020B0502040204020203" pitchFamily="34" charset="-79"/>
                <a:cs typeface="Gisha" panose="020B0502040204020203" pitchFamily="34" charset="-79"/>
              </a:rPr>
              <a:t>Line 9 checks if the Event object’s type is equal to the constant QUIT. </a:t>
            </a:r>
            <a:r>
              <a:rPr lang="en-US" b="1" i="1" dirty="0">
                <a:solidFill>
                  <a:schemeClr val="accent5">
                    <a:lumMod val="75000"/>
                  </a:schemeClr>
                </a:solidFill>
                <a:latin typeface="Gisha" panose="020B0502040204020203" pitchFamily="34" charset="-79"/>
                <a:cs typeface="Gisha" panose="020B0502040204020203" pitchFamily="34" charset="-79"/>
              </a:rPr>
              <a:t>Remember that since we used the from </a:t>
            </a:r>
            <a:r>
              <a:rPr lang="en-US" b="1" i="1" dirty="0" err="1">
                <a:solidFill>
                  <a:srgbClr val="002060"/>
                </a:solidFill>
                <a:latin typeface="Gisha" panose="020B0502040204020203" pitchFamily="34" charset="-79"/>
                <a:cs typeface="Gisha" panose="020B0502040204020203" pitchFamily="34" charset="-79"/>
              </a:rPr>
              <a:t>pygame.locals</a:t>
            </a:r>
            <a:r>
              <a:rPr lang="en-US" b="1" i="1" dirty="0">
                <a:solidFill>
                  <a:srgbClr val="002060"/>
                </a:solidFill>
                <a:latin typeface="Gisha" panose="020B0502040204020203" pitchFamily="34" charset="-79"/>
                <a:cs typeface="Gisha" panose="020B0502040204020203" pitchFamily="34" charset="-79"/>
              </a:rPr>
              <a:t> import * </a:t>
            </a:r>
            <a:r>
              <a:rPr lang="en-US" b="1" i="1" dirty="0">
                <a:solidFill>
                  <a:schemeClr val="accent5">
                    <a:lumMod val="75000"/>
                  </a:schemeClr>
                </a:solidFill>
                <a:latin typeface="Gisha" panose="020B0502040204020203" pitchFamily="34" charset="-79"/>
                <a:cs typeface="Gisha" panose="020B0502040204020203" pitchFamily="34" charset="-79"/>
              </a:rPr>
              <a:t>form of the import statement, we only have to type </a:t>
            </a:r>
            <a:r>
              <a:rPr lang="en-US" b="1" i="1" dirty="0">
                <a:solidFill>
                  <a:srgbClr val="002060"/>
                </a:solidFill>
                <a:latin typeface="Gisha" panose="020B0502040204020203" pitchFamily="34" charset="-79"/>
                <a:cs typeface="Gisha" panose="020B0502040204020203" pitchFamily="34" charset="-79"/>
              </a:rPr>
              <a:t>QUIT</a:t>
            </a:r>
            <a:r>
              <a:rPr lang="en-US" b="1" i="1" dirty="0">
                <a:solidFill>
                  <a:schemeClr val="accent5">
                    <a:lumMod val="75000"/>
                  </a:schemeClr>
                </a:solidFill>
                <a:latin typeface="Gisha" panose="020B0502040204020203" pitchFamily="34" charset="-79"/>
                <a:cs typeface="Gisha" panose="020B0502040204020203" pitchFamily="34" charset="-79"/>
              </a:rPr>
              <a:t> instead of </a:t>
            </a:r>
            <a:r>
              <a:rPr lang="en-US" b="1" i="1" dirty="0" err="1">
                <a:solidFill>
                  <a:schemeClr val="accent5">
                    <a:lumMod val="75000"/>
                  </a:schemeClr>
                </a:solidFill>
                <a:latin typeface="Gisha" panose="020B0502040204020203" pitchFamily="34" charset="-79"/>
                <a:cs typeface="Gisha" panose="020B0502040204020203" pitchFamily="34" charset="-79"/>
              </a:rPr>
              <a:t>pygame.locals.QUIT</a:t>
            </a:r>
            <a:r>
              <a:rPr lang="en-US" b="1" i="1" dirty="0">
                <a:solidFill>
                  <a:schemeClr val="accent5">
                    <a:lumMod val="75000"/>
                  </a:schemeClr>
                </a:solidFill>
                <a:latin typeface="Gisha" panose="020B0502040204020203" pitchFamily="34" charset="-79"/>
                <a:cs typeface="Gisha" panose="020B0502040204020203" pitchFamily="34" charset="-79"/>
              </a:rPr>
              <a:t>.</a:t>
            </a:r>
            <a:endParaRPr lang="en-US" b="1" i="1" dirty="0" smtClean="0">
              <a:solidFill>
                <a:schemeClr val="accent5">
                  <a:lumMod val="75000"/>
                </a:schemeClr>
              </a:solidFill>
              <a:latin typeface="Gisha" panose="020B0502040204020203" pitchFamily="34" charset="-79"/>
              <a:cs typeface="Gisha" panose="020B0502040204020203" pitchFamily="34" charset="-79"/>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999" y="1600200"/>
            <a:ext cx="7086599" cy="11599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2384308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wipe(down)">
                                      <p:cBhvr>
                                        <p:cTn id="7" dur="580">
                                          <p:stCondLst>
                                            <p:cond delay="0"/>
                                          </p:stCondLst>
                                        </p:cTn>
                                        <p:tgtEl>
                                          <p:spTgt spid="5">
                                            <p:txEl>
                                              <p:pRg st="4" end="4"/>
                                            </p:txEl>
                                          </p:spTgt>
                                        </p:tgtEl>
                                      </p:cBhvr>
                                    </p:animEffect>
                                    <p:anim calcmode="lin" valueType="num">
                                      <p:cBhvr>
                                        <p:cTn id="8" dur="1822" tmFilter="0,0; 0.14,0.36; 0.43,0.73; 0.71,0.91; 1.0,1.0">
                                          <p:stCondLst>
                                            <p:cond delay="0"/>
                                          </p:stCondLst>
                                        </p:cTn>
                                        <p:tgtEl>
                                          <p:spTgt spid="5">
                                            <p:txEl>
                                              <p:pRg st="4" end="4"/>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xEl>
                                              <p:pRg st="4" end="4"/>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xEl>
                                              <p:pRg st="4" end="4"/>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xEl>
                                              <p:pRg st="4" end="4"/>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xEl>
                                              <p:pRg st="4" end="4"/>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xEl>
                                              <p:pRg st="4" end="4"/>
                                            </p:txEl>
                                          </p:spTgt>
                                        </p:tgtEl>
                                      </p:cBhvr>
                                      <p:to x="100000" y="60000"/>
                                    </p:animScale>
                                    <p:animScale>
                                      <p:cBhvr>
                                        <p:cTn id="14" dur="166" decel="50000">
                                          <p:stCondLst>
                                            <p:cond delay="676"/>
                                          </p:stCondLst>
                                        </p:cTn>
                                        <p:tgtEl>
                                          <p:spTgt spid="5">
                                            <p:txEl>
                                              <p:pRg st="4" end="4"/>
                                            </p:txEl>
                                          </p:spTgt>
                                        </p:tgtEl>
                                      </p:cBhvr>
                                      <p:to x="100000" y="100000"/>
                                    </p:animScale>
                                    <p:animScale>
                                      <p:cBhvr>
                                        <p:cTn id="15" dur="26">
                                          <p:stCondLst>
                                            <p:cond delay="1312"/>
                                          </p:stCondLst>
                                        </p:cTn>
                                        <p:tgtEl>
                                          <p:spTgt spid="5">
                                            <p:txEl>
                                              <p:pRg st="4" end="4"/>
                                            </p:txEl>
                                          </p:spTgt>
                                        </p:tgtEl>
                                      </p:cBhvr>
                                      <p:to x="100000" y="80000"/>
                                    </p:animScale>
                                    <p:animScale>
                                      <p:cBhvr>
                                        <p:cTn id="16" dur="166" decel="50000">
                                          <p:stCondLst>
                                            <p:cond delay="1338"/>
                                          </p:stCondLst>
                                        </p:cTn>
                                        <p:tgtEl>
                                          <p:spTgt spid="5">
                                            <p:txEl>
                                              <p:pRg st="4" end="4"/>
                                            </p:txEl>
                                          </p:spTgt>
                                        </p:tgtEl>
                                      </p:cBhvr>
                                      <p:to x="100000" y="100000"/>
                                    </p:animScale>
                                    <p:animScale>
                                      <p:cBhvr>
                                        <p:cTn id="17" dur="26">
                                          <p:stCondLst>
                                            <p:cond delay="1642"/>
                                          </p:stCondLst>
                                        </p:cTn>
                                        <p:tgtEl>
                                          <p:spTgt spid="5">
                                            <p:txEl>
                                              <p:pRg st="4" end="4"/>
                                            </p:txEl>
                                          </p:spTgt>
                                        </p:tgtEl>
                                      </p:cBhvr>
                                      <p:to x="100000" y="90000"/>
                                    </p:animScale>
                                    <p:animScale>
                                      <p:cBhvr>
                                        <p:cTn id="18" dur="166" decel="50000">
                                          <p:stCondLst>
                                            <p:cond delay="1668"/>
                                          </p:stCondLst>
                                        </p:cTn>
                                        <p:tgtEl>
                                          <p:spTgt spid="5">
                                            <p:txEl>
                                              <p:pRg st="4" end="4"/>
                                            </p:txEl>
                                          </p:spTgt>
                                        </p:tgtEl>
                                      </p:cBhvr>
                                      <p:to x="100000" y="100000"/>
                                    </p:animScale>
                                    <p:animScale>
                                      <p:cBhvr>
                                        <p:cTn id="19" dur="26">
                                          <p:stCondLst>
                                            <p:cond delay="1808"/>
                                          </p:stCondLst>
                                        </p:cTn>
                                        <p:tgtEl>
                                          <p:spTgt spid="5">
                                            <p:txEl>
                                              <p:pRg st="4" end="4"/>
                                            </p:txEl>
                                          </p:spTgt>
                                        </p:tgtEl>
                                      </p:cBhvr>
                                      <p:to x="100000" y="95000"/>
                                    </p:animScale>
                                    <p:animScale>
                                      <p:cBhvr>
                                        <p:cTn id="20" dur="166" decel="50000">
                                          <p:stCondLst>
                                            <p:cond delay="1834"/>
                                          </p:stCondLst>
                                        </p:cTn>
                                        <p:tgtEl>
                                          <p:spTgt spid="5">
                                            <p:txEl>
                                              <p:pRg st="4" end="4"/>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animEffect transition="in" filter="wipe(down)">
                                      <p:cBhvr>
                                        <p:cTn id="25" dur="580">
                                          <p:stCondLst>
                                            <p:cond delay="0"/>
                                          </p:stCondLst>
                                        </p:cTn>
                                        <p:tgtEl>
                                          <p:spTgt spid="5">
                                            <p:txEl>
                                              <p:pRg st="5" end="5"/>
                                            </p:txEl>
                                          </p:spTgt>
                                        </p:tgtEl>
                                      </p:cBhvr>
                                    </p:animEffect>
                                    <p:anim calcmode="lin" valueType="num">
                                      <p:cBhvr>
                                        <p:cTn id="26" dur="1822" tmFilter="0,0; 0.14,0.36; 0.43,0.73; 0.71,0.91; 1.0,1.0">
                                          <p:stCondLst>
                                            <p:cond delay="0"/>
                                          </p:stCondLst>
                                        </p:cTn>
                                        <p:tgtEl>
                                          <p:spTgt spid="5">
                                            <p:txEl>
                                              <p:pRg st="5" end="5"/>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5">
                                            <p:txEl>
                                              <p:pRg st="5" end="5"/>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5">
                                            <p:txEl>
                                              <p:pRg st="5" end="5"/>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5">
                                            <p:txEl>
                                              <p:pRg st="5" end="5"/>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5">
                                            <p:txEl>
                                              <p:pRg st="5" end="5"/>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5">
                                            <p:txEl>
                                              <p:pRg st="5" end="5"/>
                                            </p:txEl>
                                          </p:spTgt>
                                        </p:tgtEl>
                                      </p:cBhvr>
                                      <p:to x="100000" y="60000"/>
                                    </p:animScale>
                                    <p:animScale>
                                      <p:cBhvr>
                                        <p:cTn id="32" dur="166" decel="50000">
                                          <p:stCondLst>
                                            <p:cond delay="676"/>
                                          </p:stCondLst>
                                        </p:cTn>
                                        <p:tgtEl>
                                          <p:spTgt spid="5">
                                            <p:txEl>
                                              <p:pRg st="5" end="5"/>
                                            </p:txEl>
                                          </p:spTgt>
                                        </p:tgtEl>
                                      </p:cBhvr>
                                      <p:to x="100000" y="100000"/>
                                    </p:animScale>
                                    <p:animScale>
                                      <p:cBhvr>
                                        <p:cTn id="33" dur="26">
                                          <p:stCondLst>
                                            <p:cond delay="1312"/>
                                          </p:stCondLst>
                                        </p:cTn>
                                        <p:tgtEl>
                                          <p:spTgt spid="5">
                                            <p:txEl>
                                              <p:pRg st="5" end="5"/>
                                            </p:txEl>
                                          </p:spTgt>
                                        </p:tgtEl>
                                      </p:cBhvr>
                                      <p:to x="100000" y="80000"/>
                                    </p:animScale>
                                    <p:animScale>
                                      <p:cBhvr>
                                        <p:cTn id="34" dur="166" decel="50000">
                                          <p:stCondLst>
                                            <p:cond delay="1338"/>
                                          </p:stCondLst>
                                        </p:cTn>
                                        <p:tgtEl>
                                          <p:spTgt spid="5">
                                            <p:txEl>
                                              <p:pRg st="5" end="5"/>
                                            </p:txEl>
                                          </p:spTgt>
                                        </p:tgtEl>
                                      </p:cBhvr>
                                      <p:to x="100000" y="100000"/>
                                    </p:animScale>
                                    <p:animScale>
                                      <p:cBhvr>
                                        <p:cTn id="35" dur="26">
                                          <p:stCondLst>
                                            <p:cond delay="1642"/>
                                          </p:stCondLst>
                                        </p:cTn>
                                        <p:tgtEl>
                                          <p:spTgt spid="5">
                                            <p:txEl>
                                              <p:pRg st="5" end="5"/>
                                            </p:txEl>
                                          </p:spTgt>
                                        </p:tgtEl>
                                      </p:cBhvr>
                                      <p:to x="100000" y="90000"/>
                                    </p:animScale>
                                    <p:animScale>
                                      <p:cBhvr>
                                        <p:cTn id="36" dur="166" decel="50000">
                                          <p:stCondLst>
                                            <p:cond delay="1668"/>
                                          </p:stCondLst>
                                        </p:cTn>
                                        <p:tgtEl>
                                          <p:spTgt spid="5">
                                            <p:txEl>
                                              <p:pRg st="5" end="5"/>
                                            </p:txEl>
                                          </p:spTgt>
                                        </p:tgtEl>
                                      </p:cBhvr>
                                      <p:to x="100000" y="100000"/>
                                    </p:animScale>
                                    <p:animScale>
                                      <p:cBhvr>
                                        <p:cTn id="37" dur="26">
                                          <p:stCondLst>
                                            <p:cond delay="1808"/>
                                          </p:stCondLst>
                                        </p:cTn>
                                        <p:tgtEl>
                                          <p:spTgt spid="5">
                                            <p:txEl>
                                              <p:pRg st="5" end="5"/>
                                            </p:txEl>
                                          </p:spTgt>
                                        </p:tgtEl>
                                      </p:cBhvr>
                                      <p:to x="100000" y="95000"/>
                                    </p:animScale>
                                    <p:animScale>
                                      <p:cBhvr>
                                        <p:cTn id="38" dur="166" decel="50000">
                                          <p:stCondLst>
                                            <p:cond delay="1834"/>
                                          </p:stCondLst>
                                        </p:cTn>
                                        <p:tgtEl>
                                          <p:spTgt spid="5">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447800"/>
          </a:xfrm>
        </p:spPr>
        <p:txBody>
          <a:bodyPr/>
          <a:lstStyle/>
          <a:p>
            <a:r>
              <a:rPr lang="en-US" b="1" dirty="0">
                <a:solidFill>
                  <a:srgbClr val="2F5897"/>
                </a:solidFill>
                <a:latin typeface="Wacky Action BTN" panose="020C0604040402040C06" pitchFamily="34" charset="0"/>
              </a:rPr>
              <a:t>Hello </a:t>
            </a:r>
            <a:r>
              <a:rPr lang="en-US" b="1" dirty="0" smtClean="0">
                <a:solidFill>
                  <a:srgbClr val="2F5897"/>
                </a:solidFill>
                <a:latin typeface="Wacky Action BTN" panose="020C0604040402040C06" pitchFamily="34" charset="0"/>
              </a:rPr>
              <a:t>World – A Closer Look</a:t>
            </a:r>
            <a:endParaRPr lang="en-US" dirty="0"/>
          </a:p>
        </p:txBody>
      </p:sp>
      <p:sp>
        <p:nvSpPr>
          <p:cNvPr id="5" name="Content Placeholder 4"/>
          <p:cNvSpPr>
            <a:spLocks noGrp="1"/>
          </p:cNvSpPr>
          <p:nvPr>
            <p:ph idx="1"/>
          </p:nvPr>
        </p:nvSpPr>
        <p:spPr>
          <a:xfrm>
            <a:off x="533400" y="1066800"/>
            <a:ext cx="8229600" cy="5943600"/>
          </a:xfrm>
        </p:spPr>
        <p:txBody>
          <a:bodyPr>
            <a:normAutofit/>
          </a:bodyPr>
          <a:lstStyle/>
          <a:p>
            <a:endParaRPr lang="en-US" dirty="0" smtClean="0"/>
          </a:p>
          <a:p>
            <a:endParaRPr lang="en-US" dirty="0"/>
          </a:p>
          <a:p>
            <a:endParaRPr lang="en-US" dirty="0" smtClean="0"/>
          </a:p>
          <a:p>
            <a:endParaRPr lang="en-US" dirty="0" smtClean="0"/>
          </a:p>
          <a:p>
            <a:r>
              <a:rPr lang="en-US" b="1" dirty="0" smtClean="0">
                <a:solidFill>
                  <a:schemeClr val="accent5">
                    <a:lumMod val="75000"/>
                  </a:schemeClr>
                </a:solidFill>
                <a:latin typeface="Gisha" panose="020B0502040204020203" pitchFamily="34" charset="-79"/>
                <a:cs typeface="Gisha" panose="020B0502040204020203" pitchFamily="34" charset="-79"/>
              </a:rPr>
              <a:t>Line </a:t>
            </a:r>
            <a:r>
              <a:rPr lang="en-US" b="1" dirty="0">
                <a:solidFill>
                  <a:schemeClr val="accent5">
                    <a:lumMod val="75000"/>
                  </a:schemeClr>
                </a:solidFill>
                <a:latin typeface="Gisha" panose="020B0502040204020203" pitchFamily="34" charset="-79"/>
                <a:cs typeface="Gisha" panose="020B0502040204020203" pitchFamily="34" charset="-79"/>
              </a:rPr>
              <a:t>12 calls the </a:t>
            </a:r>
            <a:r>
              <a:rPr lang="en-US" b="1" dirty="0" err="1">
                <a:solidFill>
                  <a:schemeClr val="accent5">
                    <a:lumMod val="75000"/>
                  </a:schemeClr>
                </a:solidFill>
                <a:latin typeface="Gisha" panose="020B0502040204020203" pitchFamily="34" charset="-79"/>
                <a:cs typeface="Gisha" panose="020B0502040204020203" pitchFamily="34" charset="-79"/>
              </a:rPr>
              <a:t>pygame.display.update</a:t>
            </a:r>
            <a:r>
              <a:rPr lang="en-US" b="1" dirty="0">
                <a:solidFill>
                  <a:schemeClr val="accent5">
                    <a:lumMod val="75000"/>
                  </a:schemeClr>
                </a:solidFill>
                <a:latin typeface="Gisha" panose="020B0502040204020203" pitchFamily="34" charset="-79"/>
                <a:cs typeface="Gisha" panose="020B0502040204020203" pitchFamily="34" charset="-79"/>
              </a:rPr>
              <a:t>() function, which draws the Surface object returned by </a:t>
            </a:r>
            <a:r>
              <a:rPr lang="en-US" b="1" dirty="0" err="1">
                <a:solidFill>
                  <a:schemeClr val="accent5">
                    <a:lumMod val="75000"/>
                  </a:schemeClr>
                </a:solidFill>
                <a:latin typeface="Gisha" panose="020B0502040204020203" pitchFamily="34" charset="-79"/>
                <a:cs typeface="Gisha" panose="020B0502040204020203" pitchFamily="34" charset="-79"/>
              </a:rPr>
              <a:t>pygame.display.set_mode</a:t>
            </a:r>
            <a:r>
              <a:rPr lang="en-US" b="1" dirty="0">
                <a:solidFill>
                  <a:schemeClr val="accent5">
                    <a:lumMod val="75000"/>
                  </a:schemeClr>
                </a:solidFill>
                <a:latin typeface="Gisha" panose="020B0502040204020203" pitchFamily="34" charset="-79"/>
                <a:cs typeface="Gisha" panose="020B0502040204020203" pitchFamily="34" charset="-79"/>
              </a:rPr>
              <a:t>() to the screen (remember we stored this object in the DISPLAYSURF variable). </a:t>
            </a:r>
            <a:endParaRPr lang="en-US" b="1" dirty="0" smtClean="0">
              <a:solidFill>
                <a:schemeClr val="accent5">
                  <a:lumMod val="75000"/>
                </a:schemeClr>
              </a:solidFill>
              <a:latin typeface="Gisha" panose="020B0502040204020203" pitchFamily="34" charset="-79"/>
              <a:cs typeface="Gisha" panose="020B0502040204020203" pitchFamily="34" charset="-79"/>
            </a:endParaRPr>
          </a:p>
          <a:p>
            <a:r>
              <a:rPr lang="en-US" b="1" dirty="0" smtClean="0">
                <a:solidFill>
                  <a:schemeClr val="accent5">
                    <a:lumMod val="75000"/>
                  </a:schemeClr>
                </a:solidFill>
                <a:latin typeface="Gisha" panose="020B0502040204020203" pitchFamily="34" charset="-79"/>
                <a:cs typeface="Gisha" panose="020B0502040204020203" pitchFamily="34" charset="-79"/>
              </a:rPr>
              <a:t>Since </a:t>
            </a:r>
            <a:r>
              <a:rPr lang="en-US" b="1" dirty="0">
                <a:solidFill>
                  <a:schemeClr val="accent5">
                    <a:lumMod val="75000"/>
                  </a:schemeClr>
                </a:solidFill>
                <a:latin typeface="Gisha" panose="020B0502040204020203" pitchFamily="34" charset="-79"/>
                <a:cs typeface="Gisha" panose="020B0502040204020203" pitchFamily="34" charset="-79"/>
              </a:rPr>
              <a:t>the Surface object hasn’t </a:t>
            </a:r>
            <a:r>
              <a:rPr lang="en-US" b="1" dirty="0" smtClean="0">
                <a:solidFill>
                  <a:schemeClr val="accent5">
                    <a:lumMod val="75000"/>
                  </a:schemeClr>
                </a:solidFill>
                <a:latin typeface="Gisha" panose="020B0502040204020203" pitchFamily="34" charset="-79"/>
                <a:cs typeface="Gisha" panose="020B0502040204020203" pitchFamily="34" charset="-79"/>
              </a:rPr>
              <a:t>changed, </a:t>
            </a:r>
            <a:r>
              <a:rPr lang="en-US" b="1" dirty="0">
                <a:solidFill>
                  <a:schemeClr val="accent5">
                    <a:lumMod val="75000"/>
                  </a:schemeClr>
                </a:solidFill>
                <a:latin typeface="Gisha" panose="020B0502040204020203" pitchFamily="34" charset="-79"/>
                <a:cs typeface="Gisha" panose="020B0502040204020203" pitchFamily="34" charset="-79"/>
              </a:rPr>
              <a:t>the same black image is redrawn to the screen each time </a:t>
            </a:r>
            <a:r>
              <a:rPr lang="en-US" b="1" dirty="0" err="1">
                <a:solidFill>
                  <a:schemeClr val="accent5">
                    <a:lumMod val="75000"/>
                  </a:schemeClr>
                </a:solidFill>
                <a:latin typeface="Gisha" panose="020B0502040204020203" pitchFamily="34" charset="-79"/>
                <a:cs typeface="Gisha" panose="020B0502040204020203" pitchFamily="34" charset="-79"/>
              </a:rPr>
              <a:t>pygame.display.update</a:t>
            </a:r>
            <a:r>
              <a:rPr lang="en-US" b="1" dirty="0">
                <a:solidFill>
                  <a:schemeClr val="accent5">
                    <a:lumMod val="75000"/>
                  </a:schemeClr>
                </a:solidFill>
                <a:latin typeface="Gisha" panose="020B0502040204020203" pitchFamily="34" charset="-79"/>
                <a:cs typeface="Gisha" panose="020B0502040204020203" pitchFamily="34" charset="-79"/>
              </a:rPr>
              <a:t>() is called</a:t>
            </a:r>
            <a:r>
              <a:rPr lang="en-US" b="1" dirty="0" smtClean="0">
                <a:solidFill>
                  <a:schemeClr val="accent5">
                    <a:lumMod val="75000"/>
                  </a:schemeClr>
                </a:solidFill>
                <a:latin typeface="Gisha" panose="020B0502040204020203" pitchFamily="34" charset="-79"/>
                <a:cs typeface="Gisha" panose="020B0502040204020203" pitchFamily="34" charset="-79"/>
              </a:rPr>
              <a:t>.</a:t>
            </a:r>
            <a:endParaRPr lang="en-US" b="1" dirty="0">
              <a:solidFill>
                <a:schemeClr val="accent5">
                  <a:lumMod val="75000"/>
                </a:schemeClr>
              </a:solidFill>
              <a:latin typeface="Gisha" panose="020B0502040204020203" pitchFamily="34" charset="-79"/>
              <a:cs typeface="Gisha" panose="020B0502040204020203" pitchFamily="34" charset="-79"/>
            </a:endParaRP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752600"/>
            <a:ext cx="7010400" cy="7620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0702278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wipe(down)">
                                      <p:cBhvr>
                                        <p:cTn id="7" dur="580">
                                          <p:stCondLst>
                                            <p:cond delay="0"/>
                                          </p:stCondLst>
                                        </p:cTn>
                                        <p:tgtEl>
                                          <p:spTgt spid="5">
                                            <p:txEl>
                                              <p:pRg st="4" end="4"/>
                                            </p:txEl>
                                          </p:spTgt>
                                        </p:tgtEl>
                                      </p:cBhvr>
                                    </p:animEffect>
                                    <p:anim calcmode="lin" valueType="num">
                                      <p:cBhvr>
                                        <p:cTn id="8" dur="1822" tmFilter="0,0; 0.14,0.36; 0.43,0.73; 0.71,0.91; 1.0,1.0">
                                          <p:stCondLst>
                                            <p:cond delay="0"/>
                                          </p:stCondLst>
                                        </p:cTn>
                                        <p:tgtEl>
                                          <p:spTgt spid="5">
                                            <p:txEl>
                                              <p:pRg st="4" end="4"/>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xEl>
                                              <p:pRg st="4" end="4"/>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xEl>
                                              <p:pRg st="4" end="4"/>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xEl>
                                              <p:pRg st="4" end="4"/>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xEl>
                                              <p:pRg st="4" end="4"/>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xEl>
                                              <p:pRg st="4" end="4"/>
                                            </p:txEl>
                                          </p:spTgt>
                                        </p:tgtEl>
                                      </p:cBhvr>
                                      <p:to x="100000" y="60000"/>
                                    </p:animScale>
                                    <p:animScale>
                                      <p:cBhvr>
                                        <p:cTn id="14" dur="166" decel="50000">
                                          <p:stCondLst>
                                            <p:cond delay="676"/>
                                          </p:stCondLst>
                                        </p:cTn>
                                        <p:tgtEl>
                                          <p:spTgt spid="5">
                                            <p:txEl>
                                              <p:pRg st="4" end="4"/>
                                            </p:txEl>
                                          </p:spTgt>
                                        </p:tgtEl>
                                      </p:cBhvr>
                                      <p:to x="100000" y="100000"/>
                                    </p:animScale>
                                    <p:animScale>
                                      <p:cBhvr>
                                        <p:cTn id="15" dur="26">
                                          <p:stCondLst>
                                            <p:cond delay="1312"/>
                                          </p:stCondLst>
                                        </p:cTn>
                                        <p:tgtEl>
                                          <p:spTgt spid="5">
                                            <p:txEl>
                                              <p:pRg st="4" end="4"/>
                                            </p:txEl>
                                          </p:spTgt>
                                        </p:tgtEl>
                                      </p:cBhvr>
                                      <p:to x="100000" y="80000"/>
                                    </p:animScale>
                                    <p:animScale>
                                      <p:cBhvr>
                                        <p:cTn id="16" dur="166" decel="50000">
                                          <p:stCondLst>
                                            <p:cond delay="1338"/>
                                          </p:stCondLst>
                                        </p:cTn>
                                        <p:tgtEl>
                                          <p:spTgt spid="5">
                                            <p:txEl>
                                              <p:pRg st="4" end="4"/>
                                            </p:txEl>
                                          </p:spTgt>
                                        </p:tgtEl>
                                      </p:cBhvr>
                                      <p:to x="100000" y="100000"/>
                                    </p:animScale>
                                    <p:animScale>
                                      <p:cBhvr>
                                        <p:cTn id="17" dur="26">
                                          <p:stCondLst>
                                            <p:cond delay="1642"/>
                                          </p:stCondLst>
                                        </p:cTn>
                                        <p:tgtEl>
                                          <p:spTgt spid="5">
                                            <p:txEl>
                                              <p:pRg st="4" end="4"/>
                                            </p:txEl>
                                          </p:spTgt>
                                        </p:tgtEl>
                                      </p:cBhvr>
                                      <p:to x="100000" y="90000"/>
                                    </p:animScale>
                                    <p:animScale>
                                      <p:cBhvr>
                                        <p:cTn id="18" dur="166" decel="50000">
                                          <p:stCondLst>
                                            <p:cond delay="1668"/>
                                          </p:stCondLst>
                                        </p:cTn>
                                        <p:tgtEl>
                                          <p:spTgt spid="5">
                                            <p:txEl>
                                              <p:pRg st="4" end="4"/>
                                            </p:txEl>
                                          </p:spTgt>
                                        </p:tgtEl>
                                      </p:cBhvr>
                                      <p:to x="100000" y="100000"/>
                                    </p:animScale>
                                    <p:animScale>
                                      <p:cBhvr>
                                        <p:cTn id="19" dur="26">
                                          <p:stCondLst>
                                            <p:cond delay="1808"/>
                                          </p:stCondLst>
                                        </p:cTn>
                                        <p:tgtEl>
                                          <p:spTgt spid="5">
                                            <p:txEl>
                                              <p:pRg st="4" end="4"/>
                                            </p:txEl>
                                          </p:spTgt>
                                        </p:tgtEl>
                                      </p:cBhvr>
                                      <p:to x="100000" y="95000"/>
                                    </p:animScale>
                                    <p:animScale>
                                      <p:cBhvr>
                                        <p:cTn id="20" dur="166" decel="50000">
                                          <p:stCondLst>
                                            <p:cond delay="1834"/>
                                          </p:stCondLst>
                                        </p:cTn>
                                        <p:tgtEl>
                                          <p:spTgt spid="5">
                                            <p:txEl>
                                              <p:pRg st="4" end="4"/>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animEffect transition="in" filter="wipe(down)">
                                      <p:cBhvr>
                                        <p:cTn id="25" dur="580">
                                          <p:stCondLst>
                                            <p:cond delay="0"/>
                                          </p:stCondLst>
                                        </p:cTn>
                                        <p:tgtEl>
                                          <p:spTgt spid="5">
                                            <p:txEl>
                                              <p:pRg st="5" end="5"/>
                                            </p:txEl>
                                          </p:spTgt>
                                        </p:tgtEl>
                                      </p:cBhvr>
                                    </p:animEffect>
                                    <p:anim calcmode="lin" valueType="num">
                                      <p:cBhvr>
                                        <p:cTn id="26" dur="1822" tmFilter="0,0; 0.14,0.36; 0.43,0.73; 0.71,0.91; 1.0,1.0">
                                          <p:stCondLst>
                                            <p:cond delay="0"/>
                                          </p:stCondLst>
                                        </p:cTn>
                                        <p:tgtEl>
                                          <p:spTgt spid="5">
                                            <p:txEl>
                                              <p:pRg st="5" end="5"/>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5">
                                            <p:txEl>
                                              <p:pRg st="5" end="5"/>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5">
                                            <p:txEl>
                                              <p:pRg st="5" end="5"/>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5">
                                            <p:txEl>
                                              <p:pRg st="5" end="5"/>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5">
                                            <p:txEl>
                                              <p:pRg st="5" end="5"/>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5">
                                            <p:txEl>
                                              <p:pRg st="5" end="5"/>
                                            </p:txEl>
                                          </p:spTgt>
                                        </p:tgtEl>
                                      </p:cBhvr>
                                      <p:to x="100000" y="60000"/>
                                    </p:animScale>
                                    <p:animScale>
                                      <p:cBhvr>
                                        <p:cTn id="32" dur="166" decel="50000">
                                          <p:stCondLst>
                                            <p:cond delay="676"/>
                                          </p:stCondLst>
                                        </p:cTn>
                                        <p:tgtEl>
                                          <p:spTgt spid="5">
                                            <p:txEl>
                                              <p:pRg st="5" end="5"/>
                                            </p:txEl>
                                          </p:spTgt>
                                        </p:tgtEl>
                                      </p:cBhvr>
                                      <p:to x="100000" y="100000"/>
                                    </p:animScale>
                                    <p:animScale>
                                      <p:cBhvr>
                                        <p:cTn id="33" dur="26">
                                          <p:stCondLst>
                                            <p:cond delay="1312"/>
                                          </p:stCondLst>
                                        </p:cTn>
                                        <p:tgtEl>
                                          <p:spTgt spid="5">
                                            <p:txEl>
                                              <p:pRg st="5" end="5"/>
                                            </p:txEl>
                                          </p:spTgt>
                                        </p:tgtEl>
                                      </p:cBhvr>
                                      <p:to x="100000" y="80000"/>
                                    </p:animScale>
                                    <p:animScale>
                                      <p:cBhvr>
                                        <p:cTn id="34" dur="166" decel="50000">
                                          <p:stCondLst>
                                            <p:cond delay="1338"/>
                                          </p:stCondLst>
                                        </p:cTn>
                                        <p:tgtEl>
                                          <p:spTgt spid="5">
                                            <p:txEl>
                                              <p:pRg st="5" end="5"/>
                                            </p:txEl>
                                          </p:spTgt>
                                        </p:tgtEl>
                                      </p:cBhvr>
                                      <p:to x="100000" y="100000"/>
                                    </p:animScale>
                                    <p:animScale>
                                      <p:cBhvr>
                                        <p:cTn id="35" dur="26">
                                          <p:stCondLst>
                                            <p:cond delay="1642"/>
                                          </p:stCondLst>
                                        </p:cTn>
                                        <p:tgtEl>
                                          <p:spTgt spid="5">
                                            <p:txEl>
                                              <p:pRg st="5" end="5"/>
                                            </p:txEl>
                                          </p:spTgt>
                                        </p:tgtEl>
                                      </p:cBhvr>
                                      <p:to x="100000" y="90000"/>
                                    </p:animScale>
                                    <p:animScale>
                                      <p:cBhvr>
                                        <p:cTn id="36" dur="166" decel="50000">
                                          <p:stCondLst>
                                            <p:cond delay="1668"/>
                                          </p:stCondLst>
                                        </p:cTn>
                                        <p:tgtEl>
                                          <p:spTgt spid="5">
                                            <p:txEl>
                                              <p:pRg st="5" end="5"/>
                                            </p:txEl>
                                          </p:spTgt>
                                        </p:tgtEl>
                                      </p:cBhvr>
                                      <p:to x="100000" y="100000"/>
                                    </p:animScale>
                                    <p:animScale>
                                      <p:cBhvr>
                                        <p:cTn id="37" dur="26">
                                          <p:stCondLst>
                                            <p:cond delay="1808"/>
                                          </p:stCondLst>
                                        </p:cTn>
                                        <p:tgtEl>
                                          <p:spTgt spid="5">
                                            <p:txEl>
                                              <p:pRg st="5" end="5"/>
                                            </p:txEl>
                                          </p:spTgt>
                                        </p:tgtEl>
                                      </p:cBhvr>
                                      <p:to x="100000" y="95000"/>
                                    </p:animScale>
                                    <p:animScale>
                                      <p:cBhvr>
                                        <p:cTn id="38" dur="166" decel="50000">
                                          <p:stCondLst>
                                            <p:cond delay="1834"/>
                                          </p:stCondLst>
                                        </p:cTn>
                                        <p:tgtEl>
                                          <p:spTgt spid="5">
                                            <p:txEl>
                                              <p:pRg st="5" end="5"/>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5">
                                            <p:txEl>
                                              <p:pRg st="4" end="4"/>
                                            </p:txEl>
                                          </p:spTgt>
                                        </p:tgtEl>
                                        <p:attrNameLst>
                                          <p:attrName>style.visibility</p:attrName>
                                        </p:attrNameLst>
                                      </p:cBhvr>
                                      <p:to>
                                        <p:strVal val="visible"/>
                                      </p:to>
                                    </p:set>
                                    <p:animEffect transition="in" filter="wipe(down)">
                                      <p:cBhvr>
                                        <p:cTn id="43" dur="580">
                                          <p:stCondLst>
                                            <p:cond delay="0"/>
                                          </p:stCondLst>
                                        </p:cTn>
                                        <p:tgtEl>
                                          <p:spTgt spid="5">
                                            <p:txEl>
                                              <p:pRg st="4" end="4"/>
                                            </p:txEl>
                                          </p:spTgt>
                                        </p:tgtEl>
                                      </p:cBhvr>
                                    </p:animEffect>
                                    <p:anim calcmode="lin" valueType="num">
                                      <p:cBhvr>
                                        <p:cTn id="44" dur="1822" tmFilter="0,0; 0.14,0.36; 0.43,0.73; 0.71,0.91; 1.0,1.0">
                                          <p:stCondLst>
                                            <p:cond delay="0"/>
                                          </p:stCondLst>
                                        </p:cTn>
                                        <p:tgtEl>
                                          <p:spTgt spid="5">
                                            <p:txEl>
                                              <p:pRg st="4" end="4"/>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5">
                                            <p:txEl>
                                              <p:pRg st="4" end="4"/>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5">
                                            <p:txEl>
                                              <p:pRg st="4" end="4"/>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5">
                                            <p:txEl>
                                              <p:pRg st="4" end="4"/>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5">
                                            <p:txEl>
                                              <p:pRg st="4" end="4"/>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5">
                                            <p:txEl>
                                              <p:pRg st="4" end="4"/>
                                            </p:txEl>
                                          </p:spTgt>
                                        </p:tgtEl>
                                      </p:cBhvr>
                                      <p:to x="100000" y="60000"/>
                                    </p:animScale>
                                    <p:animScale>
                                      <p:cBhvr>
                                        <p:cTn id="50" dur="166" decel="50000">
                                          <p:stCondLst>
                                            <p:cond delay="676"/>
                                          </p:stCondLst>
                                        </p:cTn>
                                        <p:tgtEl>
                                          <p:spTgt spid="5">
                                            <p:txEl>
                                              <p:pRg st="4" end="4"/>
                                            </p:txEl>
                                          </p:spTgt>
                                        </p:tgtEl>
                                      </p:cBhvr>
                                      <p:to x="100000" y="100000"/>
                                    </p:animScale>
                                    <p:animScale>
                                      <p:cBhvr>
                                        <p:cTn id="51" dur="26">
                                          <p:stCondLst>
                                            <p:cond delay="1312"/>
                                          </p:stCondLst>
                                        </p:cTn>
                                        <p:tgtEl>
                                          <p:spTgt spid="5">
                                            <p:txEl>
                                              <p:pRg st="4" end="4"/>
                                            </p:txEl>
                                          </p:spTgt>
                                        </p:tgtEl>
                                      </p:cBhvr>
                                      <p:to x="100000" y="80000"/>
                                    </p:animScale>
                                    <p:animScale>
                                      <p:cBhvr>
                                        <p:cTn id="52" dur="166" decel="50000">
                                          <p:stCondLst>
                                            <p:cond delay="1338"/>
                                          </p:stCondLst>
                                        </p:cTn>
                                        <p:tgtEl>
                                          <p:spTgt spid="5">
                                            <p:txEl>
                                              <p:pRg st="4" end="4"/>
                                            </p:txEl>
                                          </p:spTgt>
                                        </p:tgtEl>
                                      </p:cBhvr>
                                      <p:to x="100000" y="100000"/>
                                    </p:animScale>
                                    <p:animScale>
                                      <p:cBhvr>
                                        <p:cTn id="53" dur="26">
                                          <p:stCondLst>
                                            <p:cond delay="1642"/>
                                          </p:stCondLst>
                                        </p:cTn>
                                        <p:tgtEl>
                                          <p:spTgt spid="5">
                                            <p:txEl>
                                              <p:pRg st="4" end="4"/>
                                            </p:txEl>
                                          </p:spTgt>
                                        </p:tgtEl>
                                      </p:cBhvr>
                                      <p:to x="100000" y="90000"/>
                                    </p:animScale>
                                    <p:animScale>
                                      <p:cBhvr>
                                        <p:cTn id="54" dur="166" decel="50000">
                                          <p:stCondLst>
                                            <p:cond delay="1668"/>
                                          </p:stCondLst>
                                        </p:cTn>
                                        <p:tgtEl>
                                          <p:spTgt spid="5">
                                            <p:txEl>
                                              <p:pRg st="4" end="4"/>
                                            </p:txEl>
                                          </p:spTgt>
                                        </p:tgtEl>
                                      </p:cBhvr>
                                      <p:to x="100000" y="100000"/>
                                    </p:animScale>
                                    <p:animScale>
                                      <p:cBhvr>
                                        <p:cTn id="55" dur="26">
                                          <p:stCondLst>
                                            <p:cond delay="1808"/>
                                          </p:stCondLst>
                                        </p:cTn>
                                        <p:tgtEl>
                                          <p:spTgt spid="5">
                                            <p:txEl>
                                              <p:pRg st="4" end="4"/>
                                            </p:txEl>
                                          </p:spTgt>
                                        </p:tgtEl>
                                      </p:cBhvr>
                                      <p:to x="100000" y="95000"/>
                                    </p:animScale>
                                    <p:animScale>
                                      <p:cBhvr>
                                        <p:cTn id="56" dur="166" decel="50000">
                                          <p:stCondLst>
                                            <p:cond delay="1834"/>
                                          </p:stCondLst>
                                        </p:cTn>
                                        <p:tgtEl>
                                          <p:spTgt spid="5">
                                            <p:txEl>
                                              <p:pRg st="4" end="4"/>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5">
                                            <p:txEl>
                                              <p:pRg st="5" end="5"/>
                                            </p:txEl>
                                          </p:spTgt>
                                        </p:tgtEl>
                                        <p:attrNameLst>
                                          <p:attrName>style.visibility</p:attrName>
                                        </p:attrNameLst>
                                      </p:cBhvr>
                                      <p:to>
                                        <p:strVal val="visible"/>
                                      </p:to>
                                    </p:set>
                                    <p:animEffect transition="in" filter="wipe(down)">
                                      <p:cBhvr>
                                        <p:cTn id="61" dur="580">
                                          <p:stCondLst>
                                            <p:cond delay="0"/>
                                          </p:stCondLst>
                                        </p:cTn>
                                        <p:tgtEl>
                                          <p:spTgt spid="5">
                                            <p:txEl>
                                              <p:pRg st="5" end="5"/>
                                            </p:txEl>
                                          </p:spTgt>
                                        </p:tgtEl>
                                      </p:cBhvr>
                                    </p:animEffect>
                                    <p:anim calcmode="lin" valueType="num">
                                      <p:cBhvr>
                                        <p:cTn id="62" dur="1822" tmFilter="0,0; 0.14,0.36; 0.43,0.73; 0.71,0.91; 1.0,1.0">
                                          <p:stCondLst>
                                            <p:cond delay="0"/>
                                          </p:stCondLst>
                                        </p:cTn>
                                        <p:tgtEl>
                                          <p:spTgt spid="5">
                                            <p:txEl>
                                              <p:pRg st="5" end="5"/>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5">
                                            <p:txEl>
                                              <p:pRg st="5" end="5"/>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5">
                                            <p:txEl>
                                              <p:pRg st="5" end="5"/>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5">
                                            <p:txEl>
                                              <p:pRg st="5" end="5"/>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5">
                                            <p:txEl>
                                              <p:pRg st="5" end="5"/>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5">
                                            <p:txEl>
                                              <p:pRg st="5" end="5"/>
                                            </p:txEl>
                                          </p:spTgt>
                                        </p:tgtEl>
                                      </p:cBhvr>
                                      <p:to x="100000" y="60000"/>
                                    </p:animScale>
                                    <p:animScale>
                                      <p:cBhvr>
                                        <p:cTn id="68" dur="166" decel="50000">
                                          <p:stCondLst>
                                            <p:cond delay="676"/>
                                          </p:stCondLst>
                                        </p:cTn>
                                        <p:tgtEl>
                                          <p:spTgt spid="5">
                                            <p:txEl>
                                              <p:pRg st="5" end="5"/>
                                            </p:txEl>
                                          </p:spTgt>
                                        </p:tgtEl>
                                      </p:cBhvr>
                                      <p:to x="100000" y="100000"/>
                                    </p:animScale>
                                    <p:animScale>
                                      <p:cBhvr>
                                        <p:cTn id="69" dur="26">
                                          <p:stCondLst>
                                            <p:cond delay="1312"/>
                                          </p:stCondLst>
                                        </p:cTn>
                                        <p:tgtEl>
                                          <p:spTgt spid="5">
                                            <p:txEl>
                                              <p:pRg st="5" end="5"/>
                                            </p:txEl>
                                          </p:spTgt>
                                        </p:tgtEl>
                                      </p:cBhvr>
                                      <p:to x="100000" y="80000"/>
                                    </p:animScale>
                                    <p:animScale>
                                      <p:cBhvr>
                                        <p:cTn id="70" dur="166" decel="50000">
                                          <p:stCondLst>
                                            <p:cond delay="1338"/>
                                          </p:stCondLst>
                                        </p:cTn>
                                        <p:tgtEl>
                                          <p:spTgt spid="5">
                                            <p:txEl>
                                              <p:pRg st="5" end="5"/>
                                            </p:txEl>
                                          </p:spTgt>
                                        </p:tgtEl>
                                      </p:cBhvr>
                                      <p:to x="100000" y="100000"/>
                                    </p:animScale>
                                    <p:animScale>
                                      <p:cBhvr>
                                        <p:cTn id="71" dur="26">
                                          <p:stCondLst>
                                            <p:cond delay="1642"/>
                                          </p:stCondLst>
                                        </p:cTn>
                                        <p:tgtEl>
                                          <p:spTgt spid="5">
                                            <p:txEl>
                                              <p:pRg st="5" end="5"/>
                                            </p:txEl>
                                          </p:spTgt>
                                        </p:tgtEl>
                                      </p:cBhvr>
                                      <p:to x="100000" y="90000"/>
                                    </p:animScale>
                                    <p:animScale>
                                      <p:cBhvr>
                                        <p:cTn id="72" dur="166" decel="50000">
                                          <p:stCondLst>
                                            <p:cond delay="1668"/>
                                          </p:stCondLst>
                                        </p:cTn>
                                        <p:tgtEl>
                                          <p:spTgt spid="5">
                                            <p:txEl>
                                              <p:pRg st="5" end="5"/>
                                            </p:txEl>
                                          </p:spTgt>
                                        </p:tgtEl>
                                      </p:cBhvr>
                                      <p:to x="100000" y="100000"/>
                                    </p:animScale>
                                    <p:animScale>
                                      <p:cBhvr>
                                        <p:cTn id="73" dur="26">
                                          <p:stCondLst>
                                            <p:cond delay="1808"/>
                                          </p:stCondLst>
                                        </p:cTn>
                                        <p:tgtEl>
                                          <p:spTgt spid="5">
                                            <p:txEl>
                                              <p:pRg st="5" end="5"/>
                                            </p:txEl>
                                          </p:spTgt>
                                        </p:tgtEl>
                                      </p:cBhvr>
                                      <p:to x="100000" y="95000"/>
                                    </p:animScale>
                                    <p:animScale>
                                      <p:cBhvr>
                                        <p:cTn id="74" dur="166" decel="50000">
                                          <p:stCondLst>
                                            <p:cond delay="1834"/>
                                          </p:stCondLst>
                                        </p:cTn>
                                        <p:tgtEl>
                                          <p:spTgt spid="5">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b="1" dirty="0">
                <a:solidFill>
                  <a:srgbClr val="2F5897"/>
                </a:solidFill>
                <a:latin typeface="Wacky Action BTN" panose="020C0604040402040C06" pitchFamily="34" charset="0"/>
              </a:rPr>
              <a:t>Hello </a:t>
            </a:r>
            <a:r>
              <a:rPr lang="en-US" b="1" dirty="0" smtClean="0">
                <a:solidFill>
                  <a:srgbClr val="2F5897"/>
                </a:solidFill>
                <a:latin typeface="Wacky Action BTN" panose="020C0604040402040C06" pitchFamily="34" charset="0"/>
              </a:rPr>
              <a:t>World – That is IT!</a:t>
            </a:r>
            <a:endParaRPr lang="en-US" dirty="0"/>
          </a:p>
        </p:txBody>
      </p:sp>
      <p:sp>
        <p:nvSpPr>
          <p:cNvPr id="5" name="Content Placeholder 4"/>
          <p:cNvSpPr>
            <a:spLocks noGrp="1"/>
          </p:cNvSpPr>
          <p:nvPr>
            <p:ph idx="1"/>
          </p:nvPr>
        </p:nvSpPr>
        <p:spPr>
          <a:xfrm>
            <a:off x="533400" y="1066800"/>
            <a:ext cx="8229600" cy="5943600"/>
          </a:xfrm>
        </p:spPr>
        <p:txBody>
          <a:bodyPr>
            <a:normAutofit/>
          </a:bodyPr>
          <a:lstStyle/>
          <a:p>
            <a:endParaRPr lang="en-US" dirty="0" smtClean="0"/>
          </a:p>
          <a:p>
            <a:pPr marL="0" indent="0">
              <a:buNone/>
            </a:pPr>
            <a:endParaRPr lang="en-US" dirty="0" smtClean="0"/>
          </a:p>
          <a:p>
            <a:r>
              <a:rPr lang="en-US" sz="3200" b="1" dirty="0">
                <a:solidFill>
                  <a:srgbClr val="002060"/>
                </a:solidFill>
              </a:rPr>
              <a:t>That is the entire </a:t>
            </a:r>
            <a:r>
              <a:rPr lang="en-US" sz="3200" b="1" dirty="0" smtClean="0">
                <a:solidFill>
                  <a:srgbClr val="002060"/>
                </a:solidFill>
              </a:rPr>
              <a:t>program! </a:t>
            </a:r>
          </a:p>
          <a:p>
            <a:r>
              <a:rPr lang="en-US" sz="3200" b="1" dirty="0" smtClean="0">
                <a:solidFill>
                  <a:srgbClr val="002060"/>
                </a:solidFill>
              </a:rPr>
              <a:t>After </a:t>
            </a:r>
            <a:r>
              <a:rPr lang="en-US" sz="3200" b="1" dirty="0">
                <a:solidFill>
                  <a:srgbClr val="002060"/>
                </a:solidFill>
              </a:rPr>
              <a:t>line 12 is done, the infinite while loop starts again from the beginning</a:t>
            </a:r>
            <a:r>
              <a:rPr lang="en-US" sz="3200" b="1" dirty="0" smtClean="0">
                <a:solidFill>
                  <a:srgbClr val="002060"/>
                </a:solidFill>
              </a:rPr>
              <a:t>.</a:t>
            </a:r>
          </a:p>
          <a:p>
            <a:r>
              <a:rPr lang="en-US" sz="3200" b="1" dirty="0" smtClean="0">
                <a:solidFill>
                  <a:srgbClr val="002060"/>
                </a:solidFill>
              </a:rPr>
              <a:t>This </a:t>
            </a:r>
            <a:r>
              <a:rPr lang="en-US" sz="3200" b="1" dirty="0">
                <a:solidFill>
                  <a:srgbClr val="002060"/>
                </a:solidFill>
              </a:rPr>
              <a:t>program does nothing besides make a black window appear on the screen, constantly check for a QUIT event, and then redraws the unchanged black window to the screen over and over again. </a:t>
            </a:r>
            <a:endParaRPr lang="en-US" sz="3200" b="1" dirty="0" smtClean="0">
              <a:solidFill>
                <a:srgbClr val="002060"/>
              </a:solidFill>
            </a:endParaRPr>
          </a:p>
        </p:txBody>
      </p:sp>
    </p:spTree>
    <p:extLst>
      <p:ext uri="{BB962C8B-B14F-4D97-AF65-F5344CB8AC3E}">
        <p14:creationId xmlns:p14="http://schemas.microsoft.com/office/powerpoint/2010/main" val="38827475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wipe(down)">
                                      <p:cBhvr>
                                        <p:cTn id="7" dur="580">
                                          <p:stCondLst>
                                            <p:cond delay="0"/>
                                          </p:stCondLst>
                                        </p:cTn>
                                        <p:tgtEl>
                                          <p:spTgt spid="5">
                                            <p:txEl>
                                              <p:pRg st="2" end="2"/>
                                            </p:txEl>
                                          </p:spTgt>
                                        </p:tgtEl>
                                      </p:cBhvr>
                                    </p:animEffect>
                                    <p:anim calcmode="lin" valueType="num">
                                      <p:cBhvr>
                                        <p:cTn id="8" dur="1822" tmFilter="0,0; 0.14,0.36; 0.43,0.73; 0.71,0.91; 1.0,1.0">
                                          <p:stCondLst>
                                            <p:cond delay="0"/>
                                          </p:stCondLst>
                                        </p:cTn>
                                        <p:tgtEl>
                                          <p:spTgt spid="5">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xEl>
                                              <p:pRg st="2" end="2"/>
                                            </p:txEl>
                                          </p:spTgt>
                                        </p:tgtEl>
                                      </p:cBhvr>
                                      <p:to x="100000" y="60000"/>
                                    </p:animScale>
                                    <p:animScale>
                                      <p:cBhvr>
                                        <p:cTn id="14" dur="166" decel="50000">
                                          <p:stCondLst>
                                            <p:cond delay="676"/>
                                          </p:stCondLst>
                                        </p:cTn>
                                        <p:tgtEl>
                                          <p:spTgt spid="5">
                                            <p:txEl>
                                              <p:pRg st="2" end="2"/>
                                            </p:txEl>
                                          </p:spTgt>
                                        </p:tgtEl>
                                      </p:cBhvr>
                                      <p:to x="100000" y="100000"/>
                                    </p:animScale>
                                    <p:animScale>
                                      <p:cBhvr>
                                        <p:cTn id="15" dur="26">
                                          <p:stCondLst>
                                            <p:cond delay="1312"/>
                                          </p:stCondLst>
                                        </p:cTn>
                                        <p:tgtEl>
                                          <p:spTgt spid="5">
                                            <p:txEl>
                                              <p:pRg st="2" end="2"/>
                                            </p:txEl>
                                          </p:spTgt>
                                        </p:tgtEl>
                                      </p:cBhvr>
                                      <p:to x="100000" y="80000"/>
                                    </p:animScale>
                                    <p:animScale>
                                      <p:cBhvr>
                                        <p:cTn id="16" dur="166" decel="50000">
                                          <p:stCondLst>
                                            <p:cond delay="1338"/>
                                          </p:stCondLst>
                                        </p:cTn>
                                        <p:tgtEl>
                                          <p:spTgt spid="5">
                                            <p:txEl>
                                              <p:pRg st="2" end="2"/>
                                            </p:txEl>
                                          </p:spTgt>
                                        </p:tgtEl>
                                      </p:cBhvr>
                                      <p:to x="100000" y="100000"/>
                                    </p:animScale>
                                    <p:animScale>
                                      <p:cBhvr>
                                        <p:cTn id="17" dur="26">
                                          <p:stCondLst>
                                            <p:cond delay="1642"/>
                                          </p:stCondLst>
                                        </p:cTn>
                                        <p:tgtEl>
                                          <p:spTgt spid="5">
                                            <p:txEl>
                                              <p:pRg st="2" end="2"/>
                                            </p:txEl>
                                          </p:spTgt>
                                        </p:tgtEl>
                                      </p:cBhvr>
                                      <p:to x="100000" y="90000"/>
                                    </p:animScale>
                                    <p:animScale>
                                      <p:cBhvr>
                                        <p:cTn id="18" dur="166" decel="50000">
                                          <p:stCondLst>
                                            <p:cond delay="1668"/>
                                          </p:stCondLst>
                                        </p:cTn>
                                        <p:tgtEl>
                                          <p:spTgt spid="5">
                                            <p:txEl>
                                              <p:pRg st="2" end="2"/>
                                            </p:txEl>
                                          </p:spTgt>
                                        </p:tgtEl>
                                      </p:cBhvr>
                                      <p:to x="100000" y="100000"/>
                                    </p:animScale>
                                    <p:animScale>
                                      <p:cBhvr>
                                        <p:cTn id="19" dur="26">
                                          <p:stCondLst>
                                            <p:cond delay="1808"/>
                                          </p:stCondLst>
                                        </p:cTn>
                                        <p:tgtEl>
                                          <p:spTgt spid="5">
                                            <p:txEl>
                                              <p:pRg st="2" end="2"/>
                                            </p:txEl>
                                          </p:spTgt>
                                        </p:tgtEl>
                                      </p:cBhvr>
                                      <p:to x="100000" y="95000"/>
                                    </p:animScale>
                                    <p:animScale>
                                      <p:cBhvr>
                                        <p:cTn id="20" dur="166" decel="50000">
                                          <p:stCondLst>
                                            <p:cond delay="1834"/>
                                          </p:stCondLst>
                                        </p:cTn>
                                        <p:tgtEl>
                                          <p:spTgt spid="5">
                                            <p:txEl>
                                              <p:pRg st="2" end="2"/>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Effect transition="in" filter="wipe(down)">
                                      <p:cBhvr>
                                        <p:cTn id="25" dur="580">
                                          <p:stCondLst>
                                            <p:cond delay="0"/>
                                          </p:stCondLst>
                                        </p:cTn>
                                        <p:tgtEl>
                                          <p:spTgt spid="5">
                                            <p:txEl>
                                              <p:pRg st="3" end="3"/>
                                            </p:txEl>
                                          </p:spTgt>
                                        </p:tgtEl>
                                      </p:cBhvr>
                                    </p:animEffect>
                                    <p:anim calcmode="lin" valueType="num">
                                      <p:cBhvr>
                                        <p:cTn id="26" dur="1822" tmFilter="0,0; 0.14,0.36; 0.43,0.73; 0.71,0.91; 1.0,1.0">
                                          <p:stCondLst>
                                            <p:cond delay="0"/>
                                          </p:stCondLst>
                                        </p:cTn>
                                        <p:tgtEl>
                                          <p:spTgt spid="5">
                                            <p:txEl>
                                              <p:pRg st="3" end="3"/>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5">
                                            <p:txEl>
                                              <p:pRg st="3" end="3"/>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5">
                                            <p:txEl>
                                              <p:pRg st="3" end="3"/>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5">
                                            <p:txEl>
                                              <p:pRg st="3" end="3"/>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5">
                                            <p:txEl>
                                              <p:pRg st="3" end="3"/>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5">
                                            <p:txEl>
                                              <p:pRg st="3" end="3"/>
                                            </p:txEl>
                                          </p:spTgt>
                                        </p:tgtEl>
                                      </p:cBhvr>
                                      <p:to x="100000" y="60000"/>
                                    </p:animScale>
                                    <p:animScale>
                                      <p:cBhvr>
                                        <p:cTn id="32" dur="166" decel="50000">
                                          <p:stCondLst>
                                            <p:cond delay="676"/>
                                          </p:stCondLst>
                                        </p:cTn>
                                        <p:tgtEl>
                                          <p:spTgt spid="5">
                                            <p:txEl>
                                              <p:pRg st="3" end="3"/>
                                            </p:txEl>
                                          </p:spTgt>
                                        </p:tgtEl>
                                      </p:cBhvr>
                                      <p:to x="100000" y="100000"/>
                                    </p:animScale>
                                    <p:animScale>
                                      <p:cBhvr>
                                        <p:cTn id="33" dur="26">
                                          <p:stCondLst>
                                            <p:cond delay="1312"/>
                                          </p:stCondLst>
                                        </p:cTn>
                                        <p:tgtEl>
                                          <p:spTgt spid="5">
                                            <p:txEl>
                                              <p:pRg st="3" end="3"/>
                                            </p:txEl>
                                          </p:spTgt>
                                        </p:tgtEl>
                                      </p:cBhvr>
                                      <p:to x="100000" y="80000"/>
                                    </p:animScale>
                                    <p:animScale>
                                      <p:cBhvr>
                                        <p:cTn id="34" dur="166" decel="50000">
                                          <p:stCondLst>
                                            <p:cond delay="1338"/>
                                          </p:stCondLst>
                                        </p:cTn>
                                        <p:tgtEl>
                                          <p:spTgt spid="5">
                                            <p:txEl>
                                              <p:pRg st="3" end="3"/>
                                            </p:txEl>
                                          </p:spTgt>
                                        </p:tgtEl>
                                      </p:cBhvr>
                                      <p:to x="100000" y="100000"/>
                                    </p:animScale>
                                    <p:animScale>
                                      <p:cBhvr>
                                        <p:cTn id="35" dur="26">
                                          <p:stCondLst>
                                            <p:cond delay="1642"/>
                                          </p:stCondLst>
                                        </p:cTn>
                                        <p:tgtEl>
                                          <p:spTgt spid="5">
                                            <p:txEl>
                                              <p:pRg st="3" end="3"/>
                                            </p:txEl>
                                          </p:spTgt>
                                        </p:tgtEl>
                                      </p:cBhvr>
                                      <p:to x="100000" y="90000"/>
                                    </p:animScale>
                                    <p:animScale>
                                      <p:cBhvr>
                                        <p:cTn id="36" dur="166" decel="50000">
                                          <p:stCondLst>
                                            <p:cond delay="1668"/>
                                          </p:stCondLst>
                                        </p:cTn>
                                        <p:tgtEl>
                                          <p:spTgt spid="5">
                                            <p:txEl>
                                              <p:pRg st="3" end="3"/>
                                            </p:txEl>
                                          </p:spTgt>
                                        </p:tgtEl>
                                      </p:cBhvr>
                                      <p:to x="100000" y="100000"/>
                                    </p:animScale>
                                    <p:animScale>
                                      <p:cBhvr>
                                        <p:cTn id="37" dur="26">
                                          <p:stCondLst>
                                            <p:cond delay="1808"/>
                                          </p:stCondLst>
                                        </p:cTn>
                                        <p:tgtEl>
                                          <p:spTgt spid="5">
                                            <p:txEl>
                                              <p:pRg st="3" end="3"/>
                                            </p:txEl>
                                          </p:spTgt>
                                        </p:tgtEl>
                                      </p:cBhvr>
                                      <p:to x="100000" y="95000"/>
                                    </p:animScale>
                                    <p:animScale>
                                      <p:cBhvr>
                                        <p:cTn id="38" dur="166" decel="50000">
                                          <p:stCondLst>
                                            <p:cond delay="1834"/>
                                          </p:stCondLst>
                                        </p:cTn>
                                        <p:tgtEl>
                                          <p:spTgt spid="5">
                                            <p:txEl>
                                              <p:pRg st="3" end="3"/>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5">
                                            <p:txEl>
                                              <p:pRg st="4" end="4"/>
                                            </p:txEl>
                                          </p:spTgt>
                                        </p:tgtEl>
                                        <p:attrNameLst>
                                          <p:attrName>style.visibility</p:attrName>
                                        </p:attrNameLst>
                                      </p:cBhvr>
                                      <p:to>
                                        <p:strVal val="visible"/>
                                      </p:to>
                                    </p:set>
                                    <p:animEffect transition="in" filter="wipe(down)">
                                      <p:cBhvr>
                                        <p:cTn id="43" dur="580">
                                          <p:stCondLst>
                                            <p:cond delay="0"/>
                                          </p:stCondLst>
                                        </p:cTn>
                                        <p:tgtEl>
                                          <p:spTgt spid="5">
                                            <p:txEl>
                                              <p:pRg st="4" end="4"/>
                                            </p:txEl>
                                          </p:spTgt>
                                        </p:tgtEl>
                                      </p:cBhvr>
                                    </p:animEffect>
                                    <p:anim calcmode="lin" valueType="num">
                                      <p:cBhvr>
                                        <p:cTn id="44" dur="1822" tmFilter="0,0; 0.14,0.36; 0.43,0.73; 0.71,0.91; 1.0,1.0">
                                          <p:stCondLst>
                                            <p:cond delay="0"/>
                                          </p:stCondLst>
                                        </p:cTn>
                                        <p:tgtEl>
                                          <p:spTgt spid="5">
                                            <p:txEl>
                                              <p:pRg st="4" end="4"/>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5">
                                            <p:txEl>
                                              <p:pRg st="4" end="4"/>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5">
                                            <p:txEl>
                                              <p:pRg st="4" end="4"/>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5">
                                            <p:txEl>
                                              <p:pRg st="4" end="4"/>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5">
                                            <p:txEl>
                                              <p:pRg st="4" end="4"/>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5">
                                            <p:txEl>
                                              <p:pRg st="4" end="4"/>
                                            </p:txEl>
                                          </p:spTgt>
                                        </p:tgtEl>
                                      </p:cBhvr>
                                      <p:to x="100000" y="60000"/>
                                    </p:animScale>
                                    <p:animScale>
                                      <p:cBhvr>
                                        <p:cTn id="50" dur="166" decel="50000">
                                          <p:stCondLst>
                                            <p:cond delay="676"/>
                                          </p:stCondLst>
                                        </p:cTn>
                                        <p:tgtEl>
                                          <p:spTgt spid="5">
                                            <p:txEl>
                                              <p:pRg st="4" end="4"/>
                                            </p:txEl>
                                          </p:spTgt>
                                        </p:tgtEl>
                                      </p:cBhvr>
                                      <p:to x="100000" y="100000"/>
                                    </p:animScale>
                                    <p:animScale>
                                      <p:cBhvr>
                                        <p:cTn id="51" dur="26">
                                          <p:stCondLst>
                                            <p:cond delay="1312"/>
                                          </p:stCondLst>
                                        </p:cTn>
                                        <p:tgtEl>
                                          <p:spTgt spid="5">
                                            <p:txEl>
                                              <p:pRg st="4" end="4"/>
                                            </p:txEl>
                                          </p:spTgt>
                                        </p:tgtEl>
                                      </p:cBhvr>
                                      <p:to x="100000" y="80000"/>
                                    </p:animScale>
                                    <p:animScale>
                                      <p:cBhvr>
                                        <p:cTn id="52" dur="166" decel="50000">
                                          <p:stCondLst>
                                            <p:cond delay="1338"/>
                                          </p:stCondLst>
                                        </p:cTn>
                                        <p:tgtEl>
                                          <p:spTgt spid="5">
                                            <p:txEl>
                                              <p:pRg st="4" end="4"/>
                                            </p:txEl>
                                          </p:spTgt>
                                        </p:tgtEl>
                                      </p:cBhvr>
                                      <p:to x="100000" y="100000"/>
                                    </p:animScale>
                                    <p:animScale>
                                      <p:cBhvr>
                                        <p:cTn id="53" dur="26">
                                          <p:stCondLst>
                                            <p:cond delay="1642"/>
                                          </p:stCondLst>
                                        </p:cTn>
                                        <p:tgtEl>
                                          <p:spTgt spid="5">
                                            <p:txEl>
                                              <p:pRg st="4" end="4"/>
                                            </p:txEl>
                                          </p:spTgt>
                                        </p:tgtEl>
                                      </p:cBhvr>
                                      <p:to x="100000" y="90000"/>
                                    </p:animScale>
                                    <p:animScale>
                                      <p:cBhvr>
                                        <p:cTn id="54" dur="166" decel="50000">
                                          <p:stCondLst>
                                            <p:cond delay="1668"/>
                                          </p:stCondLst>
                                        </p:cTn>
                                        <p:tgtEl>
                                          <p:spTgt spid="5">
                                            <p:txEl>
                                              <p:pRg st="4" end="4"/>
                                            </p:txEl>
                                          </p:spTgt>
                                        </p:tgtEl>
                                      </p:cBhvr>
                                      <p:to x="100000" y="100000"/>
                                    </p:animScale>
                                    <p:animScale>
                                      <p:cBhvr>
                                        <p:cTn id="55" dur="26">
                                          <p:stCondLst>
                                            <p:cond delay="1808"/>
                                          </p:stCondLst>
                                        </p:cTn>
                                        <p:tgtEl>
                                          <p:spTgt spid="5">
                                            <p:txEl>
                                              <p:pRg st="4" end="4"/>
                                            </p:txEl>
                                          </p:spTgt>
                                        </p:tgtEl>
                                      </p:cBhvr>
                                      <p:to x="100000" y="95000"/>
                                    </p:animScale>
                                    <p:animScale>
                                      <p:cBhvr>
                                        <p:cTn id="56" dur="166" decel="50000">
                                          <p:stCondLst>
                                            <p:cond delay="1834"/>
                                          </p:stCondLst>
                                        </p:cTn>
                                        <p:tgtEl>
                                          <p:spTgt spid="5">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lstStyle/>
          <a:p>
            <a:r>
              <a:rPr lang="en-US" b="1" dirty="0" smtClean="0">
                <a:solidFill>
                  <a:srgbClr val="2F5897"/>
                </a:solidFill>
                <a:latin typeface="Wacky Action BTN" panose="020C0604040402040C06" pitchFamily="34" charset="0"/>
              </a:rPr>
              <a:t>What is Next?</a:t>
            </a:r>
            <a:endParaRPr lang="en-US" dirty="0"/>
          </a:p>
        </p:txBody>
      </p:sp>
      <p:sp>
        <p:nvSpPr>
          <p:cNvPr id="5" name="Content Placeholder 4"/>
          <p:cNvSpPr>
            <a:spLocks noGrp="1"/>
          </p:cNvSpPr>
          <p:nvPr>
            <p:ph idx="1"/>
          </p:nvPr>
        </p:nvSpPr>
        <p:spPr>
          <a:xfrm>
            <a:off x="381000" y="1219200"/>
            <a:ext cx="7620000" cy="5486400"/>
          </a:xfrm>
        </p:spPr>
        <p:txBody>
          <a:bodyPr>
            <a:normAutofit fontScale="92500" lnSpcReduction="20000"/>
          </a:bodyPr>
          <a:lstStyle/>
          <a:p>
            <a:endParaRPr lang="en-US" dirty="0" smtClean="0"/>
          </a:p>
          <a:p>
            <a:pPr marL="0" indent="0">
              <a:buNone/>
            </a:pPr>
            <a:endParaRPr lang="en-US" dirty="0" smtClean="0"/>
          </a:p>
          <a:p>
            <a:pPr marL="0" indent="0">
              <a:buNone/>
            </a:pPr>
            <a:r>
              <a:rPr lang="en-US" sz="3900" b="1" dirty="0" smtClean="0">
                <a:solidFill>
                  <a:srgbClr val="002060"/>
                </a:solidFill>
                <a:latin typeface="Gisha" panose="020B0502040204020203" pitchFamily="34" charset="-79"/>
                <a:cs typeface="Gisha" panose="020B0502040204020203" pitchFamily="34" charset="-79"/>
              </a:rPr>
              <a:t>Let’s </a:t>
            </a:r>
            <a:r>
              <a:rPr lang="en-US" sz="3900" b="1" dirty="0">
                <a:solidFill>
                  <a:srgbClr val="002060"/>
                </a:solidFill>
                <a:latin typeface="Gisha" panose="020B0502040204020203" pitchFamily="34" charset="-79"/>
                <a:cs typeface="Gisha" panose="020B0502040204020203" pitchFamily="34" charset="-79"/>
              </a:rPr>
              <a:t>learn how to make interesting things appear on this window instead of just blackness by learning about </a:t>
            </a:r>
            <a:r>
              <a:rPr lang="en-US" sz="3900" b="1" dirty="0" smtClean="0">
                <a:solidFill>
                  <a:srgbClr val="002060"/>
                </a:solidFill>
                <a:latin typeface="Gisha" panose="020B0502040204020203" pitchFamily="34" charset="-79"/>
                <a:cs typeface="Gisha" panose="020B0502040204020203" pitchFamily="34" charset="-79"/>
              </a:rPr>
              <a:t>:</a:t>
            </a:r>
          </a:p>
          <a:p>
            <a:pPr marL="0" indent="0">
              <a:buNone/>
            </a:pPr>
            <a:endParaRPr lang="en-US" sz="3200" b="1" dirty="0" smtClean="0">
              <a:solidFill>
                <a:srgbClr val="C00000"/>
              </a:solidFill>
              <a:latin typeface="Gisha" panose="020B0502040204020203" pitchFamily="34" charset="-79"/>
              <a:cs typeface="Gisha" panose="020B0502040204020203" pitchFamily="34" charset="-79"/>
            </a:endParaRPr>
          </a:p>
          <a:p>
            <a:r>
              <a:rPr lang="en-US" sz="3200" b="1" dirty="0" smtClean="0">
                <a:solidFill>
                  <a:srgbClr val="C00000"/>
                </a:solidFill>
                <a:latin typeface="Gisha" panose="020B0502040204020203" pitchFamily="34" charset="-79"/>
                <a:cs typeface="Gisha" panose="020B0502040204020203" pitchFamily="34" charset="-79"/>
              </a:rPr>
              <a:t>Pixels </a:t>
            </a:r>
          </a:p>
          <a:p>
            <a:r>
              <a:rPr lang="en-US" sz="3200" b="1" dirty="0" smtClean="0">
                <a:solidFill>
                  <a:srgbClr val="C00000"/>
                </a:solidFill>
                <a:latin typeface="Gisha" panose="020B0502040204020203" pitchFamily="34" charset="-79"/>
                <a:cs typeface="Gisha" panose="020B0502040204020203" pitchFamily="34" charset="-79"/>
              </a:rPr>
              <a:t>Surface objects </a:t>
            </a:r>
          </a:p>
          <a:p>
            <a:r>
              <a:rPr lang="en-US" sz="3200" b="1" dirty="0" smtClean="0">
                <a:solidFill>
                  <a:srgbClr val="C00000"/>
                </a:solidFill>
                <a:latin typeface="Gisha" panose="020B0502040204020203" pitchFamily="34" charset="-79"/>
                <a:cs typeface="Gisha" panose="020B0502040204020203" pitchFamily="34" charset="-79"/>
              </a:rPr>
              <a:t>Color objects</a:t>
            </a:r>
          </a:p>
          <a:p>
            <a:r>
              <a:rPr lang="en-US" sz="3200" b="1" dirty="0" err="1" smtClean="0">
                <a:solidFill>
                  <a:srgbClr val="C00000"/>
                </a:solidFill>
                <a:latin typeface="Gisha" panose="020B0502040204020203" pitchFamily="34" charset="-79"/>
                <a:cs typeface="Gisha" panose="020B0502040204020203" pitchFamily="34" charset="-79"/>
              </a:rPr>
              <a:t>Rect</a:t>
            </a:r>
            <a:r>
              <a:rPr lang="en-US" sz="3200" b="1" dirty="0" smtClean="0">
                <a:solidFill>
                  <a:srgbClr val="C00000"/>
                </a:solidFill>
                <a:latin typeface="Gisha" panose="020B0502040204020203" pitchFamily="34" charset="-79"/>
                <a:cs typeface="Gisha" panose="020B0502040204020203" pitchFamily="34" charset="-79"/>
              </a:rPr>
              <a:t> objects </a:t>
            </a:r>
          </a:p>
          <a:p>
            <a:r>
              <a:rPr lang="en-US" sz="3200" b="1" dirty="0" err="1" smtClean="0">
                <a:solidFill>
                  <a:srgbClr val="C00000"/>
                </a:solidFill>
                <a:latin typeface="Gisha" panose="020B0502040204020203" pitchFamily="34" charset="-79"/>
                <a:cs typeface="Gisha" panose="020B0502040204020203" pitchFamily="34" charset="-79"/>
              </a:rPr>
              <a:t>Pygame</a:t>
            </a:r>
            <a:r>
              <a:rPr lang="en-US" sz="3200" b="1" dirty="0" smtClean="0">
                <a:solidFill>
                  <a:srgbClr val="C00000"/>
                </a:solidFill>
                <a:latin typeface="Gisha" panose="020B0502040204020203" pitchFamily="34" charset="-79"/>
                <a:cs typeface="Gisha" panose="020B0502040204020203" pitchFamily="34" charset="-79"/>
              </a:rPr>
              <a:t> </a:t>
            </a:r>
            <a:r>
              <a:rPr lang="en-US" sz="3200" b="1" dirty="0">
                <a:solidFill>
                  <a:srgbClr val="C00000"/>
                </a:solidFill>
                <a:latin typeface="Gisha" panose="020B0502040204020203" pitchFamily="34" charset="-79"/>
                <a:cs typeface="Gisha" panose="020B0502040204020203" pitchFamily="34" charset="-79"/>
              </a:rPr>
              <a:t>drawing functions.</a:t>
            </a:r>
            <a:endParaRPr lang="en-US" sz="3200" b="1" dirty="0" smtClean="0">
              <a:solidFill>
                <a:srgbClr val="C00000"/>
              </a:solidFill>
              <a:latin typeface="Gisha" panose="020B0502040204020203" pitchFamily="34" charset="-79"/>
              <a:cs typeface="Gisha" panose="020B0502040204020203" pitchFamily="34" charset="-79"/>
            </a:endParaRPr>
          </a:p>
        </p:txBody>
      </p:sp>
    </p:spTree>
    <p:extLst>
      <p:ext uri="{BB962C8B-B14F-4D97-AF65-F5344CB8AC3E}">
        <p14:creationId xmlns:p14="http://schemas.microsoft.com/office/powerpoint/2010/main" val="35864246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dirty="0" smtClean="0">
                <a:solidFill>
                  <a:srgbClr val="2F5897"/>
                </a:solidFill>
                <a:latin typeface="Wacky Action BTN" panose="020C0604040402040C06" pitchFamily="34" charset="0"/>
              </a:rPr>
              <a:t>Some </a:t>
            </a:r>
            <a:r>
              <a:rPr lang="en-US" b="1" dirty="0" err="1" smtClean="0">
                <a:solidFill>
                  <a:srgbClr val="2F5897"/>
                </a:solidFill>
                <a:latin typeface="Wacky Action BTN" panose="020C0604040402040C06" pitchFamily="34" charset="0"/>
              </a:rPr>
              <a:t>Pygames</a:t>
            </a:r>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3945731"/>
            <a:ext cx="2606738" cy="2709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48262" y="914400"/>
            <a:ext cx="3400590" cy="289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226" y="914400"/>
            <a:ext cx="3407885" cy="268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Grp="1" noChangeAspect="1" noChangeArrowheads="1"/>
          </p:cNvPicPr>
          <p:nvPr>
            <p:ph idx="1"/>
          </p:nvPr>
        </p:nvPicPr>
        <p:blipFill>
          <a:blip r:embed="rId5">
            <a:extLst>
              <a:ext uri="{28A0092B-C50C-407E-A947-70E740481C1C}">
                <a14:useLocalDpi xmlns:a14="http://schemas.microsoft.com/office/drawing/2010/main" val="0"/>
              </a:ext>
            </a:extLst>
          </a:blip>
          <a:srcRect/>
          <a:stretch>
            <a:fillRect/>
          </a:stretch>
        </p:blipFill>
        <p:spPr bwMode="auto">
          <a:xfrm>
            <a:off x="4074979" y="3956617"/>
            <a:ext cx="3547155" cy="2805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240733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US" b="1" dirty="0" smtClean="0">
                <a:latin typeface="Wacky Action BTN" panose="020C0604040402040C06" pitchFamily="34" charset="0"/>
              </a:rPr>
              <a:t>GUI vs. CLI</a:t>
            </a:r>
            <a:endParaRPr lang="en-US" dirty="0"/>
          </a:p>
        </p:txBody>
      </p:sp>
      <p:sp>
        <p:nvSpPr>
          <p:cNvPr id="3" name="Content Placeholder 2"/>
          <p:cNvSpPr>
            <a:spLocks noGrp="1"/>
          </p:cNvSpPr>
          <p:nvPr>
            <p:ph idx="1"/>
          </p:nvPr>
        </p:nvSpPr>
        <p:spPr>
          <a:xfrm>
            <a:off x="457200" y="1371600"/>
            <a:ext cx="8229600" cy="5029200"/>
          </a:xfrm>
        </p:spPr>
        <p:txBody>
          <a:bodyPr>
            <a:noAutofit/>
          </a:bodyPr>
          <a:lstStyle/>
          <a:p>
            <a:r>
              <a:rPr lang="en-US" sz="3200" dirty="0">
                <a:solidFill>
                  <a:schemeClr val="tx1">
                    <a:lumMod val="65000"/>
                    <a:lumOff val="35000"/>
                  </a:schemeClr>
                </a:solidFill>
                <a:latin typeface="Gisha" panose="020B0502040204020203" pitchFamily="34" charset="-79"/>
                <a:cs typeface="Gisha" panose="020B0502040204020203" pitchFamily="34" charset="-79"/>
              </a:rPr>
              <a:t>The Python programs that you can write with Python’s built-in functions only deal with text through the </a:t>
            </a:r>
            <a:r>
              <a:rPr lang="en-US" sz="3200" b="1" i="1" dirty="0">
                <a:solidFill>
                  <a:srgbClr val="FF0000"/>
                </a:solidFill>
                <a:latin typeface="Gisha" panose="020B0502040204020203" pitchFamily="34" charset="-79"/>
                <a:cs typeface="Gisha" panose="020B0502040204020203" pitchFamily="34" charset="-79"/>
              </a:rPr>
              <a:t>print() </a:t>
            </a:r>
            <a:r>
              <a:rPr lang="en-US" sz="3200" dirty="0">
                <a:solidFill>
                  <a:schemeClr val="tx1">
                    <a:lumMod val="65000"/>
                    <a:lumOff val="35000"/>
                  </a:schemeClr>
                </a:solidFill>
                <a:latin typeface="Gisha" panose="020B0502040204020203" pitchFamily="34" charset="-79"/>
                <a:cs typeface="Gisha" panose="020B0502040204020203" pitchFamily="34" charset="-79"/>
              </a:rPr>
              <a:t>and </a:t>
            </a:r>
            <a:r>
              <a:rPr lang="en-US" sz="3200" b="1" i="1" dirty="0">
                <a:solidFill>
                  <a:srgbClr val="FF0000"/>
                </a:solidFill>
                <a:latin typeface="Gisha" panose="020B0502040204020203" pitchFamily="34" charset="-79"/>
                <a:cs typeface="Gisha" panose="020B0502040204020203" pitchFamily="34" charset="-79"/>
              </a:rPr>
              <a:t>input() </a:t>
            </a:r>
            <a:r>
              <a:rPr lang="en-US" sz="3200" dirty="0">
                <a:solidFill>
                  <a:schemeClr val="tx1">
                    <a:lumMod val="65000"/>
                    <a:lumOff val="35000"/>
                  </a:schemeClr>
                </a:solidFill>
                <a:latin typeface="Gisha" panose="020B0502040204020203" pitchFamily="34" charset="-79"/>
                <a:cs typeface="Gisha" panose="020B0502040204020203" pitchFamily="34" charset="-79"/>
              </a:rPr>
              <a:t>functions. </a:t>
            </a:r>
            <a:endParaRPr lang="en-US" sz="3200" dirty="0" smtClean="0">
              <a:solidFill>
                <a:schemeClr val="tx1">
                  <a:lumMod val="65000"/>
                  <a:lumOff val="35000"/>
                </a:schemeClr>
              </a:solidFill>
              <a:latin typeface="Gisha" panose="020B0502040204020203" pitchFamily="34" charset="-79"/>
              <a:cs typeface="Gisha" panose="020B0502040204020203" pitchFamily="34" charset="-79"/>
            </a:endParaRPr>
          </a:p>
          <a:p>
            <a:r>
              <a:rPr lang="en-US" sz="3200" dirty="0" smtClean="0">
                <a:solidFill>
                  <a:schemeClr val="tx1">
                    <a:lumMod val="65000"/>
                    <a:lumOff val="35000"/>
                  </a:schemeClr>
                </a:solidFill>
                <a:latin typeface="Gisha" panose="020B0502040204020203" pitchFamily="34" charset="-79"/>
                <a:cs typeface="Gisha" panose="020B0502040204020203" pitchFamily="34" charset="-79"/>
              </a:rPr>
              <a:t>Your program can display text on the screen and let the user type in text from the keyboard. This type of program has a command line interface, or CLI (which is pronounced like the first part of “climb” and rhymes with “sky”). </a:t>
            </a:r>
          </a:p>
        </p:txBody>
      </p:sp>
    </p:spTree>
    <p:extLst>
      <p:ext uri="{BB962C8B-B14F-4D97-AF65-F5344CB8AC3E}">
        <p14:creationId xmlns:p14="http://schemas.microsoft.com/office/powerpoint/2010/main" val="23801858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Wacky Action BTN" panose="020C0604040402040C06" pitchFamily="34" charset="0"/>
              </a:rPr>
              <a:t>GUI vs. CLI</a:t>
            </a:r>
            <a:endParaRPr lang="en-US" dirty="0"/>
          </a:p>
        </p:txBody>
      </p:sp>
      <p:sp>
        <p:nvSpPr>
          <p:cNvPr id="3" name="Content Placeholder 2"/>
          <p:cNvSpPr>
            <a:spLocks noGrp="1"/>
          </p:cNvSpPr>
          <p:nvPr>
            <p:ph idx="1"/>
          </p:nvPr>
        </p:nvSpPr>
        <p:spPr/>
        <p:txBody>
          <a:bodyPr>
            <a:normAutofit lnSpcReduction="10000"/>
          </a:bodyPr>
          <a:lstStyle/>
          <a:p>
            <a:r>
              <a:rPr lang="en-US" sz="2800" dirty="0" smtClean="0">
                <a:solidFill>
                  <a:schemeClr val="tx1">
                    <a:lumMod val="65000"/>
                    <a:lumOff val="35000"/>
                  </a:schemeClr>
                </a:solidFill>
                <a:latin typeface="Gisha" panose="020B0502040204020203" pitchFamily="34" charset="-79"/>
                <a:cs typeface="Gisha" panose="020B0502040204020203" pitchFamily="34" charset="-79"/>
              </a:rPr>
              <a:t>These </a:t>
            </a:r>
            <a:r>
              <a:rPr lang="en-US" sz="2800" dirty="0">
                <a:solidFill>
                  <a:schemeClr val="tx1">
                    <a:lumMod val="65000"/>
                    <a:lumOff val="35000"/>
                  </a:schemeClr>
                </a:solidFill>
                <a:latin typeface="Gisha" panose="020B0502040204020203" pitchFamily="34" charset="-79"/>
                <a:cs typeface="Gisha" panose="020B0502040204020203" pitchFamily="34" charset="-79"/>
              </a:rPr>
              <a:t>programs are somewhat limited because they can’t display graphics, have colors, or use the mouse. </a:t>
            </a:r>
            <a:endParaRPr lang="en-US" sz="2800" dirty="0" smtClean="0">
              <a:solidFill>
                <a:schemeClr val="tx1">
                  <a:lumMod val="65000"/>
                  <a:lumOff val="35000"/>
                </a:schemeClr>
              </a:solidFill>
              <a:latin typeface="Gisha" panose="020B0502040204020203" pitchFamily="34" charset="-79"/>
              <a:cs typeface="Gisha" panose="020B0502040204020203" pitchFamily="34" charset="-79"/>
            </a:endParaRPr>
          </a:p>
          <a:p>
            <a:r>
              <a:rPr lang="en-US" sz="2800" dirty="0" smtClean="0">
                <a:solidFill>
                  <a:schemeClr val="tx1">
                    <a:lumMod val="65000"/>
                    <a:lumOff val="35000"/>
                  </a:schemeClr>
                </a:solidFill>
                <a:latin typeface="Gisha" panose="020B0502040204020203" pitchFamily="34" charset="-79"/>
                <a:cs typeface="Gisha" panose="020B0502040204020203" pitchFamily="34" charset="-79"/>
              </a:rPr>
              <a:t>These </a:t>
            </a:r>
            <a:r>
              <a:rPr lang="en-US" sz="2800" dirty="0">
                <a:solidFill>
                  <a:schemeClr val="tx1">
                    <a:lumMod val="65000"/>
                    <a:lumOff val="35000"/>
                  </a:schemeClr>
                </a:solidFill>
                <a:latin typeface="Gisha" panose="020B0502040204020203" pitchFamily="34" charset="-79"/>
                <a:cs typeface="Gisha" panose="020B0502040204020203" pitchFamily="34" charset="-79"/>
              </a:rPr>
              <a:t>CLI programs only get input from the keyboard with the input() function and even then user must press Enter before the program can respond to the input. </a:t>
            </a:r>
            <a:endParaRPr lang="en-US" sz="2800" dirty="0" smtClean="0">
              <a:solidFill>
                <a:schemeClr val="tx1">
                  <a:lumMod val="65000"/>
                  <a:lumOff val="35000"/>
                </a:schemeClr>
              </a:solidFill>
              <a:latin typeface="Gisha" panose="020B0502040204020203" pitchFamily="34" charset="-79"/>
              <a:cs typeface="Gisha" panose="020B0502040204020203" pitchFamily="34" charset="-79"/>
            </a:endParaRPr>
          </a:p>
          <a:p>
            <a:r>
              <a:rPr lang="en-US" sz="2800" dirty="0" smtClean="0">
                <a:solidFill>
                  <a:schemeClr val="tx1">
                    <a:lumMod val="65000"/>
                    <a:lumOff val="35000"/>
                  </a:schemeClr>
                </a:solidFill>
                <a:latin typeface="Gisha" panose="020B0502040204020203" pitchFamily="34" charset="-79"/>
                <a:cs typeface="Gisha" panose="020B0502040204020203" pitchFamily="34" charset="-79"/>
              </a:rPr>
              <a:t>This </a:t>
            </a:r>
            <a:r>
              <a:rPr lang="en-US" sz="2800" dirty="0">
                <a:solidFill>
                  <a:schemeClr val="tx1">
                    <a:lumMod val="65000"/>
                    <a:lumOff val="35000"/>
                  </a:schemeClr>
                </a:solidFill>
                <a:latin typeface="Gisha" panose="020B0502040204020203" pitchFamily="34" charset="-79"/>
                <a:cs typeface="Gisha" panose="020B0502040204020203" pitchFamily="34" charset="-79"/>
              </a:rPr>
              <a:t>means </a:t>
            </a:r>
            <a:r>
              <a:rPr lang="en-US" sz="2800" b="1" i="1" dirty="0">
                <a:solidFill>
                  <a:srgbClr val="FF0000"/>
                </a:solidFill>
                <a:latin typeface="Gisha" panose="020B0502040204020203" pitchFamily="34" charset="-79"/>
                <a:cs typeface="Gisha" panose="020B0502040204020203" pitchFamily="34" charset="-79"/>
              </a:rPr>
              <a:t>real-time</a:t>
            </a:r>
            <a:r>
              <a:rPr lang="en-US" sz="2800" dirty="0">
                <a:solidFill>
                  <a:schemeClr val="tx1">
                    <a:lumMod val="65000"/>
                    <a:lumOff val="35000"/>
                  </a:schemeClr>
                </a:solidFill>
                <a:latin typeface="Gisha" panose="020B0502040204020203" pitchFamily="34" charset="-79"/>
                <a:cs typeface="Gisha" panose="020B0502040204020203" pitchFamily="34" charset="-79"/>
              </a:rPr>
              <a:t> (that is, continuing to run code without waiting for the user) action games are </a:t>
            </a:r>
            <a:r>
              <a:rPr lang="en-US" sz="2800" dirty="0" smtClean="0">
                <a:solidFill>
                  <a:schemeClr val="tx1">
                    <a:lumMod val="65000"/>
                    <a:lumOff val="35000"/>
                  </a:schemeClr>
                </a:solidFill>
                <a:latin typeface="Gisha" panose="020B0502040204020203" pitchFamily="34" charset="-79"/>
                <a:cs typeface="Gisha" panose="020B0502040204020203" pitchFamily="34" charset="-79"/>
              </a:rPr>
              <a:t>impossible to make.</a:t>
            </a:r>
            <a:endParaRPr lang="en-US" sz="2800" dirty="0">
              <a:solidFill>
                <a:schemeClr val="tx1">
                  <a:lumMod val="65000"/>
                  <a:lumOff val="35000"/>
                </a:schemeClr>
              </a:solidFill>
              <a:latin typeface="Gisha" panose="020B0502040204020203" pitchFamily="34" charset="-79"/>
              <a:cs typeface="Gisha" panose="020B0502040204020203" pitchFamily="34" charset="-79"/>
            </a:endParaRPr>
          </a:p>
        </p:txBody>
      </p:sp>
    </p:spTree>
    <p:extLst>
      <p:ext uri="{BB962C8B-B14F-4D97-AF65-F5344CB8AC3E}">
        <p14:creationId xmlns:p14="http://schemas.microsoft.com/office/powerpoint/2010/main" val="237214158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latin typeface="Wacky Action BTN" panose="020C0604040402040C06" pitchFamily="34" charset="0"/>
              </a:rPr>
              <a:t>GUI vs. </a:t>
            </a:r>
            <a:r>
              <a:rPr lang="en-US" b="1" dirty="0" smtClean="0">
                <a:latin typeface="Wacky Action BTN" panose="020C0604040402040C06" pitchFamily="34" charset="0"/>
              </a:rPr>
              <a:t>CLI</a:t>
            </a:r>
            <a:endParaRPr lang="en-US" dirty="0"/>
          </a:p>
        </p:txBody>
      </p:sp>
      <p:sp>
        <p:nvSpPr>
          <p:cNvPr id="3" name="Content Placeholder 2"/>
          <p:cNvSpPr>
            <a:spLocks noGrp="1"/>
          </p:cNvSpPr>
          <p:nvPr>
            <p:ph idx="1"/>
          </p:nvPr>
        </p:nvSpPr>
        <p:spPr/>
        <p:txBody>
          <a:bodyPr>
            <a:normAutofit/>
          </a:bodyPr>
          <a:lstStyle/>
          <a:p>
            <a:r>
              <a:rPr lang="en-US" sz="3600" dirty="0" err="1">
                <a:solidFill>
                  <a:schemeClr val="tx1">
                    <a:lumMod val="65000"/>
                    <a:lumOff val="35000"/>
                  </a:schemeClr>
                </a:solidFill>
                <a:latin typeface="Gisha" panose="020B0502040204020203" pitchFamily="34" charset="-79"/>
                <a:cs typeface="Gisha" panose="020B0502040204020203" pitchFamily="34" charset="-79"/>
              </a:rPr>
              <a:t>Pygame</a:t>
            </a:r>
            <a:r>
              <a:rPr lang="en-US" sz="3600" dirty="0">
                <a:solidFill>
                  <a:schemeClr val="tx1">
                    <a:lumMod val="65000"/>
                    <a:lumOff val="35000"/>
                  </a:schemeClr>
                </a:solidFill>
                <a:latin typeface="Gisha" panose="020B0502040204020203" pitchFamily="34" charset="-79"/>
                <a:cs typeface="Gisha" panose="020B0502040204020203" pitchFamily="34" charset="-79"/>
              </a:rPr>
              <a:t> provides functions for creating programs with a </a:t>
            </a:r>
            <a:r>
              <a:rPr lang="en-US" sz="3600" i="1" dirty="0">
                <a:solidFill>
                  <a:schemeClr val="tx1">
                    <a:lumMod val="65000"/>
                    <a:lumOff val="35000"/>
                  </a:schemeClr>
                </a:solidFill>
                <a:latin typeface="Gisha" panose="020B0502040204020203" pitchFamily="34" charset="-79"/>
                <a:cs typeface="Gisha" panose="020B0502040204020203" pitchFamily="34" charset="-79"/>
              </a:rPr>
              <a:t>graphical user interface</a:t>
            </a:r>
            <a:r>
              <a:rPr lang="en-US" sz="3600" dirty="0">
                <a:solidFill>
                  <a:schemeClr val="tx1">
                    <a:lumMod val="65000"/>
                    <a:lumOff val="35000"/>
                  </a:schemeClr>
                </a:solidFill>
                <a:latin typeface="Gisha" panose="020B0502040204020203" pitchFamily="34" charset="-79"/>
                <a:cs typeface="Gisha" panose="020B0502040204020203" pitchFamily="34" charset="-79"/>
              </a:rPr>
              <a:t>, or </a:t>
            </a:r>
            <a:r>
              <a:rPr lang="en-US" sz="3600" b="1" dirty="0">
                <a:solidFill>
                  <a:srgbClr val="FF0000"/>
                </a:solidFill>
                <a:latin typeface="Gisha" panose="020B0502040204020203" pitchFamily="34" charset="-79"/>
                <a:cs typeface="Gisha" panose="020B0502040204020203" pitchFamily="34" charset="-79"/>
              </a:rPr>
              <a:t>GUI</a:t>
            </a:r>
            <a:r>
              <a:rPr lang="en-US" sz="3600" dirty="0">
                <a:solidFill>
                  <a:schemeClr val="tx1">
                    <a:lumMod val="65000"/>
                    <a:lumOff val="35000"/>
                  </a:schemeClr>
                </a:solidFill>
                <a:latin typeface="Gisha" panose="020B0502040204020203" pitchFamily="34" charset="-79"/>
                <a:cs typeface="Gisha" panose="020B0502040204020203" pitchFamily="34" charset="-79"/>
              </a:rPr>
              <a:t> (pronounced, </a:t>
            </a:r>
            <a:r>
              <a:rPr lang="en-US" sz="3600" dirty="0" smtClean="0">
                <a:solidFill>
                  <a:schemeClr val="tx1">
                    <a:lumMod val="65000"/>
                    <a:lumOff val="35000"/>
                  </a:schemeClr>
                </a:solidFill>
                <a:latin typeface="Gisha" panose="020B0502040204020203" pitchFamily="34" charset="-79"/>
                <a:cs typeface="Gisha" panose="020B0502040204020203" pitchFamily="34" charset="-79"/>
              </a:rPr>
              <a:t>“gooey”). </a:t>
            </a:r>
          </a:p>
          <a:p>
            <a:r>
              <a:rPr lang="en-US" sz="3600" dirty="0" smtClean="0">
                <a:solidFill>
                  <a:schemeClr val="tx1">
                    <a:lumMod val="65000"/>
                    <a:lumOff val="35000"/>
                  </a:schemeClr>
                </a:solidFill>
                <a:latin typeface="Gisha" panose="020B0502040204020203" pitchFamily="34" charset="-79"/>
                <a:cs typeface="Gisha" panose="020B0502040204020203" pitchFamily="34" charset="-79"/>
              </a:rPr>
              <a:t>Programs </a:t>
            </a:r>
            <a:r>
              <a:rPr lang="en-US" sz="3600" dirty="0">
                <a:solidFill>
                  <a:schemeClr val="tx1">
                    <a:lumMod val="65000"/>
                    <a:lumOff val="35000"/>
                  </a:schemeClr>
                </a:solidFill>
                <a:latin typeface="Gisha" panose="020B0502040204020203" pitchFamily="34" charset="-79"/>
                <a:cs typeface="Gisha" panose="020B0502040204020203" pitchFamily="34" charset="-79"/>
              </a:rPr>
              <a:t>with a graphics-based </a:t>
            </a:r>
            <a:r>
              <a:rPr lang="en-US" sz="3600" dirty="0" smtClean="0">
                <a:solidFill>
                  <a:schemeClr val="tx1">
                    <a:lumMod val="65000"/>
                    <a:lumOff val="35000"/>
                  </a:schemeClr>
                </a:solidFill>
                <a:latin typeface="Gisha" panose="020B0502040204020203" pitchFamily="34" charset="-79"/>
                <a:cs typeface="Gisha" panose="020B0502040204020203" pitchFamily="34" charset="-79"/>
              </a:rPr>
              <a:t>GUIs </a:t>
            </a:r>
            <a:r>
              <a:rPr lang="en-US" sz="3600" dirty="0">
                <a:solidFill>
                  <a:schemeClr val="tx1">
                    <a:lumMod val="65000"/>
                    <a:lumOff val="35000"/>
                  </a:schemeClr>
                </a:solidFill>
                <a:latin typeface="Gisha" panose="020B0502040204020203" pitchFamily="34" charset="-79"/>
                <a:cs typeface="Gisha" panose="020B0502040204020203" pitchFamily="34" charset="-79"/>
              </a:rPr>
              <a:t>can show a window with images and colors.</a:t>
            </a:r>
          </a:p>
        </p:txBody>
      </p:sp>
    </p:spTree>
    <p:extLst>
      <p:ext uri="{BB962C8B-B14F-4D97-AF65-F5344CB8AC3E}">
        <p14:creationId xmlns:p14="http://schemas.microsoft.com/office/powerpoint/2010/main" val="206593639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solidFill>
                  <a:srgbClr val="2F5897"/>
                </a:solidFill>
                <a:latin typeface="Wacky Action BTN" panose="020C0604040402040C06" pitchFamily="34" charset="0"/>
              </a:rPr>
              <a:t>Hello World</a:t>
            </a:r>
            <a:endParaRPr lang="en-US" dirty="0"/>
          </a:p>
        </p:txBody>
      </p:sp>
      <p:sp>
        <p:nvSpPr>
          <p:cNvPr id="3" name="Content Placeholder 2"/>
          <p:cNvSpPr>
            <a:spLocks noGrp="1"/>
          </p:cNvSpPr>
          <p:nvPr>
            <p:ph idx="1"/>
          </p:nvPr>
        </p:nvSpPr>
        <p:spPr>
          <a:xfrm>
            <a:off x="533400" y="1219200"/>
            <a:ext cx="8229600" cy="5257800"/>
          </a:xfrm>
        </p:spPr>
        <p:txBody>
          <a:bodyPr>
            <a:noAutofit/>
          </a:bodyPr>
          <a:lstStyle/>
          <a:p>
            <a:pPr marL="0" indent="0">
              <a:buNone/>
            </a:pPr>
            <a:r>
              <a:rPr lang="en-US" sz="5400" dirty="0" smtClean="0">
                <a:solidFill>
                  <a:schemeClr val="tx1">
                    <a:lumMod val="65000"/>
                    <a:lumOff val="35000"/>
                  </a:schemeClr>
                </a:solidFill>
                <a:latin typeface="Gisha" panose="020B0502040204020203" pitchFamily="34" charset="-79"/>
                <a:cs typeface="Gisha" panose="020B0502040204020203" pitchFamily="34" charset="-79"/>
              </a:rPr>
              <a:t>Our first program using </a:t>
            </a:r>
            <a:r>
              <a:rPr lang="en-US" sz="5400" dirty="0" err="1" smtClean="0">
                <a:solidFill>
                  <a:schemeClr val="tx1">
                    <a:lumMod val="65000"/>
                    <a:lumOff val="35000"/>
                  </a:schemeClr>
                </a:solidFill>
                <a:latin typeface="Gisha" panose="020B0502040204020203" pitchFamily="34" charset="-79"/>
                <a:cs typeface="Gisha" panose="020B0502040204020203" pitchFamily="34" charset="-79"/>
              </a:rPr>
              <a:t>Pygame</a:t>
            </a:r>
            <a:r>
              <a:rPr lang="en-US" sz="5400" dirty="0" smtClean="0">
                <a:solidFill>
                  <a:schemeClr val="tx1">
                    <a:lumMod val="65000"/>
                    <a:lumOff val="35000"/>
                  </a:schemeClr>
                </a:solidFill>
                <a:latin typeface="Gisha" panose="020B0502040204020203" pitchFamily="34" charset="-79"/>
                <a:cs typeface="Gisha" panose="020B0502040204020203" pitchFamily="34" charset="-79"/>
              </a:rPr>
              <a:t> will be a small program that makes a window that says </a:t>
            </a:r>
          </a:p>
          <a:p>
            <a:pPr marL="0" indent="0">
              <a:buNone/>
            </a:pPr>
            <a:r>
              <a:rPr lang="en-US" sz="5400" dirty="0" smtClean="0">
                <a:solidFill>
                  <a:schemeClr val="tx1">
                    <a:lumMod val="65000"/>
                    <a:lumOff val="35000"/>
                  </a:schemeClr>
                </a:solidFill>
                <a:latin typeface="Gisha" panose="020B0502040204020203" pitchFamily="34" charset="-79"/>
                <a:cs typeface="Gisha" panose="020B0502040204020203" pitchFamily="34" charset="-79"/>
              </a:rPr>
              <a:t>“</a:t>
            </a:r>
            <a:r>
              <a:rPr lang="en-US" sz="5400" b="1" dirty="0" smtClean="0">
                <a:solidFill>
                  <a:srgbClr val="C00000"/>
                </a:solidFill>
                <a:latin typeface="Gisha" panose="020B0502040204020203" pitchFamily="34" charset="-79"/>
                <a:cs typeface="Gisha" panose="020B0502040204020203" pitchFamily="34" charset="-79"/>
              </a:rPr>
              <a:t>Hello World!</a:t>
            </a:r>
            <a:r>
              <a:rPr lang="en-US" sz="5400" dirty="0" smtClean="0">
                <a:solidFill>
                  <a:schemeClr val="tx1">
                    <a:lumMod val="65000"/>
                    <a:lumOff val="35000"/>
                  </a:schemeClr>
                </a:solidFill>
                <a:latin typeface="Gisha" panose="020B0502040204020203" pitchFamily="34" charset="-79"/>
                <a:cs typeface="Gisha" panose="020B0502040204020203" pitchFamily="34" charset="-79"/>
              </a:rPr>
              <a:t>” appear on the screen.</a:t>
            </a:r>
          </a:p>
        </p:txBody>
      </p:sp>
    </p:spTree>
    <p:extLst>
      <p:ext uri="{BB962C8B-B14F-4D97-AF65-F5344CB8AC3E}">
        <p14:creationId xmlns:p14="http://schemas.microsoft.com/office/powerpoint/2010/main" val="356855948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dirty="0" smtClean="0">
                <a:solidFill>
                  <a:srgbClr val="2F5897"/>
                </a:solidFill>
                <a:latin typeface="Wacky Action BTN" panose="020C0604040402040C06" pitchFamily="34" charset="0"/>
              </a:rPr>
              <a:t>Hello World</a:t>
            </a:r>
            <a:endParaRPr lang="en-US" dirty="0"/>
          </a:p>
        </p:txBody>
      </p:sp>
      <p:sp>
        <p:nvSpPr>
          <p:cNvPr id="3" name="Content Placeholder 2"/>
          <p:cNvSpPr>
            <a:spLocks noGrp="1"/>
          </p:cNvSpPr>
          <p:nvPr>
            <p:ph idx="1"/>
          </p:nvPr>
        </p:nvSpPr>
        <p:spPr>
          <a:xfrm>
            <a:off x="457200" y="914400"/>
            <a:ext cx="8229600" cy="5211763"/>
          </a:xfrm>
        </p:spPr>
        <p:txBody>
          <a:bodyPr/>
          <a:lstStyle/>
          <a:p>
            <a:pPr marL="457200" indent="-457200">
              <a:buFont typeface="+mj-lt"/>
              <a:buAutoNum type="arabicPeriod"/>
            </a:pPr>
            <a:r>
              <a:rPr lang="en-US" b="1" dirty="0" smtClean="0">
                <a:solidFill>
                  <a:schemeClr val="accent5">
                    <a:lumMod val="75000"/>
                  </a:schemeClr>
                </a:solidFill>
              </a:rPr>
              <a:t>Create a script called </a:t>
            </a:r>
            <a:r>
              <a:rPr lang="en-US" b="1" dirty="0" smtClean="0">
                <a:solidFill>
                  <a:srgbClr val="C00000"/>
                </a:solidFill>
              </a:rPr>
              <a:t>blankpygame.py</a:t>
            </a:r>
          </a:p>
          <a:p>
            <a:pPr marL="457200" indent="-457200">
              <a:buFont typeface="+mj-lt"/>
              <a:buAutoNum type="arabicPeriod"/>
            </a:pPr>
            <a:r>
              <a:rPr lang="en-US" b="1" dirty="0" smtClean="0">
                <a:solidFill>
                  <a:schemeClr val="accent5">
                    <a:lumMod val="75000"/>
                  </a:schemeClr>
                </a:solidFill>
              </a:rPr>
              <a:t>Type in the following program (do not include numbers or the periods at the beginning of the line – they are just for reference.)</a:t>
            </a:r>
          </a:p>
          <a:p>
            <a:pPr marL="0" indent="0">
              <a:buNone/>
            </a:pP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2743200"/>
            <a:ext cx="8362950" cy="3409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4048411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dirty="0" smtClean="0">
                <a:solidFill>
                  <a:srgbClr val="2F5897"/>
                </a:solidFill>
                <a:latin typeface="Wacky Action BTN" panose="020C0604040402040C06" pitchFamily="34" charset="0"/>
              </a:rPr>
              <a:t>Hello World</a:t>
            </a:r>
            <a:endParaRPr lang="en-US" dirty="0"/>
          </a:p>
        </p:txBody>
      </p:sp>
      <p:sp>
        <p:nvSpPr>
          <p:cNvPr id="3" name="Content Placeholder 2"/>
          <p:cNvSpPr>
            <a:spLocks noGrp="1"/>
          </p:cNvSpPr>
          <p:nvPr>
            <p:ph idx="1"/>
          </p:nvPr>
        </p:nvSpPr>
        <p:spPr>
          <a:xfrm>
            <a:off x="457200" y="914400"/>
            <a:ext cx="8229600" cy="5715000"/>
          </a:xfrm>
        </p:spPr>
        <p:txBody>
          <a:bodyPr/>
          <a:lstStyle/>
          <a:p>
            <a:pPr marL="0" indent="0">
              <a:buNone/>
            </a:pPr>
            <a:r>
              <a:rPr lang="en-US" dirty="0">
                <a:solidFill>
                  <a:schemeClr val="tx1">
                    <a:lumMod val="75000"/>
                    <a:lumOff val="25000"/>
                  </a:schemeClr>
                </a:solidFill>
                <a:latin typeface="Gisha" panose="020B0502040204020203" pitchFamily="34" charset="-79"/>
                <a:cs typeface="Gisha" panose="020B0502040204020203" pitchFamily="34" charset="-79"/>
              </a:rPr>
              <a:t>When you run this program, a black window like this will appear</a:t>
            </a:r>
            <a:r>
              <a:rPr lang="en-US" dirty="0" smtClean="0">
                <a:solidFill>
                  <a:schemeClr val="tx1">
                    <a:lumMod val="75000"/>
                    <a:lumOff val="25000"/>
                  </a:schemeClr>
                </a:solidFill>
                <a:latin typeface="Gisha" panose="020B0502040204020203" pitchFamily="34" charset="-79"/>
                <a:cs typeface="Gisha" panose="020B0502040204020203" pitchFamily="34" charset="-79"/>
              </a:rPr>
              <a:t>:</a:t>
            </a:r>
          </a:p>
          <a:p>
            <a:pPr marL="0" indent="0">
              <a:buNone/>
            </a:pPr>
            <a:endParaRPr lang="en-US" dirty="0"/>
          </a:p>
          <a:p>
            <a:pPr marL="0" indent="0">
              <a:buNone/>
            </a:pP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6303" y="1419823"/>
            <a:ext cx="4648200" cy="281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76200" y="4272677"/>
            <a:ext cx="8511621" cy="2585323"/>
          </a:xfrm>
          <a:prstGeom prst="rect">
            <a:avLst/>
          </a:prstGeom>
          <a:noFill/>
        </p:spPr>
        <p:txBody>
          <a:bodyPr wrap="squar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Yay!  We’ve just made</a:t>
            </a:r>
          </a:p>
          <a:p>
            <a:pPr algn="ctr"/>
            <a:r>
              <a:rPr 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The world’s most boring video game!</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extLst>
      <p:ext uri="{BB962C8B-B14F-4D97-AF65-F5344CB8AC3E}">
        <p14:creationId xmlns:p14="http://schemas.microsoft.com/office/powerpoint/2010/main" val="204708176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427</TotalTime>
  <Words>1317</Words>
  <Application>Microsoft Office PowerPoint</Application>
  <PresentationFormat>On-screen Show (4:3)</PresentationFormat>
  <Paragraphs>107</Paragraphs>
  <Slides>24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Century Gothic</vt:lpstr>
      <vt:lpstr>Courier New</vt:lpstr>
      <vt:lpstr>Gisha</vt:lpstr>
      <vt:lpstr>Palatino Linotype</vt:lpstr>
      <vt:lpstr>Wacky Action BTN</vt:lpstr>
      <vt:lpstr>Executive</vt:lpstr>
      <vt:lpstr>PowerPoint Presentation</vt:lpstr>
      <vt:lpstr>Pygame Basics</vt:lpstr>
      <vt:lpstr>Some Pygames</vt:lpstr>
      <vt:lpstr>GUI vs. CLI</vt:lpstr>
      <vt:lpstr>GUI vs. CLI</vt:lpstr>
      <vt:lpstr>GUI vs. CLI</vt:lpstr>
      <vt:lpstr>Hello World</vt:lpstr>
      <vt:lpstr>Hello World</vt:lpstr>
      <vt:lpstr>Hello World</vt:lpstr>
      <vt:lpstr>Hello World</vt:lpstr>
      <vt:lpstr>Hello World – A Closer Look</vt:lpstr>
      <vt:lpstr>Hello World</vt:lpstr>
      <vt:lpstr>Hello World – A Closer Look</vt:lpstr>
      <vt:lpstr>Hello World – A Closer Look</vt:lpstr>
      <vt:lpstr>Hello World – A Closer Look</vt:lpstr>
      <vt:lpstr>Hello World – A Closer Look</vt:lpstr>
      <vt:lpstr>Hello World – A Closer Look  - Game States</vt:lpstr>
      <vt:lpstr>The Game State</vt:lpstr>
      <vt:lpstr>The Game State</vt:lpstr>
      <vt:lpstr>The Game State</vt:lpstr>
      <vt:lpstr>Hello World – The QUIT Event </vt:lpstr>
      <vt:lpstr>Hello World – A Closer Look</vt:lpstr>
      <vt:lpstr>Hello World – That is IT!</vt:lpstr>
      <vt:lpstr>What is Next?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Carolyn</dc:creator>
  <cp:lastModifiedBy>Segreto, Carolyn</cp:lastModifiedBy>
  <cp:revision>28</cp:revision>
  <dcterms:created xsi:type="dcterms:W3CDTF">2016-03-31T16:34:56Z</dcterms:created>
  <dcterms:modified xsi:type="dcterms:W3CDTF">2016-04-25T18:30:13Z</dcterms:modified>
</cp:coreProperties>
</file>