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87" r:id="rId2"/>
    <p:sldId id="1064" r:id="rId3"/>
    <p:sldId id="916" r:id="rId4"/>
    <p:sldId id="917" r:id="rId5"/>
    <p:sldId id="918" r:id="rId6"/>
    <p:sldId id="920" r:id="rId7"/>
    <p:sldId id="1065" r:id="rId8"/>
    <p:sldId id="1074" r:id="rId9"/>
    <p:sldId id="1066" r:id="rId10"/>
    <p:sldId id="1067" r:id="rId11"/>
    <p:sldId id="1068" r:id="rId12"/>
    <p:sldId id="1069" r:id="rId13"/>
    <p:sldId id="1070" r:id="rId14"/>
    <p:sldId id="1072" r:id="rId15"/>
    <p:sldId id="910" r:id="rId16"/>
    <p:sldId id="1055" r:id="rId17"/>
    <p:sldId id="1073" r:id="rId18"/>
    <p:sldId id="867" r:id="rId19"/>
    <p:sldId id="864" r:id="rId20"/>
    <p:sldId id="842" r:id="rId21"/>
    <p:sldId id="912" r:id="rId22"/>
    <p:sldId id="1057" r:id="rId23"/>
    <p:sldId id="859" r:id="rId24"/>
    <p:sldId id="914" r:id="rId25"/>
    <p:sldId id="1058" r:id="rId26"/>
    <p:sldId id="848" r:id="rId27"/>
    <p:sldId id="923" r:id="rId28"/>
    <p:sldId id="850" r:id="rId29"/>
    <p:sldId id="924" r:id="rId30"/>
    <p:sldId id="925" r:id="rId31"/>
    <p:sldId id="10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/>
    <p:restoredTop sz="96860"/>
  </p:normalViewPr>
  <p:slideViewPr>
    <p:cSldViewPr snapToGrid="0" snapToObjects="1">
      <p:cViewPr varScale="1">
        <p:scale>
          <a:sx n="147" d="100"/>
          <a:sy n="147" d="100"/>
        </p:scale>
        <p:origin x="288" y="192"/>
      </p:cViewPr>
      <p:guideLst/>
    </p:cSldViewPr>
  </p:slideViewPr>
  <p:outlineViewPr>
    <p:cViewPr>
      <p:scale>
        <a:sx n="33" d="100"/>
        <a:sy n="33" d="100"/>
      </p:scale>
      <p:origin x="0" y="-7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Routing (Part 2)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24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1694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1484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approaches so far (LS + DV) are applicable within one </a:t>
            </a:r>
            <a:r>
              <a:rPr lang="en-US" dirty="0">
                <a:solidFill>
                  <a:srgbClr val="C00000"/>
                </a:solidFill>
              </a:rPr>
              <a:t>autonomous system (AS)</a:t>
            </a:r>
            <a:r>
              <a:rPr lang="en-US" dirty="0"/>
              <a:t>, e.g., Rutgers</a:t>
            </a:r>
          </a:p>
          <a:p>
            <a:pPr lvl="1"/>
            <a:r>
              <a:rPr lang="en-US" dirty="0"/>
              <a:t>Called </a:t>
            </a:r>
            <a:r>
              <a:rPr lang="en-US" dirty="0">
                <a:solidFill>
                  <a:srgbClr val="C00000"/>
                </a:solidFill>
              </a:rPr>
              <a:t>intra-domain </a:t>
            </a:r>
            <a:r>
              <a:rPr lang="en-US" dirty="0"/>
              <a:t>routing protocols</a:t>
            </a:r>
          </a:p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601650" y="4316452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146328" y="5527567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297988" y="4820721"/>
            <a:ext cx="1040933" cy="5583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26" y="5170534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15" y="5287097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315803" y="6386041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622078" y="6413489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</p:spTree>
    <p:extLst>
      <p:ext uri="{BB962C8B-B14F-4D97-AF65-F5344CB8AC3E}">
        <p14:creationId xmlns:p14="http://schemas.microsoft.com/office/powerpoint/2010/main" val="28970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link metrics, distances!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36612C-A4B1-1042-838C-AFD7EA6D6405}"/>
              </a:ext>
            </a:extLst>
          </p:cNvPr>
          <p:cNvSpPr txBox="1"/>
          <p:nvPr/>
        </p:nvSpPr>
        <p:spPr>
          <a:xfrm>
            <a:off x="8205937" y="515581"/>
            <a:ext cx="37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Loop detection is easy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(no “count to infinity”)</a:t>
            </a:r>
          </a:p>
        </p:txBody>
      </p:sp>
    </p:spTree>
    <p:extLst>
      <p:ext uri="{BB962C8B-B14F-4D97-AF65-F5344CB8AC3E}">
        <p14:creationId xmlns:p14="http://schemas.microsoft.com/office/powerpoint/2010/main" val="6332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  <p:bldP spid="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Next hop </a:t>
            </a:r>
            <a:r>
              <a:rPr lang="en-US" dirty="0"/>
              <a:t>conceptually denotes the first router interface that begins the AS-level path</a:t>
            </a:r>
          </a:p>
          <a:p>
            <a:pPr lvl="1"/>
            <a:r>
              <a:rPr lang="en-US" dirty="0"/>
              <a:t>The meaning of this attribute is context-dependent</a:t>
            </a:r>
          </a:p>
          <a:p>
            <a:r>
              <a:rPr lang="en-US" dirty="0"/>
              <a:t>In an announcement arriving from a different AS (</a:t>
            </a:r>
            <a:r>
              <a:rPr lang="en-US" dirty="0">
                <a:solidFill>
                  <a:srgbClr val="C00000"/>
                </a:solidFill>
              </a:rPr>
              <a:t>eBGP</a:t>
            </a:r>
            <a:r>
              <a:rPr lang="en-US" dirty="0"/>
              <a:t>), next hop is the router </a:t>
            </a:r>
            <a:r>
              <a:rPr lang="en-US" dirty="0">
                <a:solidFill>
                  <a:srgbClr val="C00000"/>
                </a:solidFill>
              </a:rPr>
              <a:t>in the next AS </a:t>
            </a:r>
            <a:r>
              <a:rPr lang="en-US" dirty="0"/>
              <a:t>which sent the announcement</a:t>
            </a:r>
          </a:p>
          <a:p>
            <a:pPr lvl="1"/>
            <a:r>
              <a:rPr lang="en-US" dirty="0"/>
              <a:t>Example: Next Hop of the eBGP announcement reaching 1c is </a:t>
            </a:r>
            <a:r>
              <a:rPr lang="en-US" dirty="0">
                <a:solidFill>
                  <a:srgbClr val="C00000"/>
                </a:solidFill>
              </a:rPr>
              <a:t>2a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6" name="Picture 1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E00B7F-9F06-854C-BB9A-E76D9FE1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7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149"/>
            <a:ext cx="10515600" cy="4351338"/>
          </a:xfrm>
        </p:spPr>
        <p:txBody>
          <a:bodyPr/>
          <a:lstStyle/>
          <a:p>
            <a:r>
              <a:rPr lang="en-US" dirty="0"/>
              <a:t>Suppose router 1c </a:t>
            </a:r>
            <a:r>
              <a:rPr lang="en-US" dirty="0">
                <a:solidFill>
                  <a:srgbClr val="C00000"/>
                </a:solidFill>
              </a:rPr>
              <a:t>imports </a:t>
            </a:r>
            <a:r>
              <a:rPr lang="en-US" dirty="0"/>
              <a:t>the path (more on this soon)</a:t>
            </a:r>
          </a:p>
          <a:p>
            <a:r>
              <a:rPr lang="en-US" dirty="0"/>
              <a:t>Router 1c will propagate the announcement </a:t>
            </a:r>
            <a:r>
              <a:rPr lang="en-US" dirty="0">
                <a:solidFill>
                  <a:srgbClr val="C00000"/>
                </a:solidFill>
              </a:rPr>
              <a:t>inside the AS </a:t>
            </a:r>
            <a:r>
              <a:rPr lang="en-US" dirty="0"/>
              <a:t>using </a:t>
            </a:r>
            <a:r>
              <a:rPr lang="en-US" dirty="0">
                <a:solidFill>
                  <a:srgbClr val="C00000"/>
                </a:solidFill>
              </a:rPr>
              <a:t>iBGP</a:t>
            </a:r>
          </a:p>
          <a:p>
            <a:r>
              <a:rPr lang="en-US" dirty="0"/>
              <a:t>The next hop of this (iBGP) announcement is set to 1c</a:t>
            </a:r>
          </a:p>
          <a:p>
            <a:pPr lvl="1"/>
            <a:r>
              <a:rPr lang="en-US" dirty="0"/>
              <a:t>In particular, the next hop is an AS1 </a:t>
            </a:r>
            <a:r>
              <a:rPr lang="en-US" dirty="0">
                <a:solidFill>
                  <a:srgbClr val="C00000"/>
                </a:solidFill>
              </a:rPr>
              <a:t>internal </a:t>
            </a:r>
            <a:r>
              <a:rPr lang="en-US" dirty="0"/>
              <a:t>address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FEC53D6-0B81-F444-A6BA-0A6830BBCDC6}"/>
              </a:ext>
            </a:extLst>
          </p:cNvPr>
          <p:cNvCxnSpPr/>
          <p:nvPr/>
        </p:nvCxnSpPr>
        <p:spPr>
          <a:xfrm flipH="1" flipV="1">
            <a:off x="4414280" y="4591338"/>
            <a:ext cx="733670" cy="4097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ABF09DD-859D-8843-9852-754FF356FB2F}"/>
              </a:ext>
            </a:extLst>
          </p:cNvPr>
          <p:cNvCxnSpPr>
            <a:cxnSpLocks/>
          </p:cNvCxnSpPr>
          <p:nvPr/>
        </p:nvCxnSpPr>
        <p:spPr>
          <a:xfrm flipH="1">
            <a:off x="3725285" y="5111828"/>
            <a:ext cx="886070" cy="2466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0E116999-5741-D44E-A41A-82F7F4D3226A}"/>
              </a:ext>
            </a:extLst>
          </p:cNvPr>
          <p:cNvCxnSpPr>
            <a:cxnSpLocks/>
          </p:cNvCxnSpPr>
          <p:nvPr/>
        </p:nvCxnSpPr>
        <p:spPr>
          <a:xfrm flipH="1">
            <a:off x="4337974" y="5659707"/>
            <a:ext cx="502763" cy="51887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8E3F9F-A5D0-724F-9A89-830ECFB2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The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Policy considerations make BGP very different from intra-domain (LS / DV)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B862-A59D-8A41-B672-9301393E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 BGP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24ED-5E04-0D4E-BF2D-D24B14838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9947395-D1FD-3A48-97DF-D4EE5830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61" y="3429000"/>
            <a:ext cx="1730525" cy="11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159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847FBF0-7F2D-BB46-AB85-F75E37BA7DF1}"/>
              </a:ext>
            </a:extLst>
          </p:cNvPr>
          <p:cNvSpPr/>
          <p:nvPr/>
        </p:nvSpPr>
        <p:spPr>
          <a:xfrm>
            <a:off x="2444544" y="2308164"/>
            <a:ext cx="4005683" cy="2671609"/>
          </a:xfrm>
          <a:prstGeom prst="cloud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39E9A38B-3C5E-4F4A-BA8A-F37EB52C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61" y="4064147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Router Clip Art">
            <a:extLst>
              <a:ext uri="{FF2B5EF4-FFF2-40B4-BE49-F238E27FC236}">
                <a16:creationId xmlns:a16="http://schemas.microsoft.com/office/drawing/2014/main" id="{602AFFDA-24AC-B345-AE5D-A897CA33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58" y="2420323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6C4FA86-AD32-774A-8A16-9D01A38B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4" y="2482076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8EDCDA2F-EB18-0745-B03A-A23BE1FF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43" y="4164848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1AB76-6BB3-D84E-81F9-5676D440F49F}"/>
              </a:ext>
            </a:extLst>
          </p:cNvPr>
          <p:cNvSpPr txBox="1"/>
          <p:nvPr/>
        </p:nvSpPr>
        <p:spPr>
          <a:xfrm>
            <a:off x="988732" y="87223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3E8894-AFC0-F540-875C-7514490B7150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11" name="Picture 10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59CDACFC-B4DC-C645-A1C6-21C7D7F1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D8C176-F710-344E-944A-E8237F455B70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13" name="Picture 12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E5D0DB2A-E111-9C4E-9C72-69F2F037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08C8C9-34FE-F94D-B8CD-70BB4095D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6" y="2424373"/>
            <a:ext cx="1548282" cy="137178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9AFD24-8958-2F47-9651-996116BB0DD3}"/>
              </a:ext>
            </a:extLst>
          </p:cNvPr>
          <p:cNvCxnSpPr>
            <a:cxnSpLocks/>
          </p:cNvCxnSpPr>
          <p:nvPr/>
        </p:nvCxnSpPr>
        <p:spPr>
          <a:xfrm flipH="1" flipV="1">
            <a:off x="2646919" y="1943385"/>
            <a:ext cx="404276" cy="5194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8AA5449B-4DEA-8A4F-88FA-E7363609A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270" y="1200201"/>
            <a:ext cx="904308" cy="904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CB4CD7-A8F5-3C43-9077-686573328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45" y="5012468"/>
            <a:ext cx="1723377" cy="51701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34D14F9-ECEC-2E4A-BA9B-090A26AB4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91871">
            <a:off x="978989" y="1904167"/>
            <a:ext cx="753193" cy="558852"/>
          </a:xfrm>
          <a:prstGeom prst="rect">
            <a:avLst/>
          </a:prstGeom>
        </p:spPr>
      </p:pic>
      <p:pic>
        <p:nvPicPr>
          <p:cNvPr id="25" name="Picture 2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4A5089C-39FF-C040-9C4D-0BA679B2E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489607" y="6325971"/>
            <a:ext cx="6635567" cy="4230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29855C-E39B-8646-AE27-EAC8BC2DA7EA}"/>
              </a:ext>
            </a:extLst>
          </p:cNvPr>
          <p:cNvSpPr txBox="1"/>
          <p:nvPr/>
        </p:nvSpPr>
        <p:spPr>
          <a:xfrm>
            <a:off x="1177009" y="6325972"/>
            <a:ext cx="52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itchFamily="2" charset="0"/>
              </a:rPr>
              <a:t>www.cs.princeton.edu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F2AA9C4D-1E2E-7A4E-8CAE-2AF59EF82114}"/>
              </a:ext>
            </a:extLst>
          </p:cNvPr>
          <p:cNvSpPr/>
          <p:nvPr/>
        </p:nvSpPr>
        <p:spPr>
          <a:xfrm>
            <a:off x="7981575" y="1657756"/>
            <a:ext cx="3367634" cy="2507092"/>
          </a:xfrm>
          <a:prstGeom prst="cloud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F8F1D4D-BB22-AA46-A9EF-CA2BD72BE5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3792" y="3091223"/>
            <a:ext cx="840890" cy="955556"/>
          </a:xfrm>
          <a:prstGeom prst="rect">
            <a:avLst/>
          </a:prstGeom>
        </p:spPr>
      </p:pic>
      <p:grpSp>
        <p:nvGrpSpPr>
          <p:cNvPr id="29" name="Group 135">
            <a:extLst>
              <a:ext uri="{FF2B5EF4-FFF2-40B4-BE49-F238E27FC236}">
                <a16:creationId xmlns:a16="http://schemas.microsoft.com/office/drawing/2014/main" id="{DDBBCCBF-1F6D-314D-9CA8-38609F24F59F}"/>
              </a:ext>
            </a:extLst>
          </p:cNvPr>
          <p:cNvGrpSpPr>
            <a:grpSpLocks/>
          </p:cNvGrpSpPr>
          <p:nvPr/>
        </p:nvGrpSpPr>
        <p:grpSpPr bwMode="auto">
          <a:xfrm>
            <a:off x="10463730" y="1804031"/>
            <a:ext cx="1064210" cy="903201"/>
            <a:chOff x="-44" y="1473"/>
            <a:chExt cx="981" cy="1105"/>
          </a:xfrm>
        </p:grpSpPr>
        <p:pic>
          <p:nvPicPr>
            <p:cNvPr id="30" name="Picture 136" descr="desktop_computer_stylized_medium">
              <a:extLst>
                <a:ext uri="{FF2B5EF4-FFF2-40B4-BE49-F238E27FC236}">
                  <a16:creationId xmlns:a16="http://schemas.microsoft.com/office/drawing/2014/main" id="{23794D5D-CFA0-EF4B-B296-C69307C04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37">
              <a:extLst>
                <a:ext uri="{FF2B5EF4-FFF2-40B4-BE49-F238E27FC236}">
                  <a16:creationId xmlns:a16="http://schemas.microsoft.com/office/drawing/2014/main" id="{A1B8414C-892C-8743-95CB-ABE534479A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0466A2EF-7B75-E740-93B4-D7C5269544FB}"/>
              </a:ext>
            </a:extLst>
          </p:cNvPr>
          <p:cNvSpPr/>
          <p:nvPr/>
        </p:nvSpPr>
        <p:spPr>
          <a:xfrm>
            <a:off x="6326659" y="1439860"/>
            <a:ext cx="2400401" cy="1488691"/>
          </a:xfrm>
          <a:custGeom>
            <a:avLst/>
            <a:gdLst>
              <a:gd name="connsiteX0" fmla="*/ 0 w 2400401"/>
              <a:gd name="connsiteY0" fmla="*/ 1488691 h 1488691"/>
              <a:gd name="connsiteX1" fmla="*/ 98855 w 2400401"/>
              <a:gd name="connsiteY1" fmla="*/ 833783 h 1488691"/>
              <a:gd name="connsiteX2" fmla="*/ 494271 w 2400401"/>
              <a:gd name="connsiteY2" fmla="*/ 561935 h 1488691"/>
              <a:gd name="connsiteX3" fmla="*/ 729049 w 2400401"/>
              <a:gd name="connsiteY3" fmla="*/ 1402194 h 1488691"/>
              <a:gd name="connsiteX4" fmla="*/ 1037968 w 2400401"/>
              <a:gd name="connsiteY4" fmla="*/ 1006778 h 1488691"/>
              <a:gd name="connsiteX5" fmla="*/ 1173892 w 2400401"/>
              <a:gd name="connsiteY5" fmla="*/ 487794 h 1488691"/>
              <a:gd name="connsiteX6" fmla="*/ 1210963 w 2400401"/>
              <a:gd name="connsiteY6" fmla="*/ 1155059 h 1488691"/>
              <a:gd name="connsiteX7" fmla="*/ 1383957 w 2400401"/>
              <a:gd name="connsiteY7" fmla="*/ 1439264 h 1488691"/>
              <a:gd name="connsiteX8" fmla="*/ 1371600 w 2400401"/>
              <a:gd name="connsiteY8" fmla="*/ 858497 h 1488691"/>
              <a:gd name="connsiteX9" fmla="*/ 1495168 w 2400401"/>
              <a:gd name="connsiteY9" fmla="*/ 524864 h 1488691"/>
              <a:gd name="connsiteX10" fmla="*/ 1519882 w 2400401"/>
              <a:gd name="connsiteY10" fmla="*/ 994421 h 1488691"/>
              <a:gd name="connsiteX11" fmla="*/ 1779373 w 2400401"/>
              <a:gd name="connsiteY11" fmla="*/ 747286 h 1488691"/>
              <a:gd name="connsiteX12" fmla="*/ 1878227 w 2400401"/>
              <a:gd name="connsiteY12" fmla="*/ 67664 h 1488691"/>
              <a:gd name="connsiteX13" fmla="*/ 2323071 w 2400401"/>
              <a:gd name="connsiteY13" fmla="*/ 67664 h 1488691"/>
              <a:gd name="connsiteX14" fmla="*/ 2397211 w 2400401"/>
              <a:gd name="connsiteY14" fmla="*/ 450724 h 14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0401" h="1488691">
                <a:moveTo>
                  <a:pt x="0" y="1488691"/>
                </a:moveTo>
                <a:cubicBezTo>
                  <a:pt x="8238" y="1238466"/>
                  <a:pt x="16476" y="988242"/>
                  <a:pt x="98855" y="833783"/>
                </a:cubicBezTo>
                <a:cubicBezTo>
                  <a:pt x="181234" y="679324"/>
                  <a:pt x="389239" y="467200"/>
                  <a:pt x="494271" y="561935"/>
                </a:cubicBezTo>
                <a:cubicBezTo>
                  <a:pt x="599303" y="656670"/>
                  <a:pt x="638433" y="1328054"/>
                  <a:pt x="729049" y="1402194"/>
                </a:cubicBezTo>
                <a:cubicBezTo>
                  <a:pt x="819665" y="1476334"/>
                  <a:pt x="963828" y="1159178"/>
                  <a:pt x="1037968" y="1006778"/>
                </a:cubicBezTo>
                <a:cubicBezTo>
                  <a:pt x="1112108" y="854378"/>
                  <a:pt x="1145060" y="463081"/>
                  <a:pt x="1173892" y="487794"/>
                </a:cubicBezTo>
                <a:cubicBezTo>
                  <a:pt x="1202724" y="512507"/>
                  <a:pt x="1175952" y="996481"/>
                  <a:pt x="1210963" y="1155059"/>
                </a:cubicBezTo>
                <a:cubicBezTo>
                  <a:pt x="1245974" y="1313637"/>
                  <a:pt x="1357184" y="1488691"/>
                  <a:pt x="1383957" y="1439264"/>
                </a:cubicBezTo>
                <a:cubicBezTo>
                  <a:pt x="1410730" y="1389837"/>
                  <a:pt x="1353065" y="1010897"/>
                  <a:pt x="1371600" y="858497"/>
                </a:cubicBezTo>
                <a:cubicBezTo>
                  <a:pt x="1390135" y="706097"/>
                  <a:pt x="1470454" y="502210"/>
                  <a:pt x="1495168" y="524864"/>
                </a:cubicBezTo>
                <a:cubicBezTo>
                  <a:pt x="1519882" y="547518"/>
                  <a:pt x="1472515" y="957351"/>
                  <a:pt x="1519882" y="994421"/>
                </a:cubicBezTo>
                <a:cubicBezTo>
                  <a:pt x="1567249" y="1031491"/>
                  <a:pt x="1719649" y="901745"/>
                  <a:pt x="1779373" y="747286"/>
                </a:cubicBezTo>
                <a:cubicBezTo>
                  <a:pt x="1839097" y="592826"/>
                  <a:pt x="1787611" y="180934"/>
                  <a:pt x="1878227" y="67664"/>
                </a:cubicBezTo>
                <a:cubicBezTo>
                  <a:pt x="1968843" y="-45606"/>
                  <a:pt x="2236574" y="3821"/>
                  <a:pt x="2323071" y="67664"/>
                </a:cubicBezTo>
                <a:cubicBezTo>
                  <a:pt x="2409568" y="131507"/>
                  <a:pt x="2403389" y="291115"/>
                  <a:pt x="2397211" y="450724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3F3D2A7B-8AFC-F24E-8D86-A2EAB434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77" y="1795642"/>
            <a:ext cx="690494" cy="5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C56E856-ED67-C747-8B89-C0272C6AAEB8}"/>
              </a:ext>
            </a:extLst>
          </p:cNvPr>
          <p:cNvSpPr txBox="1"/>
          <p:nvPr/>
        </p:nvSpPr>
        <p:spPr>
          <a:xfrm>
            <a:off x="6923021" y="4776817"/>
            <a:ext cx="1668162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C3A424-270E-3049-950F-46CA6002AC3E}"/>
              </a:ext>
            </a:extLst>
          </p:cNvPr>
          <p:cNvCxnSpPr>
            <a:cxnSpLocks/>
          </p:cNvCxnSpPr>
          <p:nvPr/>
        </p:nvCxnSpPr>
        <p:spPr>
          <a:xfrm flipV="1">
            <a:off x="5966254" y="3982954"/>
            <a:ext cx="933979" cy="19171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8B3195-6AE9-8241-BFF1-DFBCFF54C612}"/>
              </a:ext>
            </a:extLst>
          </p:cNvPr>
          <p:cNvCxnSpPr>
            <a:cxnSpLocks/>
          </p:cNvCxnSpPr>
          <p:nvPr/>
        </p:nvCxnSpPr>
        <p:spPr>
          <a:xfrm>
            <a:off x="5774725" y="4860992"/>
            <a:ext cx="960603" cy="49190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D5194FE-CDA1-A844-9536-0AB06F646E15}"/>
              </a:ext>
            </a:extLst>
          </p:cNvPr>
          <p:cNvSpPr/>
          <p:nvPr/>
        </p:nvSpPr>
        <p:spPr>
          <a:xfrm>
            <a:off x="6602765" y="4749640"/>
            <a:ext cx="1988418" cy="416925"/>
          </a:xfrm>
          <a:prstGeom prst="roundRect">
            <a:avLst/>
          </a:pr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3ED1DE-146B-9344-9143-FAB6FB3DD234}"/>
              </a:ext>
            </a:extLst>
          </p:cNvPr>
          <p:cNvSpPr txBox="1"/>
          <p:nvPr/>
        </p:nvSpPr>
        <p:spPr>
          <a:xfrm>
            <a:off x="6821827" y="4199107"/>
            <a:ext cx="1668162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Control</a:t>
            </a:r>
            <a:r>
              <a:rPr lang="en-US" dirty="0">
                <a:latin typeface="Helvetica" pitchFamily="2" charset="0"/>
              </a:rPr>
              <a:t> plane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F5833E8-6FDC-4846-9228-B447478BF2FB}"/>
              </a:ext>
            </a:extLst>
          </p:cNvPr>
          <p:cNvSpPr/>
          <p:nvPr/>
        </p:nvSpPr>
        <p:spPr>
          <a:xfrm>
            <a:off x="6602765" y="4173562"/>
            <a:ext cx="2013312" cy="416925"/>
          </a:xfrm>
          <a:prstGeom prst="roundRect">
            <a:avLst/>
          </a:pr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EB21C0-FE14-9E4B-BF89-F0BC4841BA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1815" y="3355453"/>
            <a:ext cx="638972" cy="522795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73CF2A-D304-C046-8884-87F98779BA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283373" y="3827395"/>
            <a:ext cx="638974" cy="522795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7ABD07-40FE-144B-98EF-38C6D89F4B86}"/>
              </a:ext>
            </a:extLst>
          </p:cNvPr>
          <p:cNvCxnSpPr/>
          <p:nvPr/>
        </p:nvCxnSpPr>
        <p:spPr>
          <a:xfrm flipH="1" flipV="1">
            <a:off x="3885912" y="3124363"/>
            <a:ext cx="1444869" cy="9863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9B6AB8-C1A5-DB47-88F8-ADB5FA96CA2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245791" y="4471610"/>
            <a:ext cx="1805670" cy="784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912636-63B8-7C43-B7D4-200F14FC6E4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712604" y="3277326"/>
            <a:ext cx="436592" cy="887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16DEF2-28DB-AC41-9245-C6B5AF34BAEE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3909346" y="2827786"/>
            <a:ext cx="1470212" cy="617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7D8234-EC3D-5A46-8ECE-4D400530370B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V="1">
            <a:off x="5604622" y="3235248"/>
            <a:ext cx="328097" cy="8288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0C69FA2C-4805-9C4A-A557-46BCE2320A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0634" y="1866054"/>
            <a:ext cx="788895" cy="519441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A79E6181-5978-4A44-83C2-44A5F327EF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5246" y="1786111"/>
            <a:ext cx="788895" cy="519441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7F31BB8B-CD9C-B14F-9F33-1145C8751D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9271" y="4948225"/>
            <a:ext cx="788895" cy="519441"/>
          </a:xfrm>
          <a:prstGeom prst="rect">
            <a:avLst/>
          </a:prstGeom>
        </p:spPr>
      </p:pic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E242158E-DA65-A248-B646-F892533C4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3709" y="5052370"/>
            <a:ext cx="788895" cy="5194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A6CAF8D-C70F-C64E-A14A-CD08424E5931}"/>
              </a:ext>
            </a:extLst>
          </p:cNvPr>
          <p:cNvSpPr txBox="1"/>
          <p:nvPr/>
        </p:nvSpPr>
        <p:spPr>
          <a:xfrm>
            <a:off x="2049345" y="774350"/>
            <a:ext cx="9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 = Msg Exchange + Algorithm</a:t>
            </a:r>
          </a:p>
        </p:txBody>
      </p: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F34B16-9E55-DB44-9249-1B051BCC5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4836" y="1296824"/>
            <a:ext cx="638972" cy="522795"/>
          </a:xfrm>
          <a:prstGeom prst="rect">
            <a:avLst/>
          </a:prstGeom>
        </p:spPr>
      </p:pic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4FF004B7-D171-9144-A71A-4CD169A61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39667" y="807016"/>
            <a:ext cx="788895" cy="51944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5BEF9CB-5688-7E44-B2F0-388C81C9D8F1}"/>
              </a:ext>
            </a:extLst>
          </p:cNvPr>
          <p:cNvSpPr txBox="1"/>
          <p:nvPr/>
        </p:nvSpPr>
        <p:spPr>
          <a:xfrm>
            <a:off x="345752" y="4780468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Nodes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9DBD70-2D7B-3A47-AA09-EB6CDB7F2FF0}"/>
              </a:ext>
            </a:extLst>
          </p:cNvPr>
          <p:cNvSpPr txBox="1"/>
          <p:nvPr/>
        </p:nvSpPr>
        <p:spPr>
          <a:xfrm>
            <a:off x="337751" y="5118270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Edges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E713EC-E4B8-6345-A35E-D7EAF25B824C}"/>
              </a:ext>
            </a:extLst>
          </p:cNvPr>
          <p:cNvSpPr txBox="1"/>
          <p:nvPr/>
        </p:nvSpPr>
        <p:spPr>
          <a:xfrm>
            <a:off x="328046" y="5495315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Weights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CDE1A9-066D-3641-94A7-89374840D762}"/>
              </a:ext>
            </a:extLst>
          </p:cNvPr>
          <p:cNvGrpSpPr/>
          <p:nvPr/>
        </p:nvGrpSpPr>
        <p:grpSpPr>
          <a:xfrm>
            <a:off x="8525322" y="4315962"/>
            <a:ext cx="3521675" cy="1583585"/>
            <a:chOff x="8481498" y="1771650"/>
            <a:chExt cx="3697479" cy="158358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F16B1-9640-F747-9F66-65354DBCF0D5}"/>
                </a:ext>
              </a:extLst>
            </p:cNvPr>
            <p:cNvSpPr txBox="1"/>
            <p:nvPr/>
          </p:nvSpPr>
          <p:spPr>
            <a:xfrm>
              <a:off x="10069180" y="2708904"/>
              <a:ext cx="2109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575554A-BCFB-0D44-972B-0185F4315FE2}"/>
                </a:ext>
              </a:extLst>
            </p:cNvPr>
            <p:cNvGrpSpPr/>
            <p:nvPr/>
          </p:nvGrpSpPr>
          <p:grpSpPr>
            <a:xfrm>
              <a:off x="8481498" y="1771650"/>
              <a:ext cx="3314606" cy="1580520"/>
              <a:chOff x="8481498" y="1771650"/>
              <a:chExt cx="3314606" cy="158052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2CF160-F4D0-504D-9F53-4F87AD17C0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44908" y="2313727"/>
                <a:ext cx="454134" cy="26431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6883C3E-B858-3F40-9A9A-179099B3D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299531" cy="285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EEA19B-7984-AC4A-BCC0-BF6113F1E048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8A2EF75-FA0B-DE49-8166-C58E6C258C25}"/>
                  </a:ext>
                </a:extLst>
              </p:cNvPr>
              <p:cNvSpPr txBox="1"/>
              <p:nvPr/>
            </p:nvSpPr>
            <p:spPr>
              <a:xfrm>
                <a:off x="8481498" y="2705839"/>
                <a:ext cx="1587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A05D212E-7B1F-9E47-8CD4-8198A88D27E8}"/>
              </a:ext>
            </a:extLst>
          </p:cNvPr>
          <p:cNvSpPr txBox="1"/>
          <p:nvPr/>
        </p:nvSpPr>
        <p:spPr>
          <a:xfrm>
            <a:off x="200594" y="3786949"/>
            <a:ext cx="264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Graph abstraction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777FF-1BE3-5968-3B42-2A64D39403D2}"/>
              </a:ext>
            </a:extLst>
          </p:cNvPr>
          <p:cNvSpPr txBox="1"/>
          <p:nvPr/>
        </p:nvSpPr>
        <p:spPr>
          <a:xfrm>
            <a:off x="8006737" y="5899547"/>
            <a:ext cx="3737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Distance vector: 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D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x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= [D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x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(y): y </a:t>
            </a:r>
            <a:r>
              <a:rPr lang="ru-RU" dirty="0" err="1">
                <a:solidFill>
                  <a:srgbClr val="C00000"/>
                </a:solidFill>
                <a:latin typeface="Helvetica" pitchFamily="2" charset="0"/>
              </a:rPr>
              <a:t>є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N ]</a:t>
            </a:r>
            <a:endParaRPr lang="ru-RU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B559A-229F-D24E-8CBB-2CFB59784199}"/>
              </a:ext>
            </a:extLst>
          </p:cNvPr>
          <p:cNvSpPr txBox="1"/>
          <p:nvPr/>
        </p:nvSpPr>
        <p:spPr>
          <a:xfrm>
            <a:off x="8019641" y="6239672"/>
            <a:ext cx="3977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  <a:latin typeface="Helvetica" pitchFamily="2" charset="0"/>
              </a:rPr>
              <a:t>x</a:t>
            </a: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(y) = </a:t>
            </a:r>
            <a:r>
              <a:rPr lang="en-US" sz="2400" dirty="0" err="1">
                <a:solidFill>
                  <a:srgbClr val="CC0000"/>
                </a:solidFill>
                <a:latin typeface="Helvetica" pitchFamily="2" charset="0"/>
              </a:rPr>
              <a:t>min</a:t>
            </a:r>
            <a:r>
              <a:rPr lang="en-US" sz="2400" baseline="-25000" dirty="0" err="1">
                <a:solidFill>
                  <a:srgbClr val="CC0000"/>
                </a:solidFill>
                <a:latin typeface="Helvetica" pitchFamily="2" charset="0"/>
              </a:rPr>
              <a:t>v</a:t>
            </a: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 {c(</a:t>
            </a:r>
            <a:r>
              <a:rPr lang="en-US" sz="2400" dirty="0" err="1">
                <a:solidFill>
                  <a:srgbClr val="CC0000"/>
                </a:solidFill>
                <a:latin typeface="Helvetica" pitchFamily="2" charset="0"/>
              </a:rPr>
              <a:t>x,v</a:t>
            </a: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) + d</a:t>
            </a:r>
            <a:r>
              <a:rPr lang="en-US" sz="2400" baseline="-25000" dirty="0">
                <a:solidFill>
                  <a:srgbClr val="CC0000"/>
                </a:solidFill>
                <a:latin typeface="Helvetica" pitchFamily="2" charset="0"/>
              </a:rPr>
              <a:t>v</a:t>
            </a: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(y) }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/>
      <p:bldP spid="27" grpId="0" animBg="1"/>
      <p:bldP spid="32" grpId="0" animBg="1"/>
      <p:bldP spid="36" grpId="0"/>
      <p:bldP spid="48" grpId="0" animBg="1"/>
      <p:bldP spid="49" grpId="0"/>
      <p:bldP spid="50" grpId="0" animBg="1"/>
      <p:bldP spid="71" grpId="0"/>
      <p:bldP spid="77" grpId="0"/>
      <p:bldP spid="78" grpId="0"/>
      <p:bldP spid="79" grpId="0"/>
      <p:bldP spid="90" grpId="0"/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Suppose AS A and B are connected to each other both in North America (NA) and in Europe (EU)</a:t>
            </a:r>
          </a:p>
          <a:p>
            <a:r>
              <a:rPr lang="en-US" dirty="0"/>
              <a:t>A source in NA wants to reach a destination in EU</a:t>
            </a:r>
          </a:p>
          <a:p>
            <a:r>
              <a:rPr lang="en-US" dirty="0"/>
              <a:t>There are two paths available</a:t>
            </a:r>
          </a:p>
          <a:p>
            <a:pPr lvl="1"/>
            <a:r>
              <a:rPr lang="en-US" i="1" dirty="0"/>
              <a:t>Assume </a:t>
            </a:r>
            <a:r>
              <a:rPr lang="en-US" dirty="0"/>
              <a:t>same local preference</a:t>
            </a:r>
          </a:p>
          <a:p>
            <a:pPr lvl="1"/>
            <a:r>
              <a:rPr lang="en-US" dirty="0"/>
              <a:t>Same AS path length</a:t>
            </a:r>
          </a:p>
          <a:p>
            <a:r>
              <a:rPr lang="en-US" dirty="0">
                <a:solidFill>
                  <a:srgbClr val="C00000"/>
                </a:solidFill>
              </a:rPr>
              <a:t>Closest next hop-router:</a:t>
            </a:r>
            <a:r>
              <a:rPr lang="en-US" dirty="0"/>
              <a:t> choose path via B1 rather than B2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8" grpId="0"/>
      <p:bldP spid="19" grpId="0"/>
      <p:bldP spid="24" grpId="0" animBg="1"/>
      <p:bldP spid="29" grpId="0"/>
      <p:bldP spid="30" grpId="0"/>
      <p:bldP spid="31" grpId="0"/>
      <p:bldP spid="32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Choosing closest next-hop results in </a:t>
            </a:r>
            <a:r>
              <a:rPr lang="en-US" dirty="0">
                <a:solidFill>
                  <a:srgbClr val="C00000"/>
                </a:solidFill>
              </a:rPr>
              <a:t>early exit routing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Try to exit the local AS as early as possible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called </a:t>
            </a:r>
            <a:r>
              <a:rPr lang="en-US" dirty="0">
                <a:solidFill>
                  <a:srgbClr val="C00000"/>
                </a:solidFill>
              </a:rPr>
              <a:t>hot potato routing</a:t>
            </a:r>
          </a:p>
          <a:p>
            <a:r>
              <a:rPr lang="en-US" dirty="0"/>
              <a:t>Reduce resource use within local AS</a:t>
            </a:r>
          </a:p>
          <a:p>
            <a:pPr lvl="1"/>
            <a:r>
              <a:rPr lang="en-US" dirty="0"/>
              <a:t>potentially at the expense of another AS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1ECCF3D-D960-9E44-AFE6-6D020E70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94" y="4667727"/>
            <a:ext cx="1973078" cy="22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forwarding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FC39CA-FA45-6E45-9FBF-92465D62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4386"/>
            <a:ext cx="10515600" cy="2149875"/>
          </a:xfrm>
        </p:spPr>
        <p:txBody>
          <a:bodyPr/>
          <a:lstStyle/>
          <a:p>
            <a:r>
              <a:rPr lang="en-US" dirty="0"/>
              <a:t>Suppose a router in AS1 wants to forward a packet destined to external prefix X. </a:t>
            </a:r>
          </a:p>
          <a:p>
            <a:r>
              <a:rPr lang="en-US" dirty="0"/>
              <a:t>How is the forwarding table entry for X at 1d computed?</a:t>
            </a:r>
          </a:p>
          <a:p>
            <a:r>
              <a:rPr lang="en-US" dirty="0"/>
              <a:t>How is the forwarding table entry for X at 1c computed?</a:t>
            </a:r>
          </a:p>
          <a:p>
            <a:endParaRPr lang="en-US" dirty="0"/>
          </a:p>
        </p:txBody>
      </p:sp>
      <p:pic>
        <p:nvPicPr>
          <p:cNvPr id="326" name="Picture 325" descr="Shape&#10;&#10;Description automatically generated with low confidence">
            <a:extLst>
              <a:ext uri="{FF2B5EF4-FFF2-40B4-BE49-F238E27FC236}">
                <a16:creationId xmlns:a16="http://schemas.microsoft.com/office/drawing/2014/main" id="{0B3106B3-ACE1-A246-8F2B-3C3C4F7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58" y="243060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149" y="4919240"/>
            <a:ext cx="10423631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import policy, AS2 router 2c imports and selects path AS3,X, propagates (via </a:t>
            </a:r>
            <a:r>
              <a:rPr lang="en-US" sz="2200" dirty="0">
                <a:solidFill>
                  <a:srgbClr val="C00000"/>
                </a:solidFill>
              </a:rPr>
              <a:t>iBGP</a:t>
            </a:r>
            <a:r>
              <a:rPr lang="en-US" sz="2200" dirty="0"/>
              <a:t>) to all AS2 routers</a:t>
            </a:r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735780" y="4231482"/>
            <a:ext cx="10423631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AS2 router 2c receives path announcement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AS3,X </a:t>
            </a:r>
            <a:r>
              <a:rPr lang="en-US" sz="2200" dirty="0">
                <a:latin typeface="Helvetica" pitchFamily="2" charset="0"/>
              </a:rPr>
              <a:t>(via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eBGP</a:t>
            </a:r>
            <a:r>
              <a:rPr lang="en-US" sz="2200" dirty="0">
                <a:latin typeface="Helvetica" pitchFamily="2" charset="0"/>
              </a:rPr>
              <a:t>) from AS3 router 3a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731874" y="5605530"/>
            <a:ext cx="10423631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Based on AS2 export policy, AS2 router 2a announces (via eBGP)  path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AS2, AS3, X  </a:t>
            </a:r>
            <a:r>
              <a:rPr lang="en-US" sz="2200" dirty="0">
                <a:latin typeface="Helvetica" pitchFamily="2" charset="0"/>
              </a:rPr>
              <a:t>to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router 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c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778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0876" y="4742967"/>
            <a:ext cx="10731758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dirty="0">
                <a:solidFill>
                  <a:srgbClr val="CC0000"/>
                </a:solidFill>
              </a:rPr>
              <a:t>AS2,AS3,X</a:t>
            </a:r>
            <a:r>
              <a:rPr lang="en-US" sz="2200" i="1" dirty="0">
                <a:solidFill>
                  <a:srgbClr val="CC0000"/>
                </a:solidFill>
              </a:rPr>
              <a:t> </a:t>
            </a:r>
            <a:r>
              <a:rPr lang="en-US" sz="2200" dirty="0"/>
              <a:t>from 2a (next hop 2a)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838201" y="4289671"/>
            <a:ext cx="10731758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Helvetica" pitchFamily="2" charset="0"/>
              </a:rPr>
              <a:t>A given router may learn about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multiple</a:t>
            </a:r>
            <a:r>
              <a:rPr lang="en-US" sz="2400" dirty="0">
                <a:latin typeface="Helvetica" pitchFamily="2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1060876" y="5205914"/>
            <a:ext cx="10731758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learns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from 3a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3a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16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1060876" y="5587446"/>
            <a:ext cx="10223928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Helvetica" pitchFamily="2" charset="0"/>
              </a:rPr>
              <a:t>Through BGP route selection process,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chooses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, </a:t>
            </a:r>
            <a:r>
              <a:rPr lang="en-US" sz="2200" dirty="0">
                <a:latin typeface="Helvetica" pitchFamily="2" charset="0"/>
              </a:rPr>
              <a:t>and announces path within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via iBGP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1c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41647-D776-1E49-AC62-68BE1F60BE62}"/>
              </a:ext>
            </a:extLst>
          </p:cNvPr>
          <p:cNvCxnSpPr>
            <a:cxnSpLocks/>
          </p:cNvCxnSpPr>
          <p:nvPr/>
        </p:nvCxnSpPr>
        <p:spPr>
          <a:xfrm flipH="1" flipV="1">
            <a:off x="6573795" y="2274700"/>
            <a:ext cx="2464370" cy="28831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D2D4A89-80A4-6E45-BF25-82FF99947EDB}"/>
              </a:ext>
            </a:extLst>
          </p:cNvPr>
          <p:cNvCxnSpPr>
            <a:cxnSpLocks/>
          </p:cNvCxnSpPr>
          <p:nvPr/>
        </p:nvCxnSpPr>
        <p:spPr>
          <a:xfrm flipH="1" flipV="1">
            <a:off x="3809954" y="2714096"/>
            <a:ext cx="1489982" cy="33362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A1DB1AC-9502-834F-A62A-1FAF9CD13D39}"/>
              </a:ext>
            </a:extLst>
          </p:cNvPr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17D12D0D-DE9E-1147-8C4E-4DD74B5C232A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9B8B9375-9550-C64C-8685-9F95D8349E5A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84483D4-47F9-F74A-8DFD-2B48CC88D81D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78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a,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b,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d learn about </a:t>
            </a:r>
            <a:r>
              <a:rPr lang="en-US" dirty="0" err="1"/>
              <a:t>dest</a:t>
            </a:r>
            <a:r>
              <a:rPr lang="en-US" dirty="0"/>
              <a:t> X via iBGP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c: “path to X goes through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d: </a:t>
            </a:r>
            <a:r>
              <a:rPr lang="en-US" dirty="0">
                <a:solidFill>
                  <a:srgbClr val="C00000"/>
                </a:solidFill>
              </a:rPr>
              <a:t>intra-domain routing</a:t>
            </a:r>
            <a:r>
              <a:rPr lang="en-US" dirty="0"/>
              <a:t>: to get to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c, forward over outgoing local interface </a:t>
            </a:r>
            <a:r>
              <a:rPr lang="en-US" dirty="0">
                <a:cs typeface="Arial"/>
              </a:rPr>
              <a:t>1</a:t>
            </a:r>
          </a:p>
          <a:p>
            <a:endParaRPr lang="en-US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230650" y="3061536"/>
            <a:ext cx="1333280" cy="959366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268143" y="3943327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271613" y="5615296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275921" y="4885885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236835" y="3851755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260205" y="4149222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3301605" y="4149222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2952798" y="4322082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543624" y="4343242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715729" y="2611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3238271" y="2391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2982662" y="269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285D7BD-4954-A644-8072-3153198A10B9}"/>
              </a:ext>
            </a:extLst>
          </p:cNvPr>
          <p:cNvGrpSpPr/>
          <p:nvPr/>
        </p:nvGrpSpPr>
        <p:grpSpPr>
          <a:xfrm>
            <a:off x="1486146" y="5902794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A304611-F8EE-5C41-AE4D-3A0DE694850A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431BDA2A-6973-2A46-87A2-0E4376EEC6D1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58C867-04AE-564A-9B43-CCB9B3738DED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B31C05-388A-5D4B-8C5A-629ECA1120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DB84C65-CA4D-4242-A780-0FBA18CD70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D8990E4-74B6-5B48-9DFE-A982CFC7E520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6C4671E-6F2C-F948-B661-01BE1DF44EC5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9BD47E-EFF9-7A49-941B-F241BAFEB9D9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03154C82-7D54-184C-9942-BC3C88A184D2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591738-2393-0042-9F9B-D1D9CE60F3E0}"/>
              </a:ext>
            </a:extLst>
          </p:cNvPr>
          <p:cNvSpPr txBox="1"/>
          <p:nvPr/>
        </p:nvSpPr>
        <p:spPr>
          <a:xfrm>
            <a:off x="4427503" y="6083504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E6303-53AC-DF4A-9821-BBB5A7F88BD4}"/>
              </a:ext>
            </a:extLst>
          </p:cNvPr>
          <p:cNvCxnSpPr>
            <a:stCxn id="14" idx="1"/>
            <a:endCxn id="328" idx="3"/>
          </p:cNvCxnSpPr>
          <p:nvPr/>
        </p:nvCxnSpPr>
        <p:spPr>
          <a:xfrm flipH="1" flipV="1">
            <a:off x="3854613" y="6357882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44" grpId="0" animBg="1"/>
      <p:bldP spid="390" grpId="0"/>
      <p:bldP spid="391" grpId="0"/>
      <p:bldP spid="39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D676-AB2C-1A41-8E68-587356B8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DV: Good news travels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2ECC-C3A0-1149-9E12-FC210406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8" y="1690688"/>
            <a:ext cx="8313739" cy="4879975"/>
          </a:xfrm>
        </p:spPr>
        <p:txBody>
          <a:bodyPr>
            <a:normAutofit/>
          </a:bodyPr>
          <a:lstStyle/>
          <a:p>
            <a:r>
              <a:rPr lang="en-US" dirty="0"/>
              <a:t>Suppose the link cost reduces or a new better path becomes available in a network.</a:t>
            </a:r>
          </a:p>
          <a:p>
            <a:r>
              <a:rPr lang="en-US" dirty="0"/>
              <a:t>The immediate neighbors of the change detect the better path immediately</a:t>
            </a:r>
          </a:p>
          <a:p>
            <a:r>
              <a:rPr lang="en-US" dirty="0"/>
              <a:t>Since their DV changed, these nodes notify their neighbors immediately.</a:t>
            </a:r>
          </a:p>
          <a:p>
            <a:pPr lvl="1"/>
            <a:r>
              <a:rPr lang="en-US" dirty="0"/>
              <a:t>And those neighbors notify still more neighbors</a:t>
            </a:r>
          </a:p>
          <a:p>
            <a:pPr lvl="1"/>
            <a:r>
              <a:rPr lang="en-US" dirty="0"/>
              <a:t>… until the entire network knows to use the better path</a:t>
            </a:r>
          </a:p>
          <a:p>
            <a:r>
              <a:rPr lang="en-US" dirty="0">
                <a:solidFill>
                  <a:srgbClr val="C00000"/>
                </a:solidFill>
              </a:rPr>
              <a:t>Good news travels fast</a:t>
            </a:r>
            <a:r>
              <a:rPr lang="en-US" dirty="0"/>
              <a:t> through the network</a:t>
            </a:r>
          </a:p>
          <a:p>
            <a:r>
              <a:rPr lang="en-US" dirty="0"/>
              <a:t>This is </a:t>
            </a:r>
            <a:r>
              <a:rPr lang="en-US" dirty="0">
                <a:solidFill>
                  <a:srgbClr val="C00000"/>
                </a:solidFill>
              </a:rPr>
              <a:t>despite </a:t>
            </a:r>
            <a:r>
              <a:rPr lang="en-US" dirty="0"/>
              <a:t>messages </a:t>
            </a:r>
            <a:r>
              <a:rPr lang="en-US" dirty="0">
                <a:solidFill>
                  <a:srgbClr val="C00000"/>
                </a:solidFill>
              </a:rPr>
              <a:t>only being exchanged among neighbors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B47A3A4-F84B-7849-B625-6370F50B4D7E}"/>
              </a:ext>
            </a:extLst>
          </p:cNvPr>
          <p:cNvGrpSpPr>
            <a:grpSpLocks/>
          </p:cNvGrpSpPr>
          <p:nvPr/>
        </p:nvGrpSpPr>
        <p:grpSpPr bwMode="auto">
          <a:xfrm>
            <a:off x="9169400" y="1937971"/>
            <a:ext cx="2184400" cy="1314450"/>
            <a:chOff x="3625" y="1076"/>
            <a:chExt cx="1376" cy="82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EDDECA-B789-984B-A56D-7940375E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68C08B-716E-CF4D-85A8-F0FCB2DF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DD7C9166-BCC0-A147-870D-CC29E2F4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88468BC3-53A6-C045-8AF0-A3A86B63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B6D5956B-57AD-8445-99A8-709A837AA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42229897-9B9F-D74D-ABAF-114A0146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3624DDCD-D859-7743-B782-F0B083AA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B76EF60-80C4-8B4D-BE34-856ACE76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6375EB2-61E3-E440-94D9-8924F7AB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5BD04FC8-51B2-FB41-BC16-179B9861A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" y="1526"/>
              <a:ext cx="197" cy="252"/>
              <a:chOff x="2958" y="2429"/>
              <a:chExt cx="200" cy="252"/>
            </a:xfrm>
          </p:grpSpPr>
          <p:sp>
            <p:nvSpPr>
              <p:cNvPr id="38" name="Rectangle 16">
                <a:extLst>
                  <a:ext uri="{FF2B5EF4-FFF2-40B4-BE49-F238E27FC236}">
                    <a16:creationId xmlns:a16="http://schemas.microsoft.com/office/drawing/2014/main" id="{EAC2EFAC-91BA-3D4B-8E8C-43F1D0F32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235EA74B-27EA-D94A-BAB6-4FEE5717C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9"/>
                <a:ext cx="2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x</a:t>
                </a:r>
                <a:endParaRPr lang="en-US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0AD145F3-62CA-B44C-8E73-C5452DBDB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E667868C-627D-644E-B235-273FA45B5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148D60E6-67B7-4643-9D32-386102327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E7814B79-2EED-B441-98E3-A33C8C838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ED0AE727-37B8-D54B-8E84-0D82D54A9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34" name="Oval 23">
                <a:extLst>
                  <a:ext uri="{FF2B5EF4-FFF2-40B4-BE49-F238E27FC236}">
                    <a16:creationId xmlns:a16="http://schemas.microsoft.com/office/drawing/2014/main" id="{1EB28F0E-A01F-7448-BF6E-1EA0A47E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35" name="Group 24">
                <a:extLst>
                  <a:ext uri="{FF2B5EF4-FFF2-40B4-BE49-F238E27FC236}">
                    <a16:creationId xmlns:a16="http://schemas.microsoft.com/office/drawing/2014/main" id="{862D2242-EA5F-9044-BB0D-32AAD6EC6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36" name="Rectangle 25">
                  <a:extLst>
                    <a:ext uri="{FF2B5EF4-FFF2-40B4-BE49-F238E27FC236}">
                      <a16:creationId xmlns:a16="http://schemas.microsoft.com/office/drawing/2014/main" id="{260238FC-1905-724C-B41C-EB838317E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37" name="Text Box 26">
                  <a:extLst>
                    <a:ext uri="{FF2B5EF4-FFF2-40B4-BE49-F238E27FC236}">
                      <a16:creationId xmlns:a16="http://schemas.microsoft.com/office/drawing/2014/main" id="{7D180C61-EF41-E04C-A1F7-1FC3625938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z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60B0D48A-F846-414F-807A-0F7168181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" y="13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1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542BD58E-CF15-6A41-B9E8-1B2195F86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4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" name="Text Box 29">
              <a:extLst>
                <a:ext uri="{FF2B5EF4-FFF2-40B4-BE49-F238E27FC236}">
                  <a16:creationId xmlns:a16="http://schemas.microsoft.com/office/drawing/2014/main" id="{3E5EEBE7-D597-AE4B-8D3C-52CA4C5B1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5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Helvetica" pitchFamily="2" charset="0"/>
                </a:rPr>
                <a:t>2</a:t>
              </a: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6D67DD3A-EA1F-C54C-9459-D7FAB3CF4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2" name="Oval 31">
                <a:extLst>
                  <a:ext uri="{FF2B5EF4-FFF2-40B4-BE49-F238E27FC236}">
                    <a16:creationId xmlns:a16="http://schemas.microsoft.com/office/drawing/2014/main" id="{5B231417-1042-EB4C-A9FE-6C233FDE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BE8931B0-33A0-D944-8F25-9EEA3A64A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7E8E5225-D14C-9648-94E8-B45108B7B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2C103997-788A-D44E-8960-CA70C5955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26" name="Oval 35">
                <a:extLst>
                  <a:ext uri="{FF2B5EF4-FFF2-40B4-BE49-F238E27FC236}">
                    <a16:creationId xmlns:a16="http://schemas.microsoft.com/office/drawing/2014/main" id="{EF8DD51A-A93F-A548-977B-33DECE83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8FCD7C3C-E339-164C-8B31-ABB13929C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28" name="Rectangle 37">
                  <a:extLst>
                    <a:ext uri="{FF2B5EF4-FFF2-40B4-BE49-F238E27FC236}">
                      <a16:creationId xmlns:a16="http://schemas.microsoft.com/office/drawing/2014/main" id="{84D066EB-9157-854A-8420-8B49F4793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29" name="Text Box 38">
                  <a:extLst>
                    <a:ext uri="{FF2B5EF4-FFF2-40B4-BE49-F238E27FC236}">
                      <a16:creationId xmlns:a16="http://schemas.microsoft.com/office/drawing/2014/main" id="{44862147-FF09-3644-B056-64B137466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y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AA1AE91A-BFC4-0248-A2F9-8291CCEA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107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C00000"/>
                  </a:solidFill>
                  <a:latin typeface="Helvetica" pitchFamily="2" charset="0"/>
                </a:rPr>
                <a:t>1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21" name="Line 40">
              <a:extLst>
                <a:ext uri="{FF2B5EF4-FFF2-40B4-BE49-F238E27FC236}">
                  <a16:creationId xmlns:a16="http://schemas.microsoft.com/office/drawing/2014/main" id="{DFE748B8-8815-024C-BCD0-53E3C9D11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CEA823E-AC5F-AD45-A9FF-52DB5FDB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90" y="432793"/>
            <a:ext cx="1387358" cy="913494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FE91CF-D614-B645-80DE-85A665E0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1c </a:t>
            </a:r>
            <a:r>
              <a:rPr lang="en-US" dirty="0"/>
              <a:t>learns about </a:t>
            </a:r>
            <a:r>
              <a:rPr lang="en-US" dirty="0" err="1"/>
              <a:t>dest</a:t>
            </a:r>
            <a:r>
              <a:rPr lang="en-US" dirty="0"/>
              <a:t> X via eBGP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: “path to X goes through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c: </a:t>
            </a:r>
            <a:r>
              <a:rPr lang="en-US" dirty="0">
                <a:solidFill>
                  <a:srgbClr val="C00000"/>
                </a:solidFill>
              </a:rPr>
              <a:t>to get to link-local neighbor 3a, forward out interface 2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973132" y="3885788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976602" y="5557757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980910" y="4828346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941824" y="3794216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965194" y="4091683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4006594" y="4091683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3657787" y="4264543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1248613" y="4285703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36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902033" y="179529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4540360" y="195768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3661451" y="231960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737887" y="2502745"/>
            <a:ext cx="1867256" cy="1324732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3C74F42-DBC0-8F41-8A32-3707E3B641F8}"/>
              </a:ext>
            </a:extLst>
          </p:cNvPr>
          <p:cNvGrpSpPr/>
          <p:nvPr/>
        </p:nvGrpSpPr>
        <p:grpSpPr>
          <a:xfrm>
            <a:off x="1641605" y="5888883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4C98A433-559A-AC42-B426-D5E1BA7B50E5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AC32EB2-C10A-2E42-B5DF-4F402FD7890C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F83120A-B349-D14D-A2E1-1C3742312D1E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587DE85-136C-FA4E-BE72-281A06D7A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2658A51-F5E8-0649-9C6A-B29A12293A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2487333-9495-6E43-8291-44D2EF20B574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E35CF73F-CEAC-414F-87AA-4F1B98AA69D1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19144BF-BBE4-0842-A2E3-C73497F2D996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9F532E1F-765D-AD4D-8053-AA90733A77E9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B4690788-DA40-6C4A-ABAF-F59A792A0C00}"/>
              </a:ext>
            </a:extLst>
          </p:cNvPr>
          <p:cNvSpPr txBox="1"/>
          <p:nvPr/>
        </p:nvSpPr>
        <p:spPr>
          <a:xfrm>
            <a:off x="4582962" y="6069593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2F5E133E-B20D-A74F-BF3F-C52AC87047CB}"/>
              </a:ext>
            </a:extLst>
          </p:cNvPr>
          <p:cNvCxnSpPr>
            <a:stCxn id="398" idx="1"/>
            <a:endCxn id="328" idx="3"/>
          </p:cNvCxnSpPr>
          <p:nvPr/>
        </p:nvCxnSpPr>
        <p:spPr>
          <a:xfrm flipH="1" flipV="1">
            <a:off x="4010072" y="6343971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4" grpId="0" animBg="1"/>
      <p:bldP spid="390" grpId="0"/>
      <p:bldP spid="391" grpId="0"/>
      <p:bldP spid="392" grpId="0"/>
      <p:bldP spid="336" grpId="0" animBg="1"/>
      <p:bldP spid="3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A8A-8E2D-B243-9BB3-D885D07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2ADF-5C8E-564F-BC53-7EB0268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Federation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scale</a:t>
            </a:r>
            <a:r>
              <a:rPr lang="en-US" dirty="0"/>
              <a:t> introduce new requirements for routing on the Internet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BGP </a:t>
            </a:r>
            <a:r>
              <a:rPr lang="en-US" dirty="0"/>
              <a:t>is </a:t>
            </a:r>
            <a:r>
              <a:rPr lang="en-US" i="1" dirty="0"/>
              <a:t>the</a:t>
            </a:r>
            <a:r>
              <a:rPr lang="en-US" dirty="0"/>
              <a:t> protocol that handles Internet routing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Path vector</a:t>
            </a:r>
            <a:r>
              <a:rPr lang="en-US" dirty="0"/>
              <a:t>: exchange paths to a destination with attributes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Policy-based</a:t>
            </a:r>
            <a:r>
              <a:rPr lang="en-US" dirty="0"/>
              <a:t> import of routes, route selection, and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8D3D-13A5-DA49-BEBE-A4EAFC4C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DV: 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204D-AC56-2341-9285-34E2C357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router goes down, could be a while before network realizes it.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BDB36518-8B7B-364D-869B-9A6E609DA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8644" y="3093336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C26019-9CEB-434B-83AA-7B593B67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06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A41954-4C91-E444-A0A2-91678C7F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682" y="3004437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90E6F8-E27D-FD40-B065-BDD0F0D9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29889-2467-4847-B2E0-7FC0405E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5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4EF4EB-BDE7-3A48-B9FA-24B9218C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93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3FCAD-0BC9-A445-A103-2EA8AFD2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4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6C410D-FE2F-224A-8464-9B5E1745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B0A47-4B75-A243-887C-E53997D7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FD4B-5333-4546-B99A-7AC6FDF7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4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782C3C-B6ED-5142-8CA1-D10737E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9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FA692-BA4A-B646-9B0A-6216E149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DEB6F-78E1-8D45-8159-FEF52DC49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68B39-8432-074D-96CA-C86CE6C9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03A8C-D823-A742-94A5-712FC6B7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8169B-2C34-0C4B-937C-8FA58C84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DCCC-368A-9E4A-A3EA-0607C3AC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5D332-43AF-6140-92AF-B3ADFF17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84158-4C12-C448-BFED-B36DCBE1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851723-AB41-E947-BDE3-19D98AA6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2E8836-3948-1148-ADBF-3005ABBA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78AF19-5B44-3E4E-AA17-E49F379A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A0617-B802-0544-8A92-99E53282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F1B9E-0DEA-734B-8F8B-865DA810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22642-9B6D-6A40-B75D-EF6DABD5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C9AE04-A800-A64E-BB78-6DC84374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3A80CD-0FBF-E443-B9A4-6A23C2E7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019E6-602B-664A-BF55-A74AD631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C7F5EA-8C84-F942-8CBE-A07F88ED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C587F5-3E0A-0441-9069-850C09EA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F10D54-938B-8644-B729-D400526D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29AC3D-FAC2-8D4D-8FC0-99574AD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8E67F0-DEE6-7E42-A05F-18AEBF4C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6C45C2-FBD6-DD4E-8CB8-C438EC44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BBA855-B3A0-4341-B281-100A460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6AFE48-9936-E043-80F7-E630268E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331461"/>
            <a:ext cx="9714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Initially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D2449-720B-4F49-BF4C-877939E0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844223"/>
            <a:ext cx="21223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1 exchange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936379-71BB-364C-9242-007FACD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404611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2 exchanges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26B3FB-361A-FD4C-9299-2A085C34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9602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3 exchanges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92A5C1-CBCE-BA44-A389-DC99DF73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55317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4 exchanges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E52551-1E38-1B4E-B2C2-54246CC0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6092123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After 5 exchanges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21B7D0-3C86-9C48-BE65-F72705F0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532" y="6092123"/>
            <a:ext cx="193642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err="1">
                <a:latin typeface="Helvetica" pitchFamily="2" charset="0"/>
              </a:rPr>
              <a:t>etc</a:t>
            </a:r>
            <a:r>
              <a:rPr lang="en-US" sz="2000" dirty="0">
                <a:latin typeface="Helvetica" pitchFamily="2" charset="0"/>
              </a:rPr>
              <a:t>…  to infinity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9FBCF0-5B4C-F942-9C2C-390EA0101A3E}"/>
              </a:ext>
            </a:extLst>
          </p:cNvPr>
          <p:cNvSpPr txBox="1"/>
          <p:nvPr/>
        </p:nvSpPr>
        <p:spPr>
          <a:xfrm>
            <a:off x="7573864" y="5457757"/>
            <a:ext cx="464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Count to infinity problem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D256C-7C4A-6645-A6D2-8F130115184F}"/>
              </a:ext>
            </a:extLst>
          </p:cNvPr>
          <p:cNvSpPr txBox="1"/>
          <p:nvPr/>
        </p:nvSpPr>
        <p:spPr>
          <a:xfrm>
            <a:off x="8493205" y="2382989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 still thinks it can reach A through C… bad!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23E443-48D5-B748-9BE6-525269154AF9}"/>
              </a:ext>
            </a:extLst>
          </p:cNvPr>
          <p:cNvCxnSpPr>
            <a:cxnSpLocks/>
            <a:stCxn id="49" idx="1"/>
            <a:endCxn id="19" idx="3"/>
          </p:cNvCxnSpPr>
          <p:nvPr/>
        </p:nvCxnSpPr>
        <p:spPr>
          <a:xfrm flipH="1">
            <a:off x="2394809" y="2798488"/>
            <a:ext cx="6098396" cy="12461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AD87AC-84D2-7B4A-9D45-E29B4BDAC244}"/>
              </a:ext>
            </a:extLst>
          </p:cNvPr>
          <p:cNvSpPr txBox="1"/>
          <p:nvPr/>
        </p:nvSpPr>
        <p:spPr>
          <a:xfrm>
            <a:off x="8487264" y="339654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 thinks it can reach A through B… worse!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500CD9-B071-CF46-9452-BFBB84163A1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288572" y="3831524"/>
            <a:ext cx="5178786" cy="7734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08DEF0D-18EF-1E49-9C56-3AFB3AE9FD91}"/>
              </a:ext>
            </a:extLst>
          </p:cNvPr>
          <p:cNvSpPr txBox="1"/>
          <p:nvPr/>
        </p:nvSpPr>
        <p:spPr>
          <a:xfrm>
            <a:off x="8503962" y="444419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B, D think they can reach A through C… ugly!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5A3F62B-BC5D-4248-B121-1A8A569913A0}"/>
              </a:ext>
            </a:extLst>
          </p:cNvPr>
          <p:cNvCxnSpPr>
            <a:cxnSpLocks/>
          </p:cNvCxnSpPr>
          <p:nvPr/>
        </p:nvCxnSpPr>
        <p:spPr>
          <a:xfrm flipH="1">
            <a:off x="4068857" y="4577572"/>
            <a:ext cx="4374822" cy="7173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6254FD7-7669-C54F-8816-A3B6D131E456}"/>
              </a:ext>
            </a:extLst>
          </p:cNvPr>
          <p:cNvCxnSpPr>
            <a:cxnSpLocks/>
          </p:cNvCxnSpPr>
          <p:nvPr/>
        </p:nvCxnSpPr>
        <p:spPr>
          <a:xfrm flipH="1">
            <a:off x="2318606" y="4588893"/>
            <a:ext cx="6125073" cy="4387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CB290C-4BA9-AD41-ADD5-6D30C6E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2970213"/>
            <a:ext cx="568541" cy="695437"/>
          </a:xfrm>
          <a:prstGeom prst="rect">
            <a:avLst/>
          </a:prstGeom>
        </p:spPr>
      </p:pic>
      <p:pic>
        <p:nvPicPr>
          <p:cNvPr id="66" name="Picture 6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C38930D-C308-B04E-A18C-8813F4CB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32" y="2856247"/>
            <a:ext cx="577295" cy="577295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8E453646-91C6-634C-B7A1-CD7954C7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75CE10-B174-014B-96BD-224572CC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DBD582D-5E3D-BD45-99FC-DDFD0443F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7A41-8E03-1C4F-A937-A6C25D12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DV: 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FFE3-FE1C-6E49-BC6E-1E3A9D7A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10"/>
            <a:ext cx="10515600" cy="5247782"/>
          </a:xfrm>
        </p:spPr>
        <p:txBody>
          <a:bodyPr>
            <a:normAutofit/>
          </a:bodyPr>
          <a:lstStyle/>
          <a:p>
            <a:r>
              <a:rPr lang="en-US" dirty="0"/>
              <a:t>Reacting appropriately to bad news requires information that only other routers have. </a:t>
            </a:r>
            <a:r>
              <a:rPr lang="en-US" dirty="0">
                <a:solidFill>
                  <a:srgbClr val="C00000"/>
                </a:solidFill>
              </a:rPr>
              <a:t>DV does not exchange sufficient info.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 needs to know that C has no other path to A other than via B.</a:t>
            </a:r>
          </a:p>
          <a:p>
            <a:r>
              <a:rPr lang="en-US" dirty="0">
                <a:solidFill>
                  <a:srgbClr val="C00000"/>
                </a:solidFill>
              </a:rPr>
              <a:t>DV does not exchange paths; just distances!</a:t>
            </a:r>
          </a:p>
          <a:p>
            <a:r>
              <a:rPr lang="en-US" dirty="0">
                <a:solidFill>
                  <a:srgbClr val="C00000"/>
                </a:solidFill>
              </a:rPr>
              <a:t>Poisoned reverse:</a:t>
            </a:r>
            <a:r>
              <a:rPr lang="en-US" dirty="0"/>
              <a:t> if X gets its route to Y via Z, then X will announce </a:t>
            </a:r>
            <a:r>
              <a:rPr lang="en-US" dirty="0" err="1"/>
              <a:t>d</a:t>
            </a:r>
            <a:r>
              <a:rPr lang="en-US" baseline="-25000" dirty="0" err="1"/>
              <a:t>X</a:t>
            </a:r>
            <a:r>
              <a:rPr lang="en-US" dirty="0"/>
              <a:t>(Y) = ∞ in its message to Z</a:t>
            </a:r>
          </a:p>
          <a:p>
            <a:pPr lvl="1"/>
            <a:r>
              <a:rPr lang="en-US" dirty="0"/>
              <a:t>Effect: Z won’t use X to route to Y</a:t>
            </a:r>
          </a:p>
          <a:p>
            <a:pPr lvl="1"/>
            <a:r>
              <a:rPr lang="en-US" dirty="0"/>
              <a:t>However, this won’t solve the problem in general (think why.)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8EC5373-9517-2A48-84F4-9E7AB433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758" y="3006521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22B26E-B2EE-D947-82CC-B99AED83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18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B30EC3-EE00-CE4F-B7EF-E1025236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796" y="2917622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1AB094-6659-4545-9119-253D20F6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7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3E706-67C0-4945-B23D-0D699456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6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6C3182-C61E-B440-BE6F-73FF341A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207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72CBA-797F-2C45-B184-57BDB742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75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89CC2-27CE-AB4D-8239-189A4331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30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8371B-F550-D644-B964-3C2FB83C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070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C718D-4B9D-7D4D-B6AC-96761280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08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06E7B-350F-E94F-9A12-65671403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083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Line 38">
            <a:extLst>
              <a:ext uri="{FF2B5EF4-FFF2-40B4-BE49-F238E27FC236}">
                <a16:creationId xmlns:a16="http://schemas.microsoft.com/office/drawing/2014/main" id="{CF832263-8796-3E4B-81CA-E6AA2C3DA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095" y="2841421"/>
            <a:ext cx="296862" cy="296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6" name="Line 39">
            <a:extLst>
              <a:ext uri="{FF2B5EF4-FFF2-40B4-BE49-F238E27FC236}">
                <a16:creationId xmlns:a16="http://schemas.microsoft.com/office/drawing/2014/main" id="{5080E849-4C89-F94A-94BE-C62430ECB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1795" y="2841421"/>
            <a:ext cx="285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8E2A3769-75DD-6F42-B6B2-7EFF83F0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770D4-1997-1C46-9594-6284527B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78C73F-A2A1-B744-915D-40255483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B69E-B8EF-BD42-8CF8-76982629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Comparison of LS and DV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4061-E825-B046-A74F-7794D9E0F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Link State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5A19-C69B-7648-AFA6-127D037EB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Nodes have full visibility into the network’s graph</a:t>
            </a:r>
          </a:p>
          <a:p>
            <a:r>
              <a:rPr lang="en-US" dirty="0"/>
              <a:t>Copious message exchange: each LSA is flooded over the whole network</a:t>
            </a:r>
          </a:p>
          <a:p>
            <a:r>
              <a:rPr lang="en-US" dirty="0"/>
              <a:t>Robust to network changes and failures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CF1FA-9AF5-E447-A49C-10505B84C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Distance Vector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08C48-2F84-1340-9AA7-9A5ED6F72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21215" cy="3684588"/>
          </a:xfrm>
        </p:spPr>
        <p:txBody>
          <a:bodyPr>
            <a:normAutofit/>
          </a:bodyPr>
          <a:lstStyle/>
          <a:p>
            <a:r>
              <a:rPr lang="en-US" dirty="0"/>
              <a:t>Only distances and neighbors are visible</a:t>
            </a:r>
          </a:p>
          <a:p>
            <a:r>
              <a:rPr lang="en-US" dirty="0"/>
              <a:t>Sparse message exchange: DVs  are exchanged among neighbors only</a:t>
            </a:r>
          </a:p>
          <a:p>
            <a:r>
              <a:rPr lang="en-US" dirty="0"/>
              <a:t>Brittle to router failures. Incorrect info may propagate all over 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3C246-322E-5441-B026-E6AFCDC5B161}"/>
              </a:ext>
            </a:extLst>
          </p:cNvPr>
          <p:cNvSpPr txBox="1"/>
          <p:nvPr/>
        </p:nvSpPr>
        <p:spPr>
          <a:xfrm>
            <a:off x="590309" y="5589498"/>
            <a:ext cx="540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OSPF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Open Shortest Path First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(v2 RFC 2328)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C5333-F86B-EE4B-8E7C-85934490B259}"/>
              </a:ext>
            </a:extLst>
          </p:cNvPr>
          <p:cNvSpPr txBox="1"/>
          <p:nvPr/>
        </p:nvSpPr>
        <p:spPr>
          <a:xfrm>
            <a:off x="6386149" y="5589497"/>
            <a:ext cx="5407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EIGRP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Enhanced Interior Gateway Routing Protocol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(RFC 7868)</a:t>
            </a:r>
          </a:p>
        </p:txBody>
      </p:sp>
    </p:spTree>
    <p:extLst>
      <p:ext uri="{BB962C8B-B14F-4D97-AF65-F5344CB8AC3E}">
        <p14:creationId xmlns:p14="http://schemas.microsoft.com/office/powerpoint/2010/main" val="3568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75CDE1A9-066D-3641-94A7-89374840D762}"/>
              </a:ext>
            </a:extLst>
          </p:cNvPr>
          <p:cNvGrpSpPr/>
          <p:nvPr/>
        </p:nvGrpSpPr>
        <p:grpSpPr>
          <a:xfrm>
            <a:off x="4335162" y="533894"/>
            <a:ext cx="3521675" cy="1583585"/>
            <a:chOff x="8481498" y="1771650"/>
            <a:chExt cx="3697479" cy="158358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F16B1-9640-F747-9F66-65354DBCF0D5}"/>
                </a:ext>
              </a:extLst>
            </p:cNvPr>
            <p:cNvSpPr txBox="1"/>
            <p:nvPr/>
          </p:nvSpPr>
          <p:spPr>
            <a:xfrm>
              <a:off x="10069180" y="2708904"/>
              <a:ext cx="2109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575554A-BCFB-0D44-972B-0185F4315FE2}"/>
                </a:ext>
              </a:extLst>
            </p:cNvPr>
            <p:cNvGrpSpPr/>
            <p:nvPr/>
          </p:nvGrpSpPr>
          <p:grpSpPr>
            <a:xfrm>
              <a:off x="8481498" y="1771650"/>
              <a:ext cx="3314606" cy="1580520"/>
              <a:chOff x="8481498" y="1771650"/>
              <a:chExt cx="3314606" cy="158052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2CF160-F4D0-504D-9F53-4F87AD17C0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44908" y="2313727"/>
                <a:ext cx="454134" cy="26431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6883C3E-B858-3F40-9A9A-179099B3D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299531" cy="285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EEA19B-7984-AC4A-BCC0-BF6113F1E048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8A2EF75-FA0B-DE49-8166-C58E6C258C25}"/>
                  </a:ext>
                </a:extLst>
              </p:cNvPr>
              <p:cNvSpPr txBox="1"/>
              <p:nvPr/>
            </p:nvSpPr>
            <p:spPr>
              <a:xfrm>
                <a:off x="8481498" y="2705839"/>
                <a:ext cx="1587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23216D-6313-6B47-BC42-7BED8089A59B}"/>
              </a:ext>
            </a:extLst>
          </p:cNvPr>
          <p:cNvSpPr txBox="1"/>
          <p:nvPr/>
        </p:nvSpPr>
        <p:spPr>
          <a:xfrm>
            <a:off x="646670" y="2561590"/>
            <a:ext cx="10898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Every router is aware of the existence of every other router.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Messages reveal information on the full network (graph) structure.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Message exchange and forwarding tables scale with network size.</a:t>
            </a:r>
          </a:p>
          <a:p>
            <a:pPr algn="ctr"/>
            <a:endParaRPr lang="en-US" sz="2800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DEAC9-FBE4-2F40-8151-8EB9F8941009}"/>
              </a:ext>
            </a:extLst>
          </p:cNvPr>
          <p:cNvSpPr txBox="1"/>
          <p:nvPr/>
        </p:nvSpPr>
        <p:spPr>
          <a:xfrm>
            <a:off x="1136822" y="5242311"/>
            <a:ext cx="1040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These assumptions do not hold on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79590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9D4D-44EE-F5B9-74F2-23B60E93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E336A-9CC5-2354-A222-DC720AC59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2271</Words>
  <Application>Microsoft Macintosh PowerPoint</Application>
  <PresentationFormat>Widescreen</PresentationFormat>
  <Paragraphs>538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</vt:lpstr>
      <vt:lpstr>Tahoma</vt:lpstr>
      <vt:lpstr>Times New Roman</vt:lpstr>
      <vt:lpstr>Wingdings</vt:lpstr>
      <vt:lpstr>ZapfDingbats</vt:lpstr>
      <vt:lpstr>Office Theme</vt:lpstr>
      <vt:lpstr>CS 352 Network: Routing (Part 2)</vt:lpstr>
      <vt:lpstr>PowerPoint Presentation</vt:lpstr>
      <vt:lpstr>DV: Good news travels fast</vt:lpstr>
      <vt:lpstr>DV: Bad news travels slowly</vt:lpstr>
      <vt:lpstr>DV: Bad news travels slowly</vt:lpstr>
      <vt:lpstr>Summary: Comparison of LS and DV</vt:lpstr>
      <vt:lpstr>PowerPoint Presentation</vt:lpstr>
      <vt:lpstr>Internet Routing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Q1. BGP Messages</vt:lpstr>
      <vt:lpstr>Q1. Next Hop</vt:lpstr>
      <vt:lpstr>Q1. Next Hop</vt:lpstr>
      <vt:lpstr>Q2. The algorithm</vt:lpstr>
      <vt:lpstr>Policies in BGP</vt:lpstr>
      <vt:lpstr>Policy arises from business relationships</vt:lpstr>
      <vt:lpstr>BGP Export Policy</vt:lpstr>
      <vt:lpstr>BGP Export Policy</vt:lpstr>
      <vt:lpstr>BGP Import Policy</vt:lpstr>
      <vt:lpstr>Q2. BGP Route Selection</vt:lpstr>
      <vt:lpstr>Example of route selection</vt:lpstr>
      <vt:lpstr>Example of route selection</vt:lpstr>
      <vt:lpstr>Computing the forwarding table</vt:lpstr>
      <vt:lpstr>eBGP and iBGP announcements</vt:lpstr>
      <vt:lpstr>eBGP and iBGP announcements</vt:lpstr>
      <vt:lpstr>Setting forwarding table entries</vt:lpstr>
      <vt:lpstr>Setting forwarding table entries</vt:lpstr>
      <vt:lpstr>Summary: Inter-domain routing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2100</cp:revision>
  <cp:lastPrinted>2021-01-24T11:57:08Z</cp:lastPrinted>
  <dcterms:created xsi:type="dcterms:W3CDTF">2019-01-23T03:40:12Z</dcterms:created>
  <dcterms:modified xsi:type="dcterms:W3CDTF">2022-12-09T02:55:42Z</dcterms:modified>
</cp:coreProperties>
</file>