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87" r:id="rId2"/>
    <p:sldId id="977" r:id="rId3"/>
    <p:sldId id="966" r:id="rId4"/>
    <p:sldId id="661" r:id="rId5"/>
    <p:sldId id="623" r:id="rId6"/>
    <p:sldId id="662" r:id="rId7"/>
    <p:sldId id="955" r:id="rId8"/>
    <p:sldId id="626" r:id="rId9"/>
    <p:sldId id="956" r:id="rId10"/>
    <p:sldId id="678" r:id="rId11"/>
    <p:sldId id="957" r:id="rId12"/>
    <p:sldId id="958" r:id="rId13"/>
    <p:sldId id="959" r:id="rId14"/>
    <p:sldId id="960" r:id="rId15"/>
    <p:sldId id="961" r:id="rId16"/>
    <p:sldId id="967" r:id="rId17"/>
    <p:sldId id="963" r:id="rId18"/>
    <p:sldId id="628" r:id="rId19"/>
    <p:sldId id="964" r:id="rId20"/>
    <p:sldId id="978" r:id="rId21"/>
    <p:sldId id="972" r:id="rId22"/>
    <p:sldId id="1117" r:id="rId23"/>
    <p:sldId id="973" r:id="rId24"/>
    <p:sldId id="1120" r:id="rId25"/>
    <p:sldId id="614" r:id="rId26"/>
    <p:sldId id="784" r:id="rId27"/>
    <p:sldId id="523" r:id="rId28"/>
    <p:sldId id="7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98"/>
    <p:restoredTop sz="94664"/>
  </p:normalViewPr>
  <p:slideViewPr>
    <p:cSldViewPr snapToGrid="0" snapToObjects="1">
      <p:cViewPr varScale="1">
        <p:scale>
          <a:sx n="92" d="100"/>
          <a:sy n="92" d="100"/>
        </p:scale>
        <p:origin x="192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11/6/22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TCP’s three way handshake, that operates as follows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Let’s say the client and server both create a TCP socket as we learned about in Chapter 2 and enter the LISTEN state</a:t>
            </a:r>
          </a:p>
          <a:p>
            <a:endParaRPr lang="en-US" dirty="0"/>
          </a:p>
          <a:p>
            <a:r>
              <a:rPr lang="en-US" dirty="0"/>
              <a:t>The client then connects to the server sending a SYN message with a sequence number x (SYN Message is an TCP Segment with SYN but set in the header – you might want to go back and review the TCP segment format!)</a:t>
            </a:r>
          </a:p>
          <a:p>
            <a:endParaRPr lang="en-US" dirty="0"/>
          </a:p>
          <a:p>
            <a:r>
              <a:rPr lang="en-US" dirty="0"/>
              <a:t>The server is waiting for a connection, and receives the SYN message enters the SYN received state (NOT the established state and sends a SYN ACK message back.</a:t>
            </a:r>
          </a:p>
          <a:p>
            <a:endParaRPr lang="en-US" dirty="0"/>
          </a:p>
          <a:p>
            <a:r>
              <a:rPr lang="en-US" dirty="0"/>
              <a:t>Finally the client sends an ACK message to the server, and when the server receiver this enters the </a:t>
            </a:r>
            <a:r>
              <a:rPr lang="en-US" dirty="0" err="1"/>
              <a:t>ESTABLished</a:t>
            </a:r>
            <a:r>
              <a:rPr lang="en-US" dirty="0"/>
              <a:t> state.  This is when the application process would see the return from the wait on the  socket accept() call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56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11/6/22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1841" y="1994640"/>
            <a:ext cx="1093216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Transport: Wrap-Up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18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http://www.cs.rutgers.edu/~sn624/352-F22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A46B8-FE42-4945-81CB-828694AF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retransmit</a:t>
            </a:r>
            <a:r>
              <a:rPr lang="en-US" dirty="0"/>
              <a:t> 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14937-687E-A84C-909A-A3CB0A676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Suppose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and </a:t>
            </a:r>
            <a:r>
              <a:rPr lang="en-US" dirty="0">
                <a:latin typeface="Courier" pitchFamily="2" charset="0"/>
              </a:rPr>
              <a:t>inflight</a:t>
            </a:r>
            <a:r>
              <a:rPr lang="en-US" dirty="0"/>
              <a:t> (before triple dup ACK) were both 8 MSS. </a:t>
            </a:r>
          </a:p>
          <a:p>
            <a:r>
              <a:rPr lang="en-US" dirty="0"/>
              <a:t>After triple dup ACK, reduce </a:t>
            </a:r>
            <a:r>
              <a:rPr lang="en-US" dirty="0">
                <a:latin typeface="Courier" pitchFamily="2" charset="0"/>
              </a:rPr>
              <a:t>inflight</a:t>
            </a:r>
            <a:r>
              <a:rPr lang="en-US" dirty="0"/>
              <a:t> to 4 MSS</a:t>
            </a:r>
          </a:p>
          <a:p>
            <a:r>
              <a:rPr lang="en-US" i="1" dirty="0"/>
              <a:t>Assume</a:t>
            </a:r>
            <a:r>
              <a:rPr lang="en-US" dirty="0"/>
              <a:t> 3 of those 8 MSS no longer in flight; set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= 7 MSS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35BAA9-4EFF-1749-AC4C-B418DEAF44F5}"/>
              </a:ext>
            </a:extLst>
          </p:cNvPr>
          <p:cNvGrpSpPr/>
          <p:nvPr/>
        </p:nvGrpSpPr>
        <p:grpSpPr>
          <a:xfrm>
            <a:off x="1293677" y="5666764"/>
            <a:ext cx="2271948" cy="1182433"/>
            <a:chOff x="1619362" y="5155302"/>
            <a:chExt cx="2065510" cy="113524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6B13D0-209B-6149-92A7-FB5C609D3521}"/>
                </a:ext>
              </a:extLst>
            </p:cNvPr>
            <p:cNvSpPr txBox="1"/>
            <p:nvPr/>
          </p:nvSpPr>
          <p:spPr>
            <a:xfrm>
              <a:off x="1619362" y="5610909"/>
              <a:ext cx="2065510" cy="67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Helvetica" pitchFamily="2" charset="0"/>
                </a:rPr>
                <a:t>Last cumulative </a:t>
              </a:r>
            </a:p>
            <a:p>
              <a:pPr algn="r"/>
              <a:r>
                <a:rPr lang="en-US" sz="2000" dirty="0" err="1">
                  <a:latin typeface="Helvetica" pitchFamily="2" charset="0"/>
                </a:rPr>
                <a:t>ACK’ed</a:t>
              </a:r>
              <a:r>
                <a:rPr lang="en-US" sz="2000" dirty="0">
                  <a:latin typeface="Helvetica" pitchFamily="2" charset="0"/>
                </a:rPr>
                <a:t> </a:t>
              </a:r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B02CB64-071F-EE46-B920-30DB047CB78E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7CDB7AD-0863-8346-ADDB-59180FED6868}"/>
              </a:ext>
            </a:extLst>
          </p:cNvPr>
          <p:cNvSpPr txBox="1"/>
          <p:nvPr/>
        </p:nvSpPr>
        <p:spPr>
          <a:xfrm>
            <a:off x="3341844" y="4116067"/>
            <a:ext cx="410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urier" pitchFamily="2" charset="0"/>
              </a:rPr>
              <a:t>cwnd</a:t>
            </a:r>
            <a:r>
              <a:rPr lang="en-US" sz="2400" dirty="0">
                <a:latin typeface="Courier" pitchFamily="2" charset="0"/>
              </a:rPr>
              <a:t> = inflight = 8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E79FFB-596A-CD4A-84A1-102396784F0A}"/>
              </a:ext>
            </a:extLst>
          </p:cNvPr>
          <p:cNvCxnSpPr>
            <a:cxnSpLocks/>
          </p:cNvCxnSpPr>
          <p:nvPr/>
        </p:nvCxnSpPr>
        <p:spPr>
          <a:xfrm>
            <a:off x="3427772" y="4645938"/>
            <a:ext cx="3323645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C372B4-EC63-3148-9F29-2E7F5E4725FF}"/>
              </a:ext>
            </a:extLst>
          </p:cNvPr>
          <p:cNvSpPr txBox="1"/>
          <p:nvPr/>
        </p:nvSpPr>
        <p:spPr>
          <a:xfrm>
            <a:off x="7857733" y="5866567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5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98CEA4A-CC70-3A4E-9D23-DEF125A7C834}"/>
              </a:ext>
            </a:extLst>
          </p:cNvPr>
          <p:cNvGrpSpPr/>
          <p:nvPr/>
        </p:nvGrpSpPr>
        <p:grpSpPr>
          <a:xfrm>
            <a:off x="2222928" y="5066429"/>
            <a:ext cx="7422621" cy="504868"/>
            <a:chOff x="2222928" y="5066429"/>
            <a:chExt cx="7422621" cy="5048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B078E7B-1397-0540-B3AB-262F96CCBFF3}"/>
                </a:ext>
              </a:extLst>
            </p:cNvPr>
            <p:cNvGrpSpPr/>
            <p:nvPr/>
          </p:nvGrpSpPr>
          <p:grpSpPr>
            <a:xfrm>
              <a:off x="2222928" y="5066429"/>
              <a:ext cx="4098976" cy="493632"/>
              <a:chOff x="2038352" y="4479756"/>
              <a:chExt cx="7478713" cy="636306"/>
            </a:xfrm>
          </p:grpSpPr>
          <p:grpSp>
            <p:nvGrpSpPr>
              <p:cNvPr id="28" name="Group 2">
                <a:extLst>
                  <a:ext uri="{FF2B5EF4-FFF2-40B4-BE49-F238E27FC236}">
                    <a16:creationId xmlns:a16="http://schemas.microsoft.com/office/drawing/2014/main" id="{6A5DE898-B5EC-B143-BC39-8011A6BB8B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8352" y="4479756"/>
                <a:ext cx="7478713" cy="636306"/>
                <a:chOff x="514350" y="4883611"/>
                <a:chExt cx="7479030" cy="635679"/>
              </a:xfrm>
            </p:grpSpPr>
            <p:sp>
              <p:nvSpPr>
                <p:cNvPr id="39" name="Rectangle 1">
                  <a:extLst>
                    <a:ext uri="{FF2B5EF4-FFF2-40B4-BE49-F238E27FC236}">
                      <a16:creationId xmlns:a16="http://schemas.microsoft.com/office/drawing/2014/main" id="{4E75EA9A-E01A-6448-9512-059C09E02A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8730" y="4883612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75F7ACC-9E80-EE4A-821A-1B3D12654C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8340" y="4887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2D3AE4A-EC12-A84F-BA38-C74D003F4A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2720" y="4883611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80B016A-C90C-374D-B57F-6EB4FECA56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7100" y="488973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0226B6F2-259F-0E41-9AA9-A9445B3047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1480" y="488592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4266F81-D9D8-114E-A25A-2DEFDB1482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5859" y="4883613"/>
                  <a:ext cx="754379" cy="635677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B9D2B48-2807-D54B-82C9-939FD16073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30240" y="488823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76BC657-7F86-4847-8BC3-D415B85D38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462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7A2016A0-B9C3-644D-8397-6BA2121288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9001" y="4883612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593B3DDC-F8DF-AF4D-8D25-5157F82737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35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A4291EB-3BE5-0F40-816D-3E7839240CD4}"/>
                  </a:ext>
                </a:extLst>
              </p:cNvPr>
              <p:cNvSpPr txBox="1"/>
              <p:nvPr/>
            </p:nvSpPr>
            <p:spPr>
              <a:xfrm>
                <a:off x="2242315" y="456091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8C300E-7314-9149-B6A9-58C29277E68C}"/>
                  </a:ext>
                </a:extLst>
              </p:cNvPr>
              <p:cNvSpPr txBox="1"/>
              <p:nvPr/>
            </p:nvSpPr>
            <p:spPr>
              <a:xfrm>
                <a:off x="2925286" y="456854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29B1016-ED94-BC46-8650-39D2695C857F}"/>
                  </a:ext>
                </a:extLst>
              </p:cNvPr>
              <p:cNvSpPr txBox="1"/>
              <p:nvPr/>
            </p:nvSpPr>
            <p:spPr>
              <a:xfrm>
                <a:off x="3640658" y="457782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2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3240759-3F50-F745-8B71-DEAA7A266C5F}"/>
                  </a:ext>
                </a:extLst>
              </p:cNvPr>
              <p:cNvSpPr txBox="1"/>
              <p:nvPr/>
            </p:nvSpPr>
            <p:spPr>
              <a:xfrm>
                <a:off x="4343508" y="456557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4434A24-214D-0846-90B6-C7944D0CF543}"/>
                  </a:ext>
                </a:extLst>
              </p:cNvPr>
              <p:cNvSpPr txBox="1"/>
              <p:nvPr/>
            </p:nvSpPr>
            <p:spPr>
              <a:xfrm>
                <a:off x="5159214" y="4570193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4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813B94-FC1F-904D-B51C-B8934A606EBF}"/>
                  </a:ext>
                </a:extLst>
              </p:cNvPr>
              <p:cNvSpPr txBox="1"/>
              <p:nvPr/>
            </p:nvSpPr>
            <p:spPr>
              <a:xfrm>
                <a:off x="5842186" y="457782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5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3D70CF-9AE9-7548-B9D8-A0161B284215}"/>
                  </a:ext>
                </a:extLst>
              </p:cNvPr>
              <p:cNvSpPr txBox="1"/>
              <p:nvPr/>
            </p:nvSpPr>
            <p:spPr>
              <a:xfrm>
                <a:off x="6631205" y="4587103"/>
                <a:ext cx="3418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6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85C2C9C-B1AA-734F-AE6A-3423E7FF3E19}"/>
                  </a:ext>
                </a:extLst>
              </p:cNvPr>
              <p:cNvSpPr txBox="1"/>
              <p:nvPr/>
            </p:nvSpPr>
            <p:spPr>
              <a:xfrm>
                <a:off x="7397532" y="458377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7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0AC30D7-862E-7A43-B799-5FACAEEDE37C}"/>
                  </a:ext>
                </a:extLst>
              </p:cNvPr>
              <p:cNvSpPr txBox="1"/>
              <p:nvPr/>
            </p:nvSpPr>
            <p:spPr>
              <a:xfrm>
                <a:off x="8934505" y="4576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41EFCB2-2F25-4E47-BB56-DC3FBF679608}"/>
                  </a:ext>
                </a:extLst>
              </p:cNvPr>
              <p:cNvSpPr txBox="1"/>
              <p:nvPr/>
            </p:nvSpPr>
            <p:spPr>
              <a:xfrm>
                <a:off x="8152786" y="4569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6F7643-A628-3B44-8653-32F6CFE65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7970" y="5080623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1AB600-D225-204A-9CF0-4D725DF28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417" y="5077665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ACD218-3E6A-FB40-B9EC-7ACC5B8A4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4865" y="5082417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9D4438-024D-2A4E-AF4E-107E0A00F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8312" y="5079459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602CE8-4907-2E41-8F41-011D41B80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1759" y="5077667"/>
              <a:ext cx="413447" cy="49363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0C6CB50-E81E-A047-9CE2-6F1193D19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207" y="508125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B3C12D-1B49-6343-A5F7-814EA87AA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8654" y="5078293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1C6C1B4-58B4-9643-88A8-F720935FF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2102" y="5077666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AD685D-7FF4-A845-8F88-C1C5FD53BBB5}"/>
                </a:ext>
              </a:extLst>
            </p:cNvPr>
            <p:cNvSpPr txBox="1"/>
            <p:nvPr/>
          </p:nvSpPr>
          <p:spPr>
            <a:xfrm>
              <a:off x="7627347" y="5129387"/>
              <a:ext cx="2061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013869-0437-E84B-8771-F2F247A0D787}"/>
                </a:ext>
              </a:extLst>
            </p:cNvPr>
            <p:cNvSpPr txBox="1"/>
            <p:nvPr/>
          </p:nvSpPr>
          <p:spPr>
            <a:xfrm>
              <a:off x="6424774" y="5153741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D34F9E-D400-9E4E-9715-94AC3372D5D5}"/>
                </a:ext>
              </a:extLst>
            </p:cNvPr>
            <p:cNvSpPr txBox="1"/>
            <p:nvPr/>
          </p:nvSpPr>
          <p:spPr>
            <a:xfrm>
              <a:off x="6809996" y="5144238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CE03B2-141A-AA4E-AC56-C56015B385FC}"/>
                </a:ext>
              </a:extLst>
            </p:cNvPr>
            <p:cNvSpPr txBox="1"/>
            <p:nvPr/>
          </p:nvSpPr>
          <p:spPr>
            <a:xfrm>
              <a:off x="7257073" y="5147824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702F83-8856-0841-8254-718D7F028EDC}"/>
                </a:ext>
              </a:extLst>
            </p:cNvPr>
            <p:cNvSpPr txBox="1"/>
            <p:nvPr/>
          </p:nvSpPr>
          <p:spPr>
            <a:xfrm>
              <a:off x="8063850" y="5160942"/>
              <a:ext cx="187379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4DA3F7-532D-E841-9385-AC42998F5233}"/>
                </a:ext>
              </a:extLst>
            </p:cNvPr>
            <p:cNvSpPr txBox="1"/>
            <p:nvPr/>
          </p:nvSpPr>
          <p:spPr>
            <a:xfrm>
              <a:off x="8483863" y="5158357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5B29A69-9F6C-EC43-B0C5-308E8894956D}"/>
                </a:ext>
              </a:extLst>
            </p:cNvPr>
            <p:cNvSpPr txBox="1"/>
            <p:nvPr/>
          </p:nvSpPr>
          <p:spPr>
            <a:xfrm>
              <a:off x="9326256" y="5152964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6226E6-18D0-2A44-8ACB-A619B0018912}"/>
                </a:ext>
              </a:extLst>
            </p:cNvPr>
            <p:cNvSpPr txBox="1"/>
            <p:nvPr/>
          </p:nvSpPr>
          <p:spPr>
            <a:xfrm>
              <a:off x="8897807" y="514753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</p:grpSp>
      <p:sp>
        <p:nvSpPr>
          <p:cNvPr id="49" name="Right Brace 48">
            <a:extLst>
              <a:ext uri="{FF2B5EF4-FFF2-40B4-BE49-F238E27FC236}">
                <a16:creationId xmlns:a16="http://schemas.microsoft.com/office/drawing/2014/main" id="{B3283E32-02E1-7C4F-8FF8-524FC3C1EC23}"/>
              </a:ext>
            </a:extLst>
          </p:cNvPr>
          <p:cNvSpPr/>
          <p:nvPr/>
        </p:nvSpPr>
        <p:spPr>
          <a:xfrm rot="5400000">
            <a:off x="4320143" y="5345860"/>
            <a:ext cx="387457" cy="1084882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CCFBFA-7693-444A-A98B-8778C47A0BC3}"/>
              </a:ext>
            </a:extLst>
          </p:cNvPr>
          <p:cNvSpPr txBox="1"/>
          <p:nvPr/>
        </p:nvSpPr>
        <p:spPr>
          <a:xfrm>
            <a:off x="3992834" y="6129837"/>
            <a:ext cx="2224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Assumed not in flight (dup ACK)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6963140-EC67-D143-AAED-38D3DB2F3819}"/>
              </a:ext>
            </a:extLst>
          </p:cNvPr>
          <p:cNvSpPr txBox="1"/>
          <p:nvPr/>
        </p:nvSpPr>
        <p:spPr>
          <a:xfrm>
            <a:off x="8689980" y="3919074"/>
            <a:ext cx="2460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inflight = 4</a:t>
            </a:r>
          </a:p>
          <a:p>
            <a:r>
              <a:rPr lang="en-US" sz="2400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 = 7</a:t>
            </a:r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id="{F0450E49-7291-344F-843A-DDD56662F15A}"/>
              </a:ext>
            </a:extLst>
          </p:cNvPr>
          <p:cNvSpPr/>
          <p:nvPr/>
        </p:nvSpPr>
        <p:spPr>
          <a:xfrm>
            <a:off x="7257073" y="4126823"/>
            <a:ext cx="1202573" cy="415498"/>
          </a:xfrm>
          <a:prstGeom prst="rightArrow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9" grpId="0" animBg="1"/>
      <p:bldP spid="50" grpId="0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DEE4-7340-A94B-9220-AE8FBC38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retransmit </a:t>
            </a:r>
            <a:r>
              <a:rPr lang="en-US" dirty="0"/>
              <a:t>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83644-E1B9-E14A-B3E8-5F5569CF4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18003" cy="4872355"/>
          </a:xfrm>
        </p:spPr>
        <p:txBody>
          <a:bodyPr>
            <a:normAutofit/>
          </a:bodyPr>
          <a:lstStyle/>
          <a:p>
            <a:r>
              <a:rPr lang="en-US" dirty="0"/>
              <a:t>(2) The seq# from dup ACKs is </a:t>
            </a:r>
            <a:r>
              <a:rPr lang="en-US" dirty="0">
                <a:solidFill>
                  <a:srgbClr val="C00000"/>
                </a:solidFill>
              </a:rPr>
              <a:t>immediately retransmitted</a:t>
            </a:r>
          </a:p>
          <a:p>
            <a:pPr lvl="1"/>
            <a:endParaRPr lang="en-US" dirty="0"/>
          </a:p>
          <a:p>
            <a:r>
              <a:rPr lang="en-US" dirty="0"/>
              <a:t>That is, </a:t>
            </a:r>
            <a:r>
              <a:rPr lang="en-US" dirty="0">
                <a:solidFill>
                  <a:srgbClr val="C00000"/>
                </a:solidFill>
              </a:rPr>
              <a:t>don’t wait for an RTO</a:t>
            </a:r>
            <a:r>
              <a:rPr lang="en-US" dirty="0"/>
              <a:t> if there is sufficiently strong evidence that a packet was lost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1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4C2C1-BB0C-594C-A084-D52D0DC0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recovery</a:t>
            </a:r>
            <a:r>
              <a:rPr lang="en-US" dirty="0"/>
              <a:t> 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9770E-3E41-9549-A7EC-5469AB1C8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31880" cy="4351338"/>
          </a:xfrm>
        </p:spPr>
        <p:txBody>
          <a:bodyPr/>
          <a:lstStyle/>
          <a:p>
            <a:r>
              <a:rPr lang="en-US" dirty="0"/>
              <a:t>Sender keeps the reduced </a:t>
            </a:r>
            <a:r>
              <a:rPr lang="en-US" dirty="0">
                <a:latin typeface="Courier" pitchFamily="2" charset="0"/>
              </a:rPr>
              <a:t>inflight</a:t>
            </a:r>
            <a:r>
              <a:rPr lang="en-US" dirty="0"/>
              <a:t> until a </a:t>
            </a:r>
            <a:r>
              <a:rPr lang="en-US" dirty="0">
                <a:solidFill>
                  <a:srgbClr val="C00000"/>
                </a:solidFill>
              </a:rPr>
              <a:t>new ACK </a:t>
            </a:r>
            <a:r>
              <a:rPr lang="en-US" dirty="0"/>
              <a:t>arrives</a:t>
            </a:r>
          </a:p>
          <a:p>
            <a:pPr lvl="1"/>
            <a:r>
              <a:rPr lang="en-US" dirty="0"/>
              <a:t>New ACK: an ACK for the </a:t>
            </a:r>
            <a:r>
              <a:rPr lang="en-US" dirty="0" err="1"/>
              <a:t>seq</a:t>
            </a:r>
            <a:r>
              <a:rPr lang="en-US" dirty="0"/>
              <a:t># that was just retransmitted</a:t>
            </a:r>
          </a:p>
          <a:p>
            <a:pPr lvl="1"/>
            <a:r>
              <a:rPr lang="en-US" dirty="0"/>
              <a:t>May also include the (three or more) pieces of data that were subsequently delivered to generate the duplicate ACKs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Conserve packets in flight:</a:t>
            </a:r>
            <a:r>
              <a:rPr lang="en-US" dirty="0"/>
              <a:t> transmit </a:t>
            </a:r>
            <a:r>
              <a:rPr lang="en-US" i="1" dirty="0"/>
              <a:t>some </a:t>
            </a:r>
            <a:r>
              <a:rPr lang="en-US" dirty="0"/>
              <a:t>data over lossy periods (rather than no data, which would happen if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:= 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4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D37F-4106-4F45-A5D3-E1DB18C2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recovery</a:t>
            </a:r>
            <a:r>
              <a:rPr lang="en-US" dirty="0"/>
              <a:t> 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3C4AD-F232-CC42-9C01-C0DA9E4F2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18003" cy="4351338"/>
          </a:xfrm>
        </p:spPr>
        <p:txBody>
          <a:bodyPr/>
          <a:lstStyle/>
          <a:p>
            <a:r>
              <a:rPr lang="en-US" dirty="0"/>
              <a:t>Keep incrementing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by 1 MSS for each dup ACK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1A5269-B3C5-0D46-A474-F3064C8BBA0B}"/>
              </a:ext>
            </a:extLst>
          </p:cNvPr>
          <p:cNvGrpSpPr/>
          <p:nvPr/>
        </p:nvGrpSpPr>
        <p:grpSpPr>
          <a:xfrm>
            <a:off x="332782" y="5668243"/>
            <a:ext cx="2271948" cy="1182433"/>
            <a:chOff x="1619362" y="5155302"/>
            <a:chExt cx="2065510" cy="113524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A8F2C0-A9C6-F744-A0A3-7D2132CC8B0D}"/>
                </a:ext>
              </a:extLst>
            </p:cNvPr>
            <p:cNvSpPr txBox="1"/>
            <p:nvPr/>
          </p:nvSpPr>
          <p:spPr>
            <a:xfrm>
              <a:off x="1619362" y="5610909"/>
              <a:ext cx="2065510" cy="67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Helvetica" pitchFamily="2" charset="0"/>
                </a:rPr>
                <a:t>Last cumulative </a:t>
              </a:r>
            </a:p>
            <a:p>
              <a:pPr algn="r"/>
              <a:r>
                <a:rPr lang="en-US" sz="2000" dirty="0" err="1">
                  <a:latin typeface="Helvetica" pitchFamily="2" charset="0"/>
                </a:rPr>
                <a:t>ACK’ed</a:t>
              </a:r>
              <a:r>
                <a:rPr lang="en-US" sz="2000" dirty="0">
                  <a:latin typeface="Helvetica" pitchFamily="2" charset="0"/>
                </a:rPr>
                <a:t> </a:t>
              </a:r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BAFDFFB-DD78-D04E-9F23-94AED4DBB73F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54934CC-5D75-2149-AC2A-582E55C467BA}"/>
              </a:ext>
            </a:extLst>
          </p:cNvPr>
          <p:cNvSpPr txBox="1"/>
          <p:nvPr/>
        </p:nvSpPr>
        <p:spPr>
          <a:xfrm>
            <a:off x="2525456" y="3639275"/>
            <a:ext cx="2460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 = 6</a:t>
            </a:r>
          </a:p>
          <a:p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inflight = 3</a:t>
            </a:r>
            <a:endParaRPr lang="en-US" sz="2400" dirty="0">
              <a:latin typeface="Courier" pitchFamily="2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809B063-A206-6643-8A7A-BC74822F13D4}"/>
              </a:ext>
            </a:extLst>
          </p:cNvPr>
          <p:cNvGrpSpPr/>
          <p:nvPr/>
        </p:nvGrpSpPr>
        <p:grpSpPr>
          <a:xfrm>
            <a:off x="1262033" y="4647417"/>
            <a:ext cx="7422621" cy="1531025"/>
            <a:chOff x="1262033" y="4647417"/>
            <a:chExt cx="7422621" cy="15310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2ACA2F-C459-C04A-938B-E349701E5263}"/>
                </a:ext>
              </a:extLst>
            </p:cNvPr>
            <p:cNvGrpSpPr/>
            <p:nvPr/>
          </p:nvGrpSpPr>
          <p:grpSpPr>
            <a:xfrm>
              <a:off x="1262033" y="5067908"/>
              <a:ext cx="4098976" cy="493632"/>
              <a:chOff x="2038352" y="4479756"/>
              <a:chExt cx="7478713" cy="636306"/>
            </a:xfrm>
          </p:grpSpPr>
          <p:grpSp>
            <p:nvGrpSpPr>
              <p:cNvPr id="5" name="Group 2">
                <a:extLst>
                  <a:ext uri="{FF2B5EF4-FFF2-40B4-BE49-F238E27FC236}">
                    <a16:creationId xmlns:a16="http://schemas.microsoft.com/office/drawing/2014/main" id="{1E2BCAB8-8A82-4B43-B9FA-62768CA889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8352" y="4479756"/>
                <a:ext cx="7478713" cy="636306"/>
                <a:chOff x="514350" y="4883611"/>
                <a:chExt cx="7479030" cy="635679"/>
              </a:xfrm>
            </p:grpSpPr>
            <p:sp>
              <p:nvSpPr>
                <p:cNvPr id="16" name="Rectangle 1">
                  <a:extLst>
                    <a:ext uri="{FF2B5EF4-FFF2-40B4-BE49-F238E27FC236}">
                      <a16:creationId xmlns:a16="http://schemas.microsoft.com/office/drawing/2014/main" id="{F459E0C4-236A-7446-A15F-9368990906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8730" y="4883612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5C09944-5550-9246-A75A-2647903204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8340" y="4887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3520C2D-C78E-5448-BD03-87D1D5A7B2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2720" y="4883611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E647178E-940B-B141-9F77-D916B77B8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7100" y="488973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53EA750-E92F-6D4C-948A-D6DF81A1D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1480" y="488592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E350C2D-4F8A-9F45-A4E5-0DABCACC2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5859" y="4883613"/>
                  <a:ext cx="754379" cy="635677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A0365DF-8948-7044-BE22-4114DE799F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30240" y="488823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01ADDDB-D229-8C48-8D72-D1E977D5E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462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F60322B-9E55-9840-BD91-5AA05EFEC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9001" y="4883612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E95A094-3C56-0740-A09C-235161BB7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35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BB16C1-2AAA-CC4E-9643-7F0C577BDCDC}"/>
                  </a:ext>
                </a:extLst>
              </p:cNvPr>
              <p:cNvSpPr txBox="1"/>
              <p:nvPr/>
            </p:nvSpPr>
            <p:spPr>
              <a:xfrm>
                <a:off x="2242315" y="456091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EFFF33-B32F-774F-A86E-4DFC62F3A0A5}"/>
                  </a:ext>
                </a:extLst>
              </p:cNvPr>
              <p:cNvSpPr txBox="1"/>
              <p:nvPr/>
            </p:nvSpPr>
            <p:spPr>
              <a:xfrm>
                <a:off x="2925286" y="456854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F057DD-338E-7C43-A446-8CAB7BB6CE0B}"/>
                  </a:ext>
                </a:extLst>
              </p:cNvPr>
              <p:cNvSpPr txBox="1"/>
              <p:nvPr/>
            </p:nvSpPr>
            <p:spPr>
              <a:xfrm>
                <a:off x="3640658" y="457782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36C4ED-D53E-8843-BB72-7E935C6B981A}"/>
                  </a:ext>
                </a:extLst>
              </p:cNvPr>
              <p:cNvSpPr txBox="1"/>
              <p:nvPr/>
            </p:nvSpPr>
            <p:spPr>
              <a:xfrm>
                <a:off x="4343508" y="456557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3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DBB572-96BF-054A-9578-4FC8ADA8667E}"/>
                  </a:ext>
                </a:extLst>
              </p:cNvPr>
              <p:cNvSpPr txBox="1"/>
              <p:nvPr/>
            </p:nvSpPr>
            <p:spPr>
              <a:xfrm>
                <a:off x="5159214" y="4570193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D29129-95F5-3D46-AB01-DAD4ACCF1E26}"/>
                  </a:ext>
                </a:extLst>
              </p:cNvPr>
              <p:cNvSpPr txBox="1"/>
              <p:nvPr/>
            </p:nvSpPr>
            <p:spPr>
              <a:xfrm>
                <a:off x="5842186" y="457782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5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9173E3-9E45-2D47-9F33-ACC4957B9DA5}"/>
                  </a:ext>
                </a:extLst>
              </p:cNvPr>
              <p:cNvSpPr txBox="1"/>
              <p:nvPr/>
            </p:nvSpPr>
            <p:spPr>
              <a:xfrm>
                <a:off x="6631205" y="4587103"/>
                <a:ext cx="3418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6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4DADA1-4E0E-3149-8B95-8BE475778E52}"/>
                  </a:ext>
                </a:extLst>
              </p:cNvPr>
              <p:cNvSpPr txBox="1"/>
              <p:nvPr/>
            </p:nvSpPr>
            <p:spPr>
              <a:xfrm>
                <a:off x="7397532" y="458377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7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5CF963-C25F-E04F-A719-F339401FD03D}"/>
                  </a:ext>
                </a:extLst>
              </p:cNvPr>
              <p:cNvSpPr txBox="1"/>
              <p:nvPr/>
            </p:nvSpPr>
            <p:spPr>
              <a:xfrm>
                <a:off x="8934505" y="4576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CC8CE5-AF4D-FA44-82E2-9A1F4D44D105}"/>
                  </a:ext>
                </a:extLst>
              </p:cNvPr>
              <p:cNvSpPr txBox="1"/>
              <p:nvPr/>
            </p:nvSpPr>
            <p:spPr>
              <a:xfrm>
                <a:off x="8152786" y="4569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B6474F8-0302-284D-AEF0-779F3FEA36BF}"/>
                </a:ext>
              </a:extLst>
            </p:cNvPr>
            <p:cNvCxnSpPr>
              <a:cxnSpLocks/>
            </p:cNvCxnSpPr>
            <p:nvPr/>
          </p:nvCxnSpPr>
          <p:spPr>
            <a:xfrm>
              <a:off x="2466877" y="4647417"/>
              <a:ext cx="248068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9A6C6A-316C-4440-AD0F-99D5949B3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7075" y="508210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052D758-5C89-4F40-95B6-DDAF98C62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522" y="5079144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54CB341-C2D5-164B-9114-9E1D075C0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970" y="5083896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6D57396-9C09-F64B-A0BE-00379902E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7417" y="5080938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92BA26D-8642-7046-AC96-BCF01E24B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0864" y="5079146"/>
              <a:ext cx="413447" cy="49363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D92ECC7-1B91-BA4D-9C32-0990094D4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4312" y="5082731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40D391-2920-9441-9977-817C00137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7759" y="507977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B4CACC2-6BD1-F549-A8DE-52E2D5800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207" y="5079145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CDCF4E9-B2E9-C546-B53A-83B87C1D2B43}"/>
                </a:ext>
              </a:extLst>
            </p:cNvPr>
            <p:cNvSpPr txBox="1"/>
            <p:nvPr/>
          </p:nvSpPr>
          <p:spPr>
            <a:xfrm>
              <a:off x="6666452" y="5130866"/>
              <a:ext cx="2061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D3C1A40-6172-EF4E-B78C-421A3D74FBCC}"/>
                </a:ext>
              </a:extLst>
            </p:cNvPr>
            <p:cNvSpPr txBox="1"/>
            <p:nvPr/>
          </p:nvSpPr>
          <p:spPr>
            <a:xfrm>
              <a:off x="5463879" y="5155220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2F6949-C698-AE47-93D9-2D69DA59A482}"/>
                </a:ext>
              </a:extLst>
            </p:cNvPr>
            <p:cNvSpPr txBox="1"/>
            <p:nvPr/>
          </p:nvSpPr>
          <p:spPr>
            <a:xfrm>
              <a:off x="5849101" y="5145717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2CBDDF1-8549-C744-9484-6A590871884C}"/>
                </a:ext>
              </a:extLst>
            </p:cNvPr>
            <p:cNvSpPr txBox="1"/>
            <p:nvPr/>
          </p:nvSpPr>
          <p:spPr>
            <a:xfrm>
              <a:off x="6296178" y="514930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A26ADE9-E5D1-AE4D-8CB0-420829676E14}"/>
                </a:ext>
              </a:extLst>
            </p:cNvPr>
            <p:cNvSpPr txBox="1"/>
            <p:nvPr/>
          </p:nvSpPr>
          <p:spPr>
            <a:xfrm>
              <a:off x="6896838" y="5868046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6026A7-9298-3542-8039-0350DE5B1FBE}"/>
                </a:ext>
              </a:extLst>
            </p:cNvPr>
            <p:cNvSpPr txBox="1"/>
            <p:nvPr/>
          </p:nvSpPr>
          <p:spPr>
            <a:xfrm>
              <a:off x="7102955" y="5162421"/>
              <a:ext cx="187379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6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EF46D2B-1173-2C40-93D9-677A849B0F04}"/>
                </a:ext>
              </a:extLst>
            </p:cNvPr>
            <p:cNvSpPr txBox="1"/>
            <p:nvPr/>
          </p:nvSpPr>
          <p:spPr>
            <a:xfrm>
              <a:off x="7522968" y="5159836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7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A25DC2A-ED94-C440-B7A7-0BCDFD6A32D9}"/>
                </a:ext>
              </a:extLst>
            </p:cNvPr>
            <p:cNvSpPr txBox="1"/>
            <p:nvPr/>
          </p:nvSpPr>
          <p:spPr>
            <a:xfrm>
              <a:off x="8365361" y="515444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A3EC5A-0AF3-C442-A97A-15704F201E7C}"/>
                </a:ext>
              </a:extLst>
            </p:cNvPr>
            <p:cNvSpPr txBox="1"/>
            <p:nvPr/>
          </p:nvSpPr>
          <p:spPr>
            <a:xfrm>
              <a:off x="7936912" y="5149012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</p:grpSp>
      <p:sp>
        <p:nvSpPr>
          <p:cNvPr id="61" name="Right Brace 60">
            <a:extLst>
              <a:ext uri="{FF2B5EF4-FFF2-40B4-BE49-F238E27FC236}">
                <a16:creationId xmlns:a16="http://schemas.microsoft.com/office/drawing/2014/main" id="{69530537-997B-384A-86CC-A19A9D624615}"/>
              </a:ext>
            </a:extLst>
          </p:cNvPr>
          <p:cNvSpPr/>
          <p:nvPr/>
        </p:nvSpPr>
        <p:spPr>
          <a:xfrm rot="5400000">
            <a:off x="3359248" y="5347339"/>
            <a:ext cx="387457" cy="1084882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D66B48A-DD94-6943-B14F-1498A827EE29}"/>
              </a:ext>
            </a:extLst>
          </p:cNvPr>
          <p:cNvSpPr txBox="1"/>
          <p:nvPr/>
        </p:nvSpPr>
        <p:spPr>
          <a:xfrm>
            <a:off x="3031939" y="6131316"/>
            <a:ext cx="2224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Assumed not in flight (dup ACK)</a:t>
            </a:r>
          </a:p>
        </p:txBody>
      </p:sp>
    </p:spTree>
    <p:extLst>
      <p:ext uri="{BB962C8B-B14F-4D97-AF65-F5344CB8AC3E}">
        <p14:creationId xmlns:p14="http://schemas.microsoft.com/office/powerpoint/2010/main" val="360566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1" grpId="0" animBg="1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D37F-4106-4F45-A5D3-E1DB18C2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recovery</a:t>
            </a:r>
            <a:r>
              <a:rPr lang="en-US" dirty="0"/>
              <a:t> 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3C4AD-F232-CC42-9C01-C0DA9E4F2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incrementing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by 1 MSS for each dup ACK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1A5269-B3C5-0D46-A474-F3064C8BBA0B}"/>
              </a:ext>
            </a:extLst>
          </p:cNvPr>
          <p:cNvGrpSpPr/>
          <p:nvPr/>
        </p:nvGrpSpPr>
        <p:grpSpPr>
          <a:xfrm>
            <a:off x="332782" y="5668243"/>
            <a:ext cx="2271948" cy="1182433"/>
            <a:chOff x="1619362" y="5155302"/>
            <a:chExt cx="2065510" cy="113524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A8F2C0-A9C6-F744-A0A3-7D2132CC8B0D}"/>
                </a:ext>
              </a:extLst>
            </p:cNvPr>
            <p:cNvSpPr txBox="1"/>
            <p:nvPr/>
          </p:nvSpPr>
          <p:spPr>
            <a:xfrm>
              <a:off x="1619362" y="5610909"/>
              <a:ext cx="2065510" cy="67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Helvetica" pitchFamily="2" charset="0"/>
                </a:rPr>
                <a:t>Last cumulative </a:t>
              </a:r>
            </a:p>
            <a:p>
              <a:pPr algn="r"/>
              <a:r>
                <a:rPr lang="en-US" sz="2000" dirty="0" err="1">
                  <a:latin typeface="Helvetica" pitchFamily="2" charset="0"/>
                </a:rPr>
                <a:t>ACK’ed</a:t>
              </a:r>
              <a:r>
                <a:rPr lang="en-US" sz="2000" dirty="0">
                  <a:latin typeface="Helvetica" pitchFamily="2" charset="0"/>
                </a:rPr>
                <a:t> </a:t>
              </a:r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BAFDFFB-DD78-D04E-9F23-94AED4DBB73F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54934CC-5D75-2149-AC2A-582E55C467BA}"/>
              </a:ext>
            </a:extLst>
          </p:cNvPr>
          <p:cNvSpPr txBox="1"/>
          <p:nvPr/>
        </p:nvSpPr>
        <p:spPr>
          <a:xfrm>
            <a:off x="2525456" y="3639275"/>
            <a:ext cx="2460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 = 7</a:t>
            </a:r>
          </a:p>
          <a:p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inflight = 3</a:t>
            </a:r>
            <a:endParaRPr lang="en-US" sz="2400" dirty="0">
              <a:latin typeface="Courier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BC3156-923F-BB44-AA84-F907FC799D9A}"/>
              </a:ext>
            </a:extLst>
          </p:cNvPr>
          <p:cNvGrpSpPr/>
          <p:nvPr/>
        </p:nvGrpSpPr>
        <p:grpSpPr>
          <a:xfrm>
            <a:off x="1262033" y="4647417"/>
            <a:ext cx="7422621" cy="925359"/>
            <a:chOff x="1262033" y="4647417"/>
            <a:chExt cx="7422621" cy="92535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2ACA2F-C459-C04A-938B-E349701E5263}"/>
                </a:ext>
              </a:extLst>
            </p:cNvPr>
            <p:cNvGrpSpPr/>
            <p:nvPr/>
          </p:nvGrpSpPr>
          <p:grpSpPr>
            <a:xfrm>
              <a:off x="1262033" y="5067908"/>
              <a:ext cx="4098976" cy="493632"/>
              <a:chOff x="2038352" y="4479756"/>
              <a:chExt cx="7478713" cy="636306"/>
            </a:xfrm>
          </p:grpSpPr>
          <p:grpSp>
            <p:nvGrpSpPr>
              <p:cNvPr id="5" name="Group 2">
                <a:extLst>
                  <a:ext uri="{FF2B5EF4-FFF2-40B4-BE49-F238E27FC236}">
                    <a16:creationId xmlns:a16="http://schemas.microsoft.com/office/drawing/2014/main" id="{1E2BCAB8-8A82-4B43-B9FA-62768CA889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8352" y="4479756"/>
                <a:ext cx="7478713" cy="636306"/>
                <a:chOff x="514350" y="4883611"/>
                <a:chExt cx="7479030" cy="635679"/>
              </a:xfrm>
            </p:grpSpPr>
            <p:sp>
              <p:nvSpPr>
                <p:cNvPr id="16" name="Rectangle 1">
                  <a:extLst>
                    <a:ext uri="{FF2B5EF4-FFF2-40B4-BE49-F238E27FC236}">
                      <a16:creationId xmlns:a16="http://schemas.microsoft.com/office/drawing/2014/main" id="{F459E0C4-236A-7446-A15F-9368990906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8730" y="4883612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5C09944-5550-9246-A75A-2647903204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8340" y="4887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3520C2D-C78E-5448-BD03-87D1D5A7B2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2720" y="4883611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E647178E-940B-B141-9F77-D916B77B8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7100" y="488973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53EA750-E92F-6D4C-948A-D6DF81A1D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1480" y="488592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E350C2D-4F8A-9F45-A4E5-0DABCACC2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5859" y="4883613"/>
                  <a:ext cx="754379" cy="635677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A0365DF-8948-7044-BE22-4114DE799F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30240" y="488823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01ADDDB-D229-8C48-8D72-D1E977D5E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462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F60322B-9E55-9840-BD91-5AA05EFEC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9001" y="4883612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E95A094-3C56-0740-A09C-235161BB7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35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BB16C1-2AAA-CC4E-9643-7F0C577BDCDC}"/>
                  </a:ext>
                </a:extLst>
              </p:cNvPr>
              <p:cNvSpPr txBox="1"/>
              <p:nvPr/>
            </p:nvSpPr>
            <p:spPr>
              <a:xfrm>
                <a:off x="2242315" y="456091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EFFF33-B32F-774F-A86E-4DFC62F3A0A5}"/>
                  </a:ext>
                </a:extLst>
              </p:cNvPr>
              <p:cNvSpPr txBox="1"/>
              <p:nvPr/>
            </p:nvSpPr>
            <p:spPr>
              <a:xfrm>
                <a:off x="2925286" y="456854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F057DD-338E-7C43-A446-8CAB7BB6CE0B}"/>
                  </a:ext>
                </a:extLst>
              </p:cNvPr>
              <p:cNvSpPr txBox="1"/>
              <p:nvPr/>
            </p:nvSpPr>
            <p:spPr>
              <a:xfrm>
                <a:off x="3640658" y="457782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36C4ED-D53E-8843-BB72-7E935C6B981A}"/>
                  </a:ext>
                </a:extLst>
              </p:cNvPr>
              <p:cNvSpPr txBox="1"/>
              <p:nvPr/>
            </p:nvSpPr>
            <p:spPr>
              <a:xfrm>
                <a:off x="4343508" y="456557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3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DBB572-96BF-054A-9578-4FC8ADA8667E}"/>
                  </a:ext>
                </a:extLst>
              </p:cNvPr>
              <p:cNvSpPr txBox="1"/>
              <p:nvPr/>
            </p:nvSpPr>
            <p:spPr>
              <a:xfrm>
                <a:off x="5159214" y="4570193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D29129-95F5-3D46-AB01-DAD4ACCF1E26}"/>
                  </a:ext>
                </a:extLst>
              </p:cNvPr>
              <p:cNvSpPr txBox="1"/>
              <p:nvPr/>
            </p:nvSpPr>
            <p:spPr>
              <a:xfrm>
                <a:off x="5842186" y="457782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5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9173E3-9E45-2D47-9F33-ACC4957B9DA5}"/>
                  </a:ext>
                </a:extLst>
              </p:cNvPr>
              <p:cNvSpPr txBox="1"/>
              <p:nvPr/>
            </p:nvSpPr>
            <p:spPr>
              <a:xfrm>
                <a:off x="6631205" y="4587103"/>
                <a:ext cx="3418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6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4DADA1-4E0E-3149-8B95-8BE475778E52}"/>
                  </a:ext>
                </a:extLst>
              </p:cNvPr>
              <p:cNvSpPr txBox="1"/>
              <p:nvPr/>
            </p:nvSpPr>
            <p:spPr>
              <a:xfrm>
                <a:off x="7397532" y="458377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7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5CF963-C25F-E04F-A719-F339401FD03D}"/>
                  </a:ext>
                </a:extLst>
              </p:cNvPr>
              <p:cNvSpPr txBox="1"/>
              <p:nvPr/>
            </p:nvSpPr>
            <p:spPr>
              <a:xfrm>
                <a:off x="8934505" y="4576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CC8CE5-AF4D-FA44-82E2-9A1F4D44D105}"/>
                  </a:ext>
                </a:extLst>
              </p:cNvPr>
              <p:cNvSpPr txBox="1"/>
              <p:nvPr/>
            </p:nvSpPr>
            <p:spPr>
              <a:xfrm>
                <a:off x="8152786" y="4569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B6474F8-0302-284D-AEF0-779F3FEA36BF}"/>
                </a:ext>
              </a:extLst>
            </p:cNvPr>
            <p:cNvCxnSpPr>
              <a:cxnSpLocks/>
            </p:cNvCxnSpPr>
            <p:nvPr/>
          </p:nvCxnSpPr>
          <p:spPr>
            <a:xfrm>
              <a:off x="2466877" y="4647417"/>
              <a:ext cx="2910198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9A6C6A-316C-4440-AD0F-99D5949B3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7075" y="508210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052D758-5C89-4F40-95B6-DDAF98C62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522" y="5079144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54CB341-C2D5-164B-9114-9E1D075C0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970" y="5083896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6D57396-9C09-F64B-A0BE-00379902E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7417" y="5080938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92BA26D-8642-7046-AC96-BCF01E24B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0864" y="5079146"/>
              <a:ext cx="413447" cy="49363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D92ECC7-1B91-BA4D-9C32-0990094D4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4312" y="5082731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40D391-2920-9441-9977-817C00137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7759" y="507977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B4CACC2-6BD1-F549-A8DE-52E2D5800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207" y="5079145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CDCF4E9-B2E9-C546-B53A-83B87C1D2B43}"/>
                </a:ext>
              </a:extLst>
            </p:cNvPr>
            <p:cNvSpPr txBox="1"/>
            <p:nvPr/>
          </p:nvSpPr>
          <p:spPr>
            <a:xfrm>
              <a:off x="6666452" y="5130866"/>
              <a:ext cx="2061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D3C1A40-6172-EF4E-B78C-421A3D74FBCC}"/>
                </a:ext>
              </a:extLst>
            </p:cNvPr>
            <p:cNvSpPr txBox="1"/>
            <p:nvPr/>
          </p:nvSpPr>
          <p:spPr>
            <a:xfrm>
              <a:off x="5463879" y="5155220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2F6949-C698-AE47-93D9-2D69DA59A482}"/>
                </a:ext>
              </a:extLst>
            </p:cNvPr>
            <p:cNvSpPr txBox="1"/>
            <p:nvPr/>
          </p:nvSpPr>
          <p:spPr>
            <a:xfrm>
              <a:off x="5849101" y="5145717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2CBDDF1-8549-C744-9484-6A590871884C}"/>
                </a:ext>
              </a:extLst>
            </p:cNvPr>
            <p:cNvSpPr txBox="1"/>
            <p:nvPr/>
          </p:nvSpPr>
          <p:spPr>
            <a:xfrm>
              <a:off x="6296178" y="514930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6026A7-9298-3542-8039-0350DE5B1FBE}"/>
                </a:ext>
              </a:extLst>
            </p:cNvPr>
            <p:cNvSpPr txBox="1"/>
            <p:nvPr/>
          </p:nvSpPr>
          <p:spPr>
            <a:xfrm>
              <a:off x="7102955" y="5162421"/>
              <a:ext cx="187379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6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EF46D2B-1173-2C40-93D9-677A849B0F04}"/>
                </a:ext>
              </a:extLst>
            </p:cNvPr>
            <p:cNvSpPr txBox="1"/>
            <p:nvPr/>
          </p:nvSpPr>
          <p:spPr>
            <a:xfrm>
              <a:off x="7522968" y="5159836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7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A25DC2A-ED94-C440-B7A7-0BCDFD6A32D9}"/>
                </a:ext>
              </a:extLst>
            </p:cNvPr>
            <p:cNvSpPr txBox="1"/>
            <p:nvPr/>
          </p:nvSpPr>
          <p:spPr>
            <a:xfrm>
              <a:off x="8365361" y="515444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A3EC5A-0AF3-C442-A97A-15704F201E7C}"/>
                </a:ext>
              </a:extLst>
            </p:cNvPr>
            <p:cNvSpPr txBox="1"/>
            <p:nvPr/>
          </p:nvSpPr>
          <p:spPr>
            <a:xfrm>
              <a:off x="7936912" y="5149012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</p:grpSp>
      <p:sp>
        <p:nvSpPr>
          <p:cNvPr id="61" name="Right Brace 60">
            <a:extLst>
              <a:ext uri="{FF2B5EF4-FFF2-40B4-BE49-F238E27FC236}">
                <a16:creationId xmlns:a16="http://schemas.microsoft.com/office/drawing/2014/main" id="{69530537-997B-384A-86CC-A19A9D624615}"/>
              </a:ext>
            </a:extLst>
          </p:cNvPr>
          <p:cNvSpPr/>
          <p:nvPr/>
        </p:nvSpPr>
        <p:spPr>
          <a:xfrm rot="5400000">
            <a:off x="3578810" y="5128205"/>
            <a:ext cx="387030" cy="1523578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6146F5-5565-FA4A-A0BD-DD44F9337675}"/>
              </a:ext>
            </a:extLst>
          </p:cNvPr>
          <p:cNvSpPr txBox="1"/>
          <p:nvPr/>
        </p:nvSpPr>
        <p:spPr>
          <a:xfrm>
            <a:off x="3031939" y="6131316"/>
            <a:ext cx="2224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Assumed not in flight (dup ACK)</a:t>
            </a:r>
          </a:p>
        </p:txBody>
      </p:sp>
    </p:spTree>
    <p:extLst>
      <p:ext uri="{BB962C8B-B14F-4D97-AF65-F5344CB8AC3E}">
        <p14:creationId xmlns:p14="http://schemas.microsoft.com/office/powerpoint/2010/main" val="4153766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D37F-4106-4F45-A5D3-E1DB18C2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recovery</a:t>
            </a:r>
            <a:r>
              <a:rPr lang="en-US" dirty="0"/>
              <a:t> 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3C4AD-F232-CC42-9C01-C0DA9E4F2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Keep incrementing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by 1 MSS for each dup ACK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1A5269-B3C5-0D46-A474-F3064C8BBA0B}"/>
              </a:ext>
            </a:extLst>
          </p:cNvPr>
          <p:cNvGrpSpPr/>
          <p:nvPr/>
        </p:nvGrpSpPr>
        <p:grpSpPr>
          <a:xfrm>
            <a:off x="332782" y="5668243"/>
            <a:ext cx="2271948" cy="1182433"/>
            <a:chOff x="1619362" y="5155302"/>
            <a:chExt cx="2065510" cy="113524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A8F2C0-A9C6-F744-A0A3-7D2132CC8B0D}"/>
                </a:ext>
              </a:extLst>
            </p:cNvPr>
            <p:cNvSpPr txBox="1"/>
            <p:nvPr/>
          </p:nvSpPr>
          <p:spPr>
            <a:xfrm>
              <a:off x="1619362" y="5610909"/>
              <a:ext cx="2065510" cy="67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Helvetica" pitchFamily="2" charset="0"/>
                </a:rPr>
                <a:t>Last cumulative </a:t>
              </a:r>
            </a:p>
            <a:p>
              <a:pPr algn="r"/>
              <a:r>
                <a:rPr lang="en-US" sz="2000" dirty="0" err="1">
                  <a:latin typeface="Helvetica" pitchFamily="2" charset="0"/>
                </a:rPr>
                <a:t>ACK’ed</a:t>
              </a:r>
              <a:r>
                <a:rPr lang="en-US" sz="2000" dirty="0">
                  <a:latin typeface="Helvetica" pitchFamily="2" charset="0"/>
                </a:rPr>
                <a:t> </a:t>
              </a:r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BAFDFFB-DD78-D04E-9F23-94AED4DBB73F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54934CC-5D75-2149-AC2A-582E55C467BA}"/>
              </a:ext>
            </a:extLst>
          </p:cNvPr>
          <p:cNvSpPr txBox="1"/>
          <p:nvPr/>
        </p:nvSpPr>
        <p:spPr>
          <a:xfrm>
            <a:off x="2525456" y="3639275"/>
            <a:ext cx="2460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 = 8</a:t>
            </a:r>
          </a:p>
          <a:p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inflight = 3</a:t>
            </a:r>
            <a:endParaRPr lang="en-US" sz="2400" dirty="0">
              <a:latin typeface="Courier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B6474F8-0302-284D-AEF0-779F3FEA36BF}"/>
              </a:ext>
            </a:extLst>
          </p:cNvPr>
          <p:cNvCxnSpPr>
            <a:cxnSpLocks/>
          </p:cNvCxnSpPr>
          <p:nvPr/>
        </p:nvCxnSpPr>
        <p:spPr>
          <a:xfrm>
            <a:off x="2466877" y="4647417"/>
            <a:ext cx="3382224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2FB1B9-A3EA-9641-B893-C71F6CAA08D0}"/>
              </a:ext>
            </a:extLst>
          </p:cNvPr>
          <p:cNvGrpSpPr/>
          <p:nvPr/>
        </p:nvGrpSpPr>
        <p:grpSpPr>
          <a:xfrm>
            <a:off x="1262033" y="5067908"/>
            <a:ext cx="7422621" cy="504868"/>
            <a:chOff x="1262033" y="5067908"/>
            <a:chExt cx="7422621" cy="5048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2ACA2F-C459-C04A-938B-E349701E5263}"/>
                </a:ext>
              </a:extLst>
            </p:cNvPr>
            <p:cNvGrpSpPr/>
            <p:nvPr/>
          </p:nvGrpSpPr>
          <p:grpSpPr>
            <a:xfrm>
              <a:off x="1262033" y="5067908"/>
              <a:ext cx="4098976" cy="493632"/>
              <a:chOff x="2038352" y="4479756"/>
              <a:chExt cx="7478713" cy="636306"/>
            </a:xfrm>
          </p:grpSpPr>
          <p:grpSp>
            <p:nvGrpSpPr>
              <p:cNvPr id="5" name="Group 2">
                <a:extLst>
                  <a:ext uri="{FF2B5EF4-FFF2-40B4-BE49-F238E27FC236}">
                    <a16:creationId xmlns:a16="http://schemas.microsoft.com/office/drawing/2014/main" id="{1E2BCAB8-8A82-4B43-B9FA-62768CA889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8352" y="4479756"/>
                <a:ext cx="7478713" cy="636306"/>
                <a:chOff x="514350" y="4883611"/>
                <a:chExt cx="7479030" cy="635679"/>
              </a:xfrm>
            </p:grpSpPr>
            <p:sp>
              <p:nvSpPr>
                <p:cNvPr id="16" name="Rectangle 1">
                  <a:extLst>
                    <a:ext uri="{FF2B5EF4-FFF2-40B4-BE49-F238E27FC236}">
                      <a16:creationId xmlns:a16="http://schemas.microsoft.com/office/drawing/2014/main" id="{F459E0C4-236A-7446-A15F-9368990906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8730" y="4883612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5C09944-5550-9246-A75A-2647903204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8340" y="4887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3520C2D-C78E-5448-BD03-87D1D5A7B2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2720" y="4883611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E647178E-940B-B141-9F77-D916B77B8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7100" y="488973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53EA750-E92F-6D4C-948A-D6DF81A1D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1480" y="488592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E350C2D-4F8A-9F45-A4E5-0DABCACC2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5859" y="4883613"/>
                  <a:ext cx="754379" cy="635677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A0365DF-8948-7044-BE22-4114DE799F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30240" y="488823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01ADDDB-D229-8C48-8D72-D1E977D5E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462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F60322B-9E55-9840-BD91-5AA05EFEC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9001" y="4883612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E95A094-3C56-0740-A09C-235161BB7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35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BB16C1-2AAA-CC4E-9643-7F0C577BDCDC}"/>
                  </a:ext>
                </a:extLst>
              </p:cNvPr>
              <p:cNvSpPr txBox="1"/>
              <p:nvPr/>
            </p:nvSpPr>
            <p:spPr>
              <a:xfrm>
                <a:off x="2242315" y="456091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EFFF33-B32F-774F-A86E-4DFC62F3A0A5}"/>
                  </a:ext>
                </a:extLst>
              </p:cNvPr>
              <p:cNvSpPr txBox="1"/>
              <p:nvPr/>
            </p:nvSpPr>
            <p:spPr>
              <a:xfrm>
                <a:off x="2925286" y="456854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F057DD-338E-7C43-A446-8CAB7BB6CE0B}"/>
                  </a:ext>
                </a:extLst>
              </p:cNvPr>
              <p:cNvSpPr txBox="1"/>
              <p:nvPr/>
            </p:nvSpPr>
            <p:spPr>
              <a:xfrm>
                <a:off x="3640658" y="457782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36C4ED-D53E-8843-BB72-7E935C6B981A}"/>
                  </a:ext>
                </a:extLst>
              </p:cNvPr>
              <p:cNvSpPr txBox="1"/>
              <p:nvPr/>
            </p:nvSpPr>
            <p:spPr>
              <a:xfrm>
                <a:off x="4343508" y="456557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3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DBB572-96BF-054A-9578-4FC8ADA8667E}"/>
                  </a:ext>
                </a:extLst>
              </p:cNvPr>
              <p:cNvSpPr txBox="1"/>
              <p:nvPr/>
            </p:nvSpPr>
            <p:spPr>
              <a:xfrm>
                <a:off x="5159214" y="4570193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D29129-95F5-3D46-AB01-DAD4ACCF1E26}"/>
                  </a:ext>
                </a:extLst>
              </p:cNvPr>
              <p:cNvSpPr txBox="1"/>
              <p:nvPr/>
            </p:nvSpPr>
            <p:spPr>
              <a:xfrm>
                <a:off x="5842186" y="457782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5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9173E3-9E45-2D47-9F33-ACC4957B9DA5}"/>
                  </a:ext>
                </a:extLst>
              </p:cNvPr>
              <p:cNvSpPr txBox="1"/>
              <p:nvPr/>
            </p:nvSpPr>
            <p:spPr>
              <a:xfrm>
                <a:off x="6631205" y="4587103"/>
                <a:ext cx="3418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6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4DADA1-4E0E-3149-8B95-8BE475778E52}"/>
                  </a:ext>
                </a:extLst>
              </p:cNvPr>
              <p:cNvSpPr txBox="1"/>
              <p:nvPr/>
            </p:nvSpPr>
            <p:spPr>
              <a:xfrm>
                <a:off x="7397532" y="458377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7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5CF963-C25F-E04F-A719-F339401FD03D}"/>
                  </a:ext>
                </a:extLst>
              </p:cNvPr>
              <p:cNvSpPr txBox="1"/>
              <p:nvPr/>
            </p:nvSpPr>
            <p:spPr>
              <a:xfrm>
                <a:off x="8934505" y="4576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CC8CE5-AF4D-FA44-82E2-9A1F4D44D105}"/>
                  </a:ext>
                </a:extLst>
              </p:cNvPr>
              <p:cNvSpPr txBox="1"/>
              <p:nvPr/>
            </p:nvSpPr>
            <p:spPr>
              <a:xfrm>
                <a:off x="8152786" y="4569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9A6C6A-316C-4440-AD0F-99D5949B3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7075" y="508210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052D758-5C89-4F40-95B6-DDAF98C62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522" y="5079144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54CB341-C2D5-164B-9114-9E1D075C0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970" y="5083896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6D57396-9C09-F64B-A0BE-00379902E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7417" y="5080938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92BA26D-8642-7046-AC96-BCF01E24B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0864" y="5079146"/>
              <a:ext cx="413447" cy="49363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D92ECC7-1B91-BA4D-9C32-0990094D4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4312" y="5082731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40D391-2920-9441-9977-817C00137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7759" y="507977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B4CACC2-6BD1-F549-A8DE-52E2D5800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207" y="5079145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CDCF4E9-B2E9-C546-B53A-83B87C1D2B43}"/>
                </a:ext>
              </a:extLst>
            </p:cNvPr>
            <p:cNvSpPr txBox="1"/>
            <p:nvPr/>
          </p:nvSpPr>
          <p:spPr>
            <a:xfrm>
              <a:off x="6666452" y="5130866"/>
              <a:ext cx="2061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D3C1A40-6172-EF4E-B78C-421A3D74FBCC}"/>
                </a:ext>
              </a:extLst>
            </p:cNvPr>
            <p:cNvSpPr txBox="1"/>
            <p:nvPr/>
          </p:nvSpPr>
          <p:spPr>
            <a:xfrm>
              <a:off x="5463879" y="5155220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2F6949-C698-AE47-93D9-2D69DA59A482}"/>
                </a:ext>
              </a:extLst>
            </p:cNvPr>
            <p:cNvSpPr txBox="1"/>
            <p:nvPr/>
          </p:nvSpPr>
          <p:spPr>
            <a:xfrm>
              <a:off x="5849101" y="5145717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2CBDDF1-8549-C744-9484-6A590871884C}"/>
                </a:ext>
              </a:extLst>
            </p:cNvPr>
            <p:cNvSpPr txBox="1"/>
            <p:nvPr/>
          </p:nvSpPr>
          <p:spPr>
            <a:xfrm>
              <a:off x="6296178" y="514930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6026A7-9298-3542-8039-0350DE5B1FBE}"/>
                </a:ext>
              </a:extLst>
            </p:cNvPr>
            <p:cNvSpPr txBox="1"/>
            <p:nvPr/>
          </p:nvSpPr>
          <p:spPr>
            <a:xfrm>
              <a:off x="7102955" y="5162421"/>
              <a:ext cx="187379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6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EF46D2B-1173-2C40-93D9-677A849B0F04}"/>
                </a:ext>
              </a:extLst>
            </p:cNvPr>
            <p:cNvSpPr txBox="1"/>
            <p:nvPr/>
          </p:nvSpPr>
          <p:spPr>
            <a:xfrm>
              <a:off x="7522968" y="5159836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7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A25DC2A-ED94-C440-B7A7-0BCDFD6A32D9}"/>
                </a:ext>
              </a:extLst>
            </p:cNvPr>
            <p:cNvSpPr txBox="1"/>
            <p:nvPr/>
          </p:nvSpPr>
          <p:spPr>
            <a:xfrm>
              <a:off x="8365361" y="515444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A3EC5A-0AF3-C442-A97A-15704F201E7C}"/>
                </a:ext>
              </a:extLst>
            </p:cNvPr>
            <p:cNvSpPr txBox="1"/>
            <p:nvPr/>
          </p:nvSpPr>
          <p:spPr>
            <a:xfrm>
              <a:off x="7936912" y="5149012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3890E290-ADF2-1745-965F-747E312E1570}"/>
              </a:ext>
            </a:extLst>
          </p:cNvPr>
          <p:cNvSpPr txBox="1"/>
          <p:nvPr/>
        </p:nvSpPr>
        <p:spPr>
          <a:xfrm>
            <a:off x="3031939" y="6131316"/>
            <a:ext cx="2224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Assumed not in flight (dup ACK)</a:t>
            </a:r>
          </a:p>
        </p:txBody>
      </p:sp>
      <p:sp>
        <p:nvSpPr>
          <p:cNvPr id="61" name="Right Brace 60">
            <a:extLst>
              <a:ext uri="{FF2B5EF4-FFF2-40B4-BE49-F238E27FC236}">
                <a16:creationId xmlns:a16="http://schemas.microsoft.com/office/drawing/2014/main" id="{69530537-997B-384A-86CC-A19A9D624615}"/>
              </a:ext>
            </a:extLst>
          </p:cNvPr>
          <p:cNvSpPr/>
          <p:nvPr/>
        </p:nvSpPr>
        <p:spPr>
          <a:xfrm rot="5400000">
            <a:off x="3784948" y="4920896"/>
            <a:ext cx="388200" cy="1937025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7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D37F-4106-4F45-A5D3-E1DB18C2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recovery</a:t>
            </a:r>
            <a:r>
              <a:rPr lang="en-US" dirty="0"/>
              <a:t> 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3C4AD-F232-CC42-9C01-C0DA9E4F2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Eventually a </a:t>
            </a:r>
            <a:r>
              <a:rPr lang="en-US" dirty="0">
                <a:solidFill>
                  <a:srgbClr val="C00000"/>
                </a:solidFill>
              </a:rPr>
              <a:t>new ACK </a:t>
            </a:r>
            <a:r>
              <a:rPr lang="en-US" dirty="0"/>
              <a:t>arrives, acknowledging the retransmitted data and all data in between</a:t>
            </a:r>
          </a:p>
          <a:p>
            <a:r>
              <a:rPr lang="en-US" dirty="0"/>
              <a:t>Deflate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to half of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before fast retransmit.</a:t>
            </a:r>
          </a:p>
          <a:p>
            <a:pPr lvl="1"/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and </a:t>
            </a:r>
            <a:r>
              <a:rPr lang="en-US" dirty="0">
                <a:latin typeface="Courier" pitchFamily="2" charset="0"/>
              </a:rPr>
              <a:t>inflight</a:t>
            </a:r>
            <a:r>
              <a:rPr lang="en-US" dirty="0"/>
              <a:t> are aligned and equal once again</a:t>
            </a:r>
          </a:p>
          <a:p>
            <a:r>
              <a:rPr lang="en-US" dirty="0"/>
              <a:t>Perform </a:t>
            </a:r>
            <a:r>
              <a:rPr lang="en-US" dirty="0">
                <a:solidFill>
                  <a:srgbClr val="C00000"/>
                </a:solidFill>
              </a:rPr>
              <a:t>additive increase </a:t>
            </a:r>
            <a:r>
              <a:rPr lang="en-US" dirty="0"/>
              <a:t>from this point!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4934CC-5D75-2149-AC2A-582E55C467BA}"/>
              </a:ext>
            </a:extLst>
          </p:cNvPr>
          <p:cNvSpPr txBox="1"/>
          <p:nvPr/>
        </p:nvSpPr>
        <p:spPr>
          <a:xfrm>
            <a:off x="4865705" y="4175399"/>
            <a:ext cx="2460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 = 3</a:t>
            </a:r>
          </a:p>
          <a:p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inflight = 3</a:t>
            </a:r>
            <a:endParaRPr lang="en-US" sz="2400" dirty="0">
              <a:latin typeface="Courier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B6474F8-0302-284D-AEF0-779F3FEA36BF}"/>
              </a:ext>
            </a:extLst>
          </p:cNvPr>
          <p:cNvCxnSpPr>
            <a:cxnSpLocks/>
          </p:cNvCxnSpPr>
          <p:nvPr/>
        </p:nvCxnSpPr>
        <p:spPr>
          <a:xfrm>
            <a:off x="4961983" y="5081368"/>
            <a:ext cx="1334195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08F807-9456-084A-ADFB-277DA0C0543F}"/>
              </a:ext>
            </a:extLst>
          </p:cNvPr>
          <p:cNvGrpSpPr/>
          <p:nvPr/>
        </p:nvGrpSpPr>
        <p:grpSpPr>
          <a:xfrm>
            <a:off x="1262033" y="5207391"/>
            <a:ext cx="7422621" cy="504868"/>
            <a:chOff x="1262033" y="5067908"/>
            <a:chExt cx="7422621" cy="5048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2ACA2F-C459-C04A-938B-E349701E5263}"/>
                </a:ext>
              </a:extLst>
            </p:cNvPr>
            <p:cNvGrpSpPr/>
            <p:nvPr/>
          </p:nvGrpSpPr>
          <p:grpSpPr>
            <a:xfrm>
              <a:off x="1262033" y="5067908"/>
              <a:ext cx="4098976" cy="493632"/>
              <a:chOff x="2038352" y="4479756"/>
              <a:chExt cx="7478713" cy="636306"/>
            </a:xfrm>
          </p:grpSpPr>
          <p:grpSp>
            <p:nvGrpSpPr>
              <p:cNvPr id="5" name="Group 2">
                <a:extLst>
                  <a:ext uri="{FF2B5EF4-FFF2-40B4-BE49-F238E27FC236}">
                    <a16:creationId xmlns:a16="http://schemas.microsoft.com/office/drawing/2014/main" id="{1E2BCAB8-8A82-4B43-B9FA-62768CA889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8352" y="4479756"/>
                <a:ext cx="7478713" cy="636306"/>
                <a:chOff x="514350" y="4883611"/>
                <a:chExt cx="7479030" cy="635679"/>
              </a:xfrm>
            </p:grpSpPr>
            <p:sp>
              <p:nvSpPr>
                <p:cNvPr id="16" name="Rectangle 1">
                  <a:extLst>
                    <a:ext uri="{FF2B5EF4-FFF2-40B4-BE49-F238E27FC236}">
                      <a16:creationId xmlns:a16="http://schemas.microsoft.com/office/drawing/2014/main" id="{F459E0C4-236A-7446-A15F-9368990906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8730" y="4883612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5C09944-5550-9246-A75A-2647903204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8340" y="4887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3520C2D-C78E-5448-BD03-87D1D5A7B2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2720" y="4883611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E647178E-940B-B141-9F77-D916B77B8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7100" y="488973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53EA750-E92F-6D4C-948A-D6DF81A1D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1480" y="488592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E350C2D-4F8A-9F45-A4E5-0DABCACC2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5859" y="4883613"/>
                  <a:ext cx="754379" cy="635677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A0365DF-8948-7044-BE22-4114DE799F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30240" y="488823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01ADDDB-D229-8C48-8D72-D1E977D5E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462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F60322B-9E55-9840-BD91-5AA05EFEC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9001" y="4883612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E95A094-3C56-0740-A09C-235161BB7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35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BB16C1-2AAA-CC4E-9643-7F0C577BDCDC}"/>
                  </a:ext>
                </a:extLst>
              </p:cNvPr>
              <p:cNvSpPr txBox="1"/>
              <p:nvPr/>
            </p:nvSpPr>
            <p:spPr>
              <a:xfrm>
                <a:off x="2242315" y="456091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EFFF33-B32F-774F-A86E-4DFC62F3A0A5}"/>
                  </a:ext>
                </a:extLst>
              </p:cNvPr>
              <p:cNvSpPr txBox="1"/>
              <p:nvPr/>
            </p:nvSpPr>
            <p:spPr>
              <a:xfrm>
                <a:off x="2925286" y="456854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F057DD-338E-7C43-A446-8CAB7BB6CE0B}"/>
                  </a:ext>
                </a:extLst>
              </p:cNvPr>
              <p:cNvSpPr txBox="1"/>
              <p:nvPr/>
            </p:nvSpPr>
            <p:spPr>
              <a:xfrm>
                <a:off x="3640658" y="457782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36C4ED-D53E-8843-BB72-7E935C6B981A}"/>
                  </a:ext>
                </a:extLst>
              </p:cNvPr>
              <p:cNvSpPr txBox="1"/>
              <p:nvPr/>
            </p:nvSpPr>
            <p:spPr>
              <a:xfrm>
                <a:off x="4343508" y="456557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3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DBB572-96BF-054A-9578-4FC8ADA8667E}"/>
                  </a:ext>
                </a:extLst>
              </p:cNvPr>
              <p:cNvSpPr txBox="1"/>
              <p:nvPr/>
            </p:nvSpPr>
            <p:spPr>
              <a:xfrm>
                <a:off x="5159214" y="4570193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D29129-95F5-3D46-AB01-DAD4ACCF1E26}"/>
                  </a:ext>
                </a:extLst>
              </p:cNvPr>
              <p:cNvSpPr txBox="1"/>
              <p:nvPr/>
            </p:nvSpPr>
            <p:spPr>
              <a:xfrm>
                <a:off x="5842186" y="457782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5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9173E3-9E45-2D47-9F33-ACC4957B9DA5}"/>
                  </a:ext>
                </a:extLst>
              </p:cNvPr>
              <p:cNvSpPr txBox="1"/>
              <p:nvPr/>
            </p:nvSpPr>
            <p:spPr>
              <a:xfrm>
                <a:off x="6631205" y="4587103"/>
                <a:ext cx="3418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6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4DADA1-4E0E-3149-8B95-8BE475778E52}"/>
                  </a:ext>
                </a:extLst>
              </p:cNvPr>
              <p:cNvSpPr txBox="1"/>
              <p:nvPr/>
            </p:nvSpPr>
            <p:spPr>
              <a:xfrm>
                <a:off x="7397532" y="458377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7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5CF963-C25F-E04F-A719-F339401FD03D}"/>
                  </a:ext>
                </a:extLst>
              </p:cNvPr>
              <p:cNvSpPr txBox="1"/>
              <p:nvPr/>
            </p:nvSpPr>
            <p:spPr>
              <a:xfrm>
                <a:off x="8934505" y="4576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CC8CE5-AF4D-FA44-82E2-9A1F4D44D105}"/>
                  </a:ext>
                </a:extLst>
              </p:cNvPr>
              <p:cNvSpPr txBox="1"/>
              <p:nvPr/>
            </p:nvSpPr>
            <p:spPr>
              <a:xfrm>
                <a:off x="8152786" y="4569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9A6C6A-316C-4440-AD0F-99D5949B3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7075" y="508210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052D758-5C89-4F40-95B6-DDAF98C62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522" y="5079144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54CB341-C2D5-164B-9114-9E1D075C0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970" y="5083896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6D57396-9C09-F64B-A0BE-00379902E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7417" y="5080938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92BA26D-8642-7046-AC96-BCF01E24B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0864" y="5079146"/>
              <a:ext cx="413447" cy="49363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D92ECC7-1B91-BA4D-9C32-0990094D4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4312" y="5082731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40D391-2920-9441-9977-817C00137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7759" y="507977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B4CACC2-6BD1-F549-A8DE-52E2D5800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207" y="5079145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CDCF4E9-B2E9-C546-B53A-83B87C1D2B43}"/>
                </a:ext>
              </a:extLst>
            </p:cNvPr>
            <p:cNvSpPr txBox="1"/>
            <p:nvPr/>
          </p:nvSpPr>
          <p:spPr>
            <a:xfrm>
              <a:off x="6666452" y="5130866"/>
              <a:ext cx="2061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D3C1A40-6172-EF4E-B78C-421A3D74FBCC}"/>
                </a:ext>
              </a:extLst>
            </p:cNvPr>
            <p:cNvSpPr txBox="1"/>
            <p:nvPr/>
          </p:nvSpPr>
          <p:spPr>
            <a:xfrm>
              <a:off x="5463879" y="5155220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2F6949-C698-AE47-93D9-2D69DA59A482}"/>
                </a:ext>
              </a:extLst>
            </p:cNvPr>
            <p:cNvSpPr txBox="1"/>
            <p:nvPr/>
          </p:nvSpPr>
          <p:spPr>
            <a:xfrm>
              <a:off x="5849101" y="5145717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2CBDDF1-8549-C744-9484-6A590871884C}"/>
                </a:ext>
              </a:extLst>
            </p:cNvPr>
            <p:cNvSpPr txBox="1"/>
            <p:nvPr/>
          </p:nvSpPr>
          <p:spPr>
            <a:xfrm>
              <a:off x="6296178" y="514930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6026A7-9298-3542-8039-0350DE5B1FBE}"/>
                </a:ext>
              </a:extLst>
            </p:cNvPr>
            <p:cNvSpPr txBox="1"/>
            <p:nvPr/>
          </p:nvSpPr>
          <p:spPr>
            <a:xfrm>
              <a:off x="7102955" y="5162421"/>
              <a:ext cx="187379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6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EF46D2B-1173-2C40-93D9-677A849B0F04}"/>
                </a:ext>
              </a:extLst>
            </p:cNvPr>
            <p:cNvSpPr txBox="1"/>
            <p:nvPr/>
          </p:nvSpPr>
          <p:spPr>
            <a:xfrm>
              <a:off x="7522968" y="5159836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7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A25DC2A-ED94-C440-B7A7-0BCDFD6A32D9}"/>
                </a:ext>
              </a:extLst>
            </p:cNvPr>
            <p:cNvSpPr txBox="1"/>
            <p:nvPr/>
          </p:nvSpPr>
          <p:spPr>
            <a:xfrm>
              <a:off x="8365361" y="515444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A3EC5A-0AF3-C442-A97A-15704F201E7C}"/>
                </a:ext>
              </a:extLst>
            </p:cNvPr>
            <p:cNvSpPr txBox="1"/>
            <p:nvPr/>
          </p:nvSpPr>
          <p:spPr>
            <a:xfrm>
              <a:off x="7936912" y="5149012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3890E290-ADF2-1745-965F-747E312E1570}"/>
              </a:ext>
            </a:extLst>
          </p:cNvPr>
          <p:cNvSpPr txBox="1"/>
          <p:nvPr/>
        </p:nvSpPr>
        <p:spPr>
          <a:xfrm>
            <a:off x="2657768" y="6338719"/>
            <a:ext cx="4415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New ACK </a:t>
            </a:r>
            <a:r>
              <a:rPr lang="en-US" sz="2000" dirty="0">
                <a:latin typeface="Helvetica" pitchFamily="2" charset="0"/>
              </a:rPr>
              <a:t>acknowledged this data</a:t>
            </a:r>
          </a:p>
        </p:txBody>
      </p:sp>
      <p:sp>
        <p:nvSpPr>
          <p:cNvPr id="61" name="Right Brace 60">
            <a:extLst>
              <a:ext uri="{FF2B5EF4-FFF2-40B4-BE49-F238E27FC236}">
                <a16:creationId xmlns:a16="http://schemas.microsoft.com/office/drawing/2014/main" id="{69530537-997B-384A-86CC-A19A9D624615}"/>
              </a:ext>
            </a:extLst>
          </p:cNvPr>
          <p:cNvSpPr/>
          <p:nvPr/>
        </p:nvSpPr>
        <p:spPr>
          <a:xfrm rot="5400000">
            <a:off x="3504910" y="4784222"/>
            <a:ext cx="404615" cy="2480684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F41897E-B5E8-D44C-B1CD-08A7F0A7B8F1}"/>
              </a:ext>
            </a:extLst>
          </p:cNvPr>
          <p:cNvGrpSpPr/>
          <p:nvPr/>
        </p:nvGrpSpPr>
        <p:grpSpPr>
          <a:xfrm>
            <a:off x="332782" y="5668243"/>
            <a:ext cx="2271948" cy="1182433"/>
            <a:chOff x="1619362" y="5155302"/>
            <a:chExt cx="2065510" cy="113524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2096863-141F-A243-9A6B-F4D264098A80}"/>
                </a:ext>
              </a:extLst>
            </p:cNvPr>
            <p:cNvSpPr txBox="1"/>
            <p:nvPr/>
          </p:nvSpPr>
          <p:spPr>
            <a:xfrm>
              <a:off x="1619362" y="5610909"/>
              <a:ext cx="2065510" cy="67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Helvetica" pitchFamily="2" charset="0"/>
                </a:rPr>
                <a:t>Last cumulative </a:t>
              </a:r>
            </a:p>
            <a:p>
              <a:pPr algn="r"/>
              <a:r>
                <a:rPr lang="en-US" sz="2000" dirty="0" err="1">
                  <a:latin typeface="Helvetica" pitchFamily="2" charset="0"/>
                </a:rPr>
                <a:t>ACK’ed</a:t>
              </a:r>
              <a:r>
                <a:rPr lang="en-US" sz="2000" dirty="0">
                  <a:latin typeface="Helvetica" pitchFamily="2" charset="0"/>
                </a:rPr>
                <a:t> </a:t>
              </a:r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00B78F55-DF7D-8941-8469-108A60EAE076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0" grpId="0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4CCBD-4A27-6442-BB71-ED866F19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Increase/Multiplicative Decrease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35BDA53-813F-104B-A560-A6F549B88A04}"/>
              </a:ext>
            </a:extLst>
          </p:cNvPr>
          <p:cNvCxnSpPr>
            <a:cxnSpLocks/>
          </p:cNvCxnSpPr>
          <p:nvPr/>
        </p:nvCxnSpPr>
        <p:spPr>
          <a:xfrm flipV="1">
            <a:off x="2128838" y="2494546"/>
            <a:ext cx="0" cy="37004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50E337-9895-C24A-B030-44E2397F065B}"/>
              </a:ext>
            </a:extLst>
          </p:cNvPr>
          <p:cNvCxnSpPr>
            <a:cxnSpLocks/>
          </p:cNvCxnSpPr>
          <p:nvPr/>
        </p:nvCxnSpPr>
        <p:spPr>
          <a:xfrm>
            <a:off x="2114550" y="6195013"/>
            <a:ext cx="894397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7A096A-5950-6A43-B398-EAE439E4A559}"/>
              </a:ext>
            </a:extLst>
          </p:cNvPr>
          <p:cNvCxnSpPr>
            <a:cxnSpLocks/>
          </p:cNvCxnSpPr>
          <p:nvPr/>
        </p:nvCxnSpPr>
        <p:spPr>
          <a:xfrm>
            <a:off x="2128838" y="6023560"/>
            <a:ext cx="8916118" cy="7473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C7268E-0D2C-5F40-A0B9-0390C2839CC8}"/>
              </a:ext>
            </a:extLst>
          </p:cNvPr>
          <p:cNvSpPr txBox="1"/>
          <p:nvPr/>
        </p:nvSpPr>
        <p:spPr>
          <a:xfrm>
            <a:off x="952501" y="5799603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1K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AE71D-EF1C-0244-9B29-BD0E22F18B85}"/>
              </a:ext>
            </a:extLst>
          </p:cNvPr>
          <p:cNvSpPr txBox="1"/>
          <p:nvPr/>
        </p:nvSpPr>
        <p:spPr>
          <a:xfrm>
            <a:off x="5155406" y="6337893"/>
            <a:ext cx="188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775D69-B5C0-594E-9FDE-EAB99EEE1F57}"/>
              </a:ext>
            </a:extLst>
          </p:cNvPr>
          <p:cNvSpPr txBox="1"/>
          <p:nvPr/>
        </p:nvSpPr>
        <p:spPr>
          <a:xfrm>
            <a:off x="2688867" y="2412367"/>
            <a:ext cx="263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Triple duplicate ACK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57B465-255D-3E42-9E87-CFB385FCA515}"/>
              </a:ext>
            </a:extLst>
          </p:cNvPr>
          <p:cNvCxnSpPr>
            <a:cxnSpLocks/>
          </p:cNvCxnSpPr>
          <p:nvPr/>
        </p:nvCxnSpPr>
        <p:spPr>
          <a:xfrm>
            <a:off x="3686176" y="2917034"/>
            <a:ext cx="2298907" cy="710563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1EF7CF7-B5F9-FD4A-8452-A1DDC047A5B1}"/>
              </a:ext>
            </a:extLst>
          </p:cNvPr>
          <p:cNvSpPr txBox="1"/>
          <p:nvPr/>
        </p:nvSpPr>
        <p:spPr>
          <a:xfrm rot="19039414">
            <a:off x="2386525" y="5043043"/>
            <a:ext cx="157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Slow start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843EBA-5E70-D944-8095-8A62E1491213}"/>
              </a:ext>
            </a:extLst>
          </p:cNvPr>
          <p:cNvSpPr txBox="1"/>
          <p:nvPr/>
        </p:nvSpPr>
        <p:spPr>
          <a:xfrm>
            <a:off x="99630" y="4250747"/>
            <a:ext cx="188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In-flight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830E70-EBBC-6340-9E2A-9CB9BB86905D}"/>
              </a:ext>
            </a:extLst>
          </p:cNvPr>
          <p:cNvSpPr txBox="1"/>
          <p:nvPr/>
        </p:nvSpPr>
        <p:spPr>
          <a:xfrm>
            <a:off x="815766" y="1362984"/>
            <a:ext cx="5169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Say </a:t>
            </a:r>
            <a:r>
              <a:rPr lang="en-US" sz="2400" dirty="0">
                <a:latin typeface="Courier" pitchFamily="2" charset="0"/>
              </a:rPr>
              <a:t>MSS </a:t>
            </a:r>
            <a:r>
              <a:rPr lang="en-US" sz="2400" dirty="0">
                <a:latin typeface="Helvetica" pitchFamily="2" charset="0"/>
              </a:rPr>
              <a:t>= 1 </a:t>
            </a:r>
            <a:r>
              <a:rPr lang="en-US" sz="2400" dirty="0" err="1">
                <a:latin typeface="Helvetica" pitchFamily="2" charset="0"/>
              </a:rPr>
              <a:t>KByte</a:t>
            </a:r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Default </a:t>
            </a:r>
            <a:r>
              <a:rPr lang="en-US" sz="2400" dirty="0" err="1">
                <a:latin typeface="Courier" pitchFamily="2" charset="0"/>
              </a:rPr>
              <a:t>ssthresh</a:t>
            </a:r>
            <a:r>
              <a:rPr lang="en-US" sz="2400" dirty="0">
                <a:latin typeface="Helvetica" pitchFamily="2" charset="0"/>
              </a:rPr>
              <a:t> = 64KB = 64 </a:t>
            </a:r>
            <a:r>
              <a:rPr lang="en-US" sz="2400" dirty="0">
                <a:latin typeface="Courier" pitchFamily="2" charset="0"/>
              </a:rPr>
              <a:t>MSS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1585EA-780F-4841-BFB5-26B61835901A}"/>
              </a:ext>
            </a:extLst>
          </p:cNvPr>
          <p:cNvCxnSpPr>
            <a:cxnSpLocks/>
          </p:cNvCxnSpPr>
          <p:nvPr/>
        </p:nvCxnSpPr>
        <p:spPr>
          <a:xfrm>
            <a:off x="3208149" y="4493200"/>
            <a:ext cx="1410346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ECF874D-8930-B844-8000-D9C05DFEB860}"/>
              </a:ext>
            </a:extLst>
          </p:cNvPr>
          <p:cNvSpPr txBox="1"/>
          <p:nvPr/>
        </p:nvSpPr>
        <p:spPr>
          <a:xfrm>
            <a:off x="2170362" y="3491230"/>
            <a:ext cx="2680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Switch to additive increase at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latin typeface="Courier" pitchFamily="2" charset="0"/>
              </a:rPr>
              <a:t>= </a:t>
            </a:r>
            <a:r>
              <a:rPr lang="en-US" dirty="0" err="1">
                <a:latin typeface="Courier" pitchFamily="2" charset="0"/>
              </a:rPr>
              <a:t>ssthresh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>
                <a:latin typeface="Helvetica" pitchFamily="2" charset="0"/>
              </a:rPr>
              <a:t>64K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66B1CBB-C7DC-D94A-BEBE-C0026247675C}"/>
              </a:ext>
            </a:extLst>
          </p:cNvPr>
          <p:cNvSpPr/>
          <p:nvPr/>
        </p:nvSpPr>
        <p:spPr>
          <a:xfrm>
            <a:off x="2130342" y="4510492"/>
            <a:ext cx="1885929" cy="1491916"/>
          </a:xfrm>
          <a:custGeom>
            <a:avLst/>
            <a:gdLst>
              <a:gd name="connsiteX0" fmla="*/ 0 w 2550695"/>
              <a:gd name="connsiteY0" fmla="*/ 1491916 h 1491916"/>
              <a:gd name="connsiteX1" fmla="*/ 1540042 w 2550695"/>
              <a:gd name="connsiteY1" fmla="*/ 1058779 h 1491916"/>
              <a:gd name="connsiteX2" fmla="*/ 2550695 w 2550695"/>
              <a:gd name="connsiteY2" fmla="*/ 0 h 149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0695" h="1491916">
                <a:moveTo>
                  <a:pt x="0" y="1491916"/>
                </a:moveTo>
                <a:cubicBezTo>
                  <a:pt x="557463" y="1399674"/>
                  <a:pt x="1114926" y="1307432"/>
                  <a:pt x="1540042" y="1058779"/>
                </a:cubicBezTo>
                <a:cubicBezTo>
                  <a:pt x="1965158" y="810126"/>
                  <a:pt x="2257926" y="405063"/>
                  <a:pt x="2550695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E4A5412-2E53-E446-90D8-7588BCFCD2CE}"/>
              </a:ext>
            </a:extLst>
          </p:cNvPr>
          <p:cNvCxnSpPr>
            <a:cxnSpLocks/>
            <a:stCxn id="32" idx="2"/>
          </p:cNvCxnSpPr>
          <p:nvPr/>
        </p:nvCxnSpPr>
        <p:spPr>
          <a:xfrm flipV="1">
            <a:off x="4016271" y="3724430"/>
            <a:ext cx="2172724" cy="7860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C3FF5F1-7987-5443-A0DB-5380DF48F928}"/>
              </a:ext>
            </a:extLst>
          </p:cNvPr>
          <p:cNvSpPr txBox="1"/>
          <p:nvPr/>
        </p:nvSpPr>
        <p:spPr>
          <a:xfrm>
            <a:off x="5985083" y="3011891"/>
            <a:ext cx="271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Perceived loss occurs at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Helvetica" pitchFamily="2" charset="0"/>
              </a:rPr>
              <a:t> = 80K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7FCF71F-D88C-9C4D-8F96-81086269A105}"/>
              </a:ext>
            </a:extLst>
          </p:cNvPr>
          <p:cNvCxnSpPr>
            <a:cxnSpLocks/>
          </p:cNvCxnSpPr>
          <p:nvPr/>
        </p:nvCxnSpPr>
        <p:spPr>
          <a:xfrm>
            <a:off x="6188995" y="3716409"/>
            <a:ext cx="63624" cy="14377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4F1F38C-C11F-E54A-A8CF-85D4EEF1C8A0}"/>
              </a:ext>
            </a:extLst>
          </p:cNvPr>
          <p:cNvCxnSpPr>
            <a:cxnSpLocks/>
          </p:cNvCxnSpPr>
          <p:nvPr/>
        </p:nvCxnSpPr>
        <p:spPr>
          <a:xfrm>
            <a:off x="4157099" y="5154158"/>
            <a:ext cx="2639215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6E4F36E-2470-A24C-BC49-8FF881768E42}"/>
              </a:ext>
            </a:extLst>
          </p:cNvPr>
          <p:cNvSpPr txBox="1"/>
          <p:nvPr/>
        </p:nvSpPr>
        <p:spPr>
          <a:xfrm>
            <a:off x="3564610" y="5219270"/>
            <a:ext cx="2274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(2) Set </a:t>
            </a:r>
            <a:r>
              <a:rPr lang="en-US" dirty="0">
                <a:latin typeface="Courier" pitchFamily="2" charset="0"/>
              </a:rPr>
              <a:t>inflight =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ssthresh</a:t>
            </a:r>
            <a:r>
              <a:rPr lang="en-US" dirty="0">
                <a:latin typeface="Helvetica" pitchFamily="2" charset="0"/>
              </a:rPr>
              <a:t> = 40K</a:t>
            </a:r>
            <a:endParaRPr lang="en-US" dirty="0">
              <a:latin typeface="Courier" pitchFamily="2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30EDB4D-E8DD-6546-90CD-1E916EF6553C}"/>
              </a:ext>
            </a:extLst>
          </p:cNvPr>
          <p:cNvCxnSpPr>
            <a:cxnSpLocks/>
          </p:cNvCxnSpPr>
          <p:nvPr/>
        </p:nvCxnSpPr>
        <p:spPr>
          <a:xfrm flipV="1">
            <a:off x="7089047" y="4297307"/>
            <a:ext cx="2011239" cy="8602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DE9BF1C-4FFB-DA4D-9817-B7BCA6AE55D3}"/>
              </a:ext>
            </a:extLst>
          </p:cNvPr>
          <p:cNvSpPr txBox="1"/>
          <p:nvPr/>
        </p:nvSpPr>
        <p:spPr>
          <a:xfrm rot="20417118">
            <a:off x="4659681" y="4120657"/>
            <a:ext cx="1206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Additive increase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F5AFC6-1B66-FC42-AA7E-F9F798B022EA}"/>
              </a:ext>
            </a:extLst>
          </p:cNvPr>
          <p:cNvSpPr txBox="1"/>
          <p:nvPr/>
        </p:nvSpPr>
        <p:spPr>
          <a:xfrm rot="20224594">
            <a:off x="7547307" y="4338345"/>
            <a:ext cx="1195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Additive increase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1E3EE3-0BC7-1943-9AA5-B68DBCBB3685}"/>
              </a:ext>
            </a:extLst>
          </p:cNvPr>
          <p:cNvCxnSpPr>
            <a:cxnSpLocks/>
          </p:cNvCxnSpPr>
          <p:nvPr/>
        </p:nvCxnSpPr>
        <p:spPr>
          <a:xfrm>
            <a:off x="5476707" y="3713487"/>
            <a:ext cx="1209389" cy="2921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296B76-C652-404D-9C0E-54FE0EB7178D}"/>
              </a:ext>
            </a:extLst>
          </p:cNvPr>
          <p:cNvCxnSpPr>
            <a:cxnSpLocks/>
          </p:cNvCxnSpPr>
          <p:nvPr/>
        </p:nvCxnSpPr>
        <p:spPr>
          <a:xfrm>
            <a:off x="6268117" y="5139928"/>
            <a:ext cx="820930" cy="1423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7D97711-179B-3040-9D70-36397CE2DC37}"/>
              </a:ext>
            </a:extLst>
          </p:cNvPr>
          <p:cNvSpPr txBox="1"/>
          <p:nvPr/>
        </p:nvSpPr>
        <p:spPr>
          <a:xfrm>
            <a:off x="5950125" y="2687299"/>
            <a:ext cx="576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Fast retransmit: (1) </a:t>
            </a:r>
            <a:r>
              <a:rPr lang="en-US" dirty="0">
                <a:latin typeface="Helvetica" pitchFamily="2" charset="0"/>
              </a:rPr>
              <a:t>retransmit dup-</a:t>
            </a:r>
            <a:r>
              <a:rPr lang="en-US" dirty="0" err="1">
                <a:latin typeface="Helvetica" pitchFamily="2" charset="0"/>
              </a:rPr>
              <a:t>ACKed</a:t>
            </a:r>
            <a:r>
              <a:rPr lang="en-US" dirty="0">
                <a:latin typeface="Helvetica" pitchFamily="2" charset="0"/>
              </a:rPr>
              <a:t> segment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06FE5E7-CEDC-A848-847C-99FE8259B9A3}"/>
              </a:ext>
            </a:extLst>
          </p:cNvPr>
          <p:cNvSpPr txBox="1"/>
          <p:nvPr/>
        </p:nvSpPr>
        <p:spPr>
          <a:xfrm>
            <a:off x="7909466" y="3503034"/>
            <a:ext cx="1363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New ACK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161E10F-FA05-7844-BE98-9DB720746A29}"/>
              </a:ext>
            </a:extLst>
          </p:cNvPr>
          <p:cNvCxnSpPr>
            <a:cxnSpLocks/>
          </p:cNvCxnSpPr>
          <p:nvPr/>
        </p:nvCxnSpPr>
        <p:spPr>
          <a:xfrm flipH="1">
            <a:off x="7151138" y="3924296"/>
            <a:ext cx="1107612" cy="106402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B2A373D-99B0-9D44-BF4A-0A5A27688629}"/>
              </a:ext>
            </a:extLst>
          </p:cNvPr>
          <p:cNvCxnSpPr>
            <a:cxnSpLocks/>
          </p:cNvCxnSpPr>
          <p:nvPr/>
        </p:nvCxnSpPr>
        <p:spPr>
          <a:xfrm>
            <a:off x="9130261" y="4269443"/>
            <a:ext cx="81567" cy="176159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60CDE4B-8BC0-5F42-B6FF-2947B39CFD8E}"/>
              </a:ext>
            </a:extLst>
          </p:cNvPr>
          <p:cNvSpPr txBox="1"/>
          <p:nvPr/>
        </p:nvSpPr>
        <p:spPr>
          <a:xfrm>
            <a:off x="9211828" y="3552403"/>
            <a:ext cx="263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RTO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B79573C-668B-7A41-B175-B4F63782CED7}"/>
              </a:ext>
            </a:extLst>
          </p:cNvPr>
          <p:cNvCxnSpPr>
            <a:cxnSpLocks/>
          </p:cNvCxnSpPr>
          <p:nvPr/>
        </p:nvCxnSpPr>
        <p:spPr>
          <a:xfrm flipH="1">
            <a:off x="9284896" y="3873889"/>
            <a:ext cx="866308" cy="378752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1BAB0C5-7788-5247-AF6E-EE4D4431E429}"/>
              </a:ext>
            </a:extLst>
          </p:cNvPr>
          <p:cNvSpPr txBox="1"/>
          <p:nvPr/>
        </p:nvSpPr>
        <p:spPr>
          <a:xfrm>
            <a:off x="9450698" y="4326618"/>
            <a:ext cx="261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RTO: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window drops all the way to 1 MSS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27B726-0656-604F-8A5D-047ADE08E401}"/>
              </a:ext>
            </a:extLst>
          </p:cNvPr>
          <p:cNvSpPr txBox="1"/>
          <p:nvPr/>
        </p:nvSpPr>
        <p:spPr>
          <a:xfrm>
            <a:off x="6213321" y="3774722"/>
            <a:ext cx="187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(2) Multiplicative decrease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A4F8F4-1C62-BC2C-F5A6-E7597775196F}"/>
              </a:ext>
            </a:extLst>
          </p:cNvPr>
          <p:cNvSpPr txBox="1"/>
          <p:nvPr/>
        </p:nvSpPr>
        <p:spPr>
          <a:xfrm>
            <a:off x="6061909" y="5222983"/>
            <a:ext cx="579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Fast recovery</a:t>
            </a:r>
            <a:r>
              <a:rPr lang="en-US" dirty="0">
                <a:latin typeface="Helvetica" pitchFamily="2" charset="0"/>
              </a:rPr>
              <a:t> keeps </a:t>
            </a:r>
            <a:r>
              <a:rPr lang="en-US" dirty="0">
                <a:latin typeface="Courier" pitchFamily="2" charset="0"/>
              </a:rPr>
              <a:t>inflight</a:t>
            </a:r>
            <a:r>
              <a:rPr lang="en-US" dirty="0">
                <a:latin typeface="Helvetica" pitchFamily="2" charset="0"/>
              </a:rPr>
              <a:t> stable until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new ACK</a:t>
            </a:r>
          </a:p>
        </p:txBody>
      </p:sp>
    </p:spTree>
    <p:extLst>
      <p:ext uri="{BB962C8B-B14F-4D97-AF65-F5344CB8AC3E}">
        <p14:creationId xmlns:p14="http://schemas.microsoft.com/office/powerpoint/2010/main" val="394214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0" grpId="0"/>
      <p:bldP spid="22" grpId="0"/>
      <p:bldP spid="28" grpId="0"/>
      <p:bldP spid="32" grpId="0" animBg="1"/>
      <p:bldP spid="37" grpId="0"/>
      <p:bldP spid="42" grpId="0"/>
      <p:bldP spid="45" grpId="0"/>
      <p:bldP spid="49" grpId="0"/>
      <p:bldP spid="46" grpId="0"/>
      <p:bldP spid="52" grpId="0"/>
      <p:bldP spid="57" grpId="0"/>
      <p:bldP spid="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22CEC-4B1D-EF43-8949-8579B795E43F}"/>
              </a:ext>
            </a:extLst>
          </p:cNvPr>
          <p:cNvSpPr txBox="1"/>
          <p:nvPr/>
        </p:nvSpPr>
        <p:spPr>
          <a:xfrm>
            <a:off x="325468" y="646086"/>
            <a:ext cx="115410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Helvetica" pitchFamily="2" charset="0"/>
              </a:rPr>
              <a:t>TCP New Reno performs additive increase and multiplicative decrease of congestion window.</a:t>
            </a:r>
          </a:p>
          <a:p>
            <a:pPr algn="ctr"/>
            <a:endParaRPr lang="en-US" sz="4200" dirty="0">
              <a:latin typeface="Helvetica" pitchFamily="2" charset="0"/>
            </a:endParaRPr>
          </a:p>
          <a:p>
            <a:pPr algn="ctr"/>
            <a:r>
              <a:rPr lang="en-US" sz="4200" dirty="0">
                <a:latin typeface="Helvetica" pitchFamily="2" charset="0"/>
              </a:rPr>
              <a:t>In short, we often refer to this as </a:t>
            </a:r>
            <a:r>
              <a:rPr lang="en-US" sz="4200" dirty="0">
                <a:solidFill>
                  <a:srgbClr val="C00000"/>
                </a:solidFill>
                <a:latin typeface="Helvetica" pitchFamily="2" charset="0"/>
              </a:rPr>
              <a:t>AIMD</a:t>
            </a:r>
            <a:r>
              <a:rPr lang="en-US" sz="4200" dirty="0">
                <a:latin typeface="Helvetica" pitchFamily="2" charset="0"/>
              </a:rPr>
              <a:t>.</a:t>
            </a:r>
          </a:p>
          <a:p>
            <a:pPr algn="ctr"/>
            <a:endParaRPr lang="en-US" sz="4200" dirty="0">
              <a:latin typeface="Helvetica" pitchFamily="2" charset="0"/>
            </a:endParaRPr>
          </a:p>
          <a:p>
            <a:pPr algn="ctr"/>
            <a:r>
              <a:rPr lang="en-US" sz="4200" dirty="0">
                <a:solidFill>
                  <a:srgbClr val="C00000"/>
                </a:solidFill>
                <a:latin typeface="Helvetica" pitchFamily="2" charset="0"/>
              </a:rPr>
              <a:t>Multiplicative decrease </a:t>
            </a:r>
            <a:r>
              <a:rPr lang="en-US" sz="4200" dirty="0">
                <a:latin typeface="Helvetica" pitchFamily="2" charset="0"/>
              </a:rPr>
              <a:t>is a part of all TCP algorithms, including BBR.</a:t>
            </a:r>
          </a:p>
          <a:p>
            <a:pPr algn="ctr"/>
            <a:r>
              <a:rPr lang="en-US" sz="4200" dirty="0">
                <a:latin typeface="Helvetica" pitchFamily="2" charset="0"/>
              </a:rPr>
              <a:t>[It is necessary for </a:t>
            </a:r>
            <a:r>
              <a:rPr lang="en-US" sz="4200" dirty="0">
                <a:solidFill>
                  <a:srgbClr val="C00000"/>
                </a:solidFill>
                <a:latin typeface="Helvetica" pitchFamily="2" charset="0"/>
              </a:rPr>
              <a:t>fairness</a:t>
            </a:r>
            <a:r>
              <a:rPr lang="en-US" sz="4200" dirty="0">
                <a:latin typeface="Helvetica" pitchFamily="2" charset="0"/>
              </a:rPr>
              <a:t> across TCP flows.]</a:t>
            </a:r>
          </a:p>
        </p:txBody>
      </p:sp>
    </p:spTree>
    <p:extLst>
      <p:ext uri="{BB962C8B-B14F-4D97-AF65-F5344CB8AC3E}">
        <p14:creationId xmlns:p14="http://schemas.microsoft.com/office/powerpoint/2010/main" val="105953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7CDAA-DCFE-5745-9087-51845ADC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TCP loss detection </a:t>
            </a:r>
            <a:r>
              <a:rPr lang="en-US"/>
              <a:t>&amp; reaction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EBF7E-AAD2-034C-9893-B80AEDAF1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964" y="3047951"/>
            <a:ext cx="5181600" cy="32933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Fast Retransmit</a:t>
            </a:r>
          </a:p>
          <a:p>
            <a:r>
              <a:rPr lang="en-US" dirty="0">
                <a:solidFill>
                  <a:srgbClr val="C00000"/>
                </a:solidFill>
              </a:rPr>
              <a:t>Triple dup ACK: </a:t>
            </a:r>
            <a:r>
              <a:rPr lang="en-US" dirty="0"/>
              <a:t>sufficiently strong signal that network has dropped data, before RTO</a:t>
            </a:r>
          </a:p>
          <a:p>
            <a:r>
              <a:rPr lang="en-US" dirty="0"/>
              <a:t>Immediately retransmit data</a:t>
            </a:r>
          </a:p>
          <a:p>
            <a:r>
              <a:rPr lang="en-US" dirty="0"/>
              <a:t>Multiplicatively decrease in-flight data to </a:t>
            </a:r>
            <a:r>
              <a:rPr lang="en-US" dirty="0">
                <a:solidFill>
                  <a:srgbClr val="C00000"/>
                </a:solidFill>
              </a:rPr>
              <a:t>half</a:t>
            </a:r>
            <a:r>
              <a:rPr lang="en-US" dirty="0"/>
              <a:t> of its value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09074-8E3A-FE4C-818F-17EEC9B78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1472" y="3047951"/>
            <a:ext cx="5637508" cy="32933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Fast Recovery</a:t>
            </a:r>
          </a:p>
          <a:p>
            <a:r>
              <a:rPr lang="en-US" dirty="0"/>
              <a:t>Maintain this reduced amount of in-flight data as long as dup ACKs arrive</a:t>
            </a:r>
          </a:p>
          <a:p>
            <a:pPr lvl="1"/>
            <a:r>
              <a:rPr lang="en-US" dirty="0"/>
              <a:t>Data is successfully getting delivered</a:t>
            </a:r>
          </a:p>
          <a:p>
            <a:r>
              <a:rPr lang="en-US" dirty="0"/>
              <a:t>When </a:t>
            </a:r>
            <a:r>
              <a:rPr lang="en-US" dirty="0">
                <a:solidFill>
                  <a:srgbClr val="C00000"/>
                </a:solidFill>
              </a:rPr>
              <a:t>new ACK </a:t>
            </a:r>
            <a:r>
              <a:rPr lang="en-US" dirty="0"/>
              <a:t>arrives, do </a:t>
            </a:r>
            <a:r>
              <a:rPr lang="en-US" dirty="0">
                <a:solidFill>
                  <a:srgbClr val="C00000"/>
                </a:solidFill>
              </a:rPr>
              <a:t>additive increase </a:t>
            </a:r>
            <a:r>
              <a:rPr lang="en-US" dirty="0"/>
              <a:t>from there on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F192A-6EA2-FA48-8B65-487279EF31CE}"/>
              </a:ext>
            </a:extLst>
          </p:cNvPr>
          <p:cNvSpPr txBox="1"/>
          <p:nvPr/>
        </p:nvSpPr>
        <p:spPr>
          <a:xfrm>
            <a:off x="838200" y="1690688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Don’t wait for an RTO and then set the </a:t>
            </a:r>
            <a:r>
              <a:rPr lang="en-US" sz="2800" dirty="0" err="1">
                <a:latin typeface="Courier" pitchFamily="2" charset="0"/>
              </a:rPr>
              <a:t>cwnd</a:t>
            </a:r>
            <a:r>
              <a:rPr lang="en-US" sz="2800" dirty="0">
                <a:latin typeface="Helvetica" pitchFamily="2" charset="0"/>
              </a:rPr>
              <a:t> to 1 MSS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Instead, react proportionately by sensing pkt loss in advance</a:t>
            </a:r>
          </a:p>
        </p:txBody>
      </p:sp>
    </p:spTree>
    <p:extLst>
      <p:ext uri="{BB962C8B-B14F-4D97-AF65-F5344CB8AC3E}">
        <p14:creationId xmlns:p14="http://schemas.microsoft.com/office/powerpoint/2010/main" val="244036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9" descr="Router Clip Art">
            <a:extLst>
              <a:ext uri="{FF2B5EF4-FFF2-40B4-BE49-F238E27FC236}">
                <a16:creationId xmlns:a16="http://schemas.microsoft.com/office/drawing/2014/main" id="{FCF6C903-DC83-A845-99B6-210BC91C9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314" y="930479"/>
            <a:ext cx="783644" cy="5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D0B629-0DE6-6E40-939E-3DDB31BE2B84}"/>
              </a:ext>
            </a:extLst>
          </p:cNvPr>
          <p:cNvCxnSpPr>
            <a:cxnSpLocks/>
          </p:cNvCxnSpPr>
          <p:nvPr/>
        </p:nvCxnSpPr>
        <p:spPr>
          <a:xfrm>
            <a:off x="2771258" y="1221635"/>
            <a:ext cx="74388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321578-C7FA-F349-A2AD-A4350EAC055A}"/>
              </a:ext>
            </a:extLst>
          </p:cNvPr>
          <p:cNvCxnSpPr>
            <a:cxnSpLocks/>
          </p:cNvCxnSpPr>
          <p:nvPr/>
        </p:nvCxnSpPr>
        <p:spPr>
          <a:xfrm flipV="1">
            <a:off x="4567671" y="809479"/>
            <a:ext cx="368850" cy="2118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DBF990-4457-2D4A-B344-468F4BD9D9E1}"/>
              </a:ext>
            </a:extLst>
          </p:cNvPr>
          <p:cNvCxnSpPr>
            <a:cxnSpLocks/>
          </p:cNvCxnSpPr>
          <p:nvPr/>
        </p:nvCxnSpPr>
        <p:spPr>
          <a:xfrm flipV="1">
            <a:off x="1480417" y="1268377"/>
            <a:ext cx="287045" cy="21256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24">
            <a:extLst>
              <a:ext uri="{FF2B5EF4-FFF2-40B4-BE49-F238E27FC236}">
                <a16:creationId xmlns:a16="http://schemas.microsoft.com/office/drawing/2014/main" id="{AB34BCEE-B5BA-0049-BC37-A894AF4F39E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23601" y="478296"/>
            <a:ext cx="556816" cy="682457"/>
            <a:chOff x="-44" y="1473"/>
            <a:chExt cx="981" cy="1105"/>
          </a:xfrm>
        </p:grpSpPr>
        <p:pic>
          <p:nvPicPr>
            <p:cNvPr id="16" name="Picture 125" descr="desktop_computer_stylized_medium">
              <a:extLst>
                <a:ext uri="{FF2B5EF4-FFF2-40B4-BE49-F238E27FC236}">
                  <a16:creationId xmlns:a16="http://schemas.microsoft.com/office/drawing/2014/main" id="{6D4637E3-CA43-6C4C-A0DF-B2BB30CF2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eform 126">
              <a:extLst>
                <a:ext uri="{FF2B5EF4-FFF2-40B4-BE49-F238E27FC236}">
                  <a16:creationId xmlns:a16="http://schemas.microsoft.com/office/drawing/2014/main" id="{323834A9-7205-874C-A8B0-302F17E93B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66FECB-D789-2547-9E34-A7DBC838FC35}"/>
              </a:ext>
            </a:extLst>
          </p:cNvPr>
          <p:cNvCxnSpPr>
            <a:cxnSpLocks/>
          </p:cNvCxnSpPr>
          <p:nvPr/>
        </p:nvCxnSpPr>
        <p:spPr>
          <a:xfrm>
            <a:off x="1418767" y="740052"/>
            <a:ext cx="348695" cy="29452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91B7C62-18AB-DD42-A8DD-74AA688029BA}"/>
              </a:ext>
            </a:extLst>
          </p:cNvPr>
          <p:cNvCxnSpPr>
            <a:cxnSpLocks/>
          </p:cNvCxnSpPr>
          <p:nvPr/>
        </p:nvCxnSpPr>
        <p:spPr>
          <a:xfrm>
            <a:off x="4540457" y="1241645"/>
            <a:ext cx="283935" cy="2298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A close up of a flower&#10;&#10;Description automatically generated">
            <a:extLst>
              <a:ext uri="{FF2B5EF4-FFF2-40B4-BE49-F238E27FC236}">
                <a16:creationId xmlns:a16="http://schemas.microsoft.com/office/drawing/2014/main" id="{BBD7209C-DB54-DA44-9985-1810BF522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749" y="181628"/>
            <a:ext cx="939800" cy="1016000"/>
          </a:xfrm>
          <a:prstGeom prst="rect">
            <a:avLst/>
          </a:prstGeom>
        </p:spPr>
      </p:pic>
      <p:pic>
        <p:nvPicPr>
          <p:cNvPr id="45" name="Picture 19" descr="Router Clip Art">
            <a:extLst>
              <a:ext uri="{FF2B5EF4-FFF2-40B4-BE49-F238E27FC236}">
                <a16:creationId xmlns:a16="http://schemas.microsoft.com/office/drawing/2014/main" id="{C897B9A1-C111-814C-9228-BC46F11EB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16" y="933016"/>
            <a:ext cx="783644" cy="5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EC777FB-AB39-814D-A109-7898E4D9482D}"/>
              </a:ext>
            </a:extLst>
          </p:cNvPr>
          <p:cNvSpPr txBox="1"/>
          <p:nvPr/>
        </p:nvSpPr>
        <p:spPr>
          <a:xfrm>
            <a:off x="2084095" y="1504627"/>
            <a:ext cx="303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Congestion Control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7237300-77F4-B44B-81F9-928609178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057" y="1668992"/>
            <a:ext cx="4483712" cy="191015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B0C1CD5-55C0-5F47-9752-7B0AA3AFA8F6}"/>
              </a:ext>
            </a:extLst>
          </p:cNvPr>
          <p:cNvSpPr txBox="1"/>
          <p:nvPr/>
        </p:nvSpPr>
        <p:spPr>
          <a:xfrm>
            <a:off x="6797342" y="275933"/>
            <a:ext cx="5083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TCP New Reno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= slow start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  + congestion avoidance (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AI</a:t>
            </a:r>
            <a:r>
              <a:rPr lang="en-US" sz="2400" dirty="0">
                <a:latin typeface="Helvetica" pitchFamily="2" charset="0"/>
              </a:rPr>
              <a:t>)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  + fast retransmit &amp; recovery (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MD</a:t>
            </a:r>
            <a:r>
              <a:rPr lang="en-US" sz="2400" dirty="0">
                <a:latin typeface="Helvetica" pitchFamily="2" charset="0"/>
              </a:rPr>
              <a:t>)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7A44346-3102-964A-B2F1-98A745E3D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24" y="4982084"/>
            <a:ext cx="6176151" cy="184235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4E664EF-4980-FF42-9536-FFD7B8EADAF2}"/>
              </a:ext>
            </a:extLst>
          </p:cNvPr>
          <p:cNvSpPr txBox="1"/>
          <p:nvPr/>
        </p:nvSpPr>
        <p:spPr>
          <a:xfrm>
            <a:off x="1797956" y="4512952"/>
            <a:ext cx="372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Bandwidth-Delay Product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9B13EA2-C4BE-C64B-9300-913A1AAE33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2709" y="4991802"/>
            <a:ext cx="480296" cy="41102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2D33D82-C035-0F4C-8645-685E99A6B1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694" y="5011044"/>
            <a:ext cx="969560" cy="566410"/>
          </a:xfrm>
          <a:prstGeom prst="rect">
            <a:avLst/>
          </a:prstGeom>
        </p:spPr>
      </p:pic>
      <p:pic>
        <p:nvPicPr>
          <p:cNvPr id="56" name="Picture 19" descr="Router Clip Art">
            <a:extLst>
              <a:ext uri="{FF2B5EF4-FFF2-40B4-BE49-F238E27FC236}">
                <a16:creationId xmlns:a16="http://schemas.microsoft.com/office/drawing/2014/main" id="{9CB200C5-434C-8A4B-9558-66A5E5960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50" y="4989862"/>
            <a:ext cx="783644" cy="5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Group 124">
            <a:extLst>
              <a:ext uri="{FF2B5EF4-FFF2-40B4-BE49-F238E27FC236}">
                <a16:creationId xmlns:a16="http://schemas.microsoft.com/office/drawing/2014/main" id="{D2F32C28-9475-9A49-B97B-2334AB199F0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41154" y="1202911"/>
            <a:ext cx="556816" cy="682457"/>
            <a:chOff x="-44" y="1473"/>
            <a:chExt cx="981" cy="1105"/>
          </a:xfrm>
        </p:grpSpPr>
        <p:pic>
          <p:nvPicPr>
            <p:cNvPr id="58" name="Picture 125" descr="desktop_computer_stylized_medium">
              <a:extLst>
                <a:ext uri="{FF2B5EF4-FFF2-40B4-BE49-F238E27FC236}">
                  <a16:creationId xmlns:a16="http://schemas.microsoft.com/office/drawing/2014/main" id="{43D7FDD0-2D9E-A84E-94B5-2C7CED5B7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Freeform 126">
              <a:extLst>
                <a:ext uri="{FF2B5EF4-FFF2-40B4-BE49-F238E27FC236}">
                  <a16:creationId xmlns:a16="http://schemas.microsoft.com/office/drawing/2014/main" id="{2735758B-9E50-AF4A-9235-F48E05A78D9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3" name="Group 124">
            <a:extLst>
              <a:ext uri="{FF2B5EF4-FFF2-40B4-BE49-F238E27FC236}">
                <a16:creationId xmlns:a16="http://schemas.microsoft.com/office/drawing/2014/main" id="{0C64279D-5546-DB4A-B7EA-515A0DF0588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016377" y="1269093"/>
            <a:ext cx="556816" cy="682457"/>
            <a:chOff x="-44" y="1473"/>
            <a:chExt cx="981" cy="1105"/>
          </a:xfrm>
        </p:grpSpPr>
        <p:pic>
          <p:nvPicPr>
            <p:cNvPr id="64" name="Picture 125" descr="desktop_computer_stylized_medium">
              <a:extLst>
                <a:ext uri="{FF2B5EF4-FFF2-40B4-BE49-F238E27FC236}">
                  <a16:creationId xmlns:a16="http://schemas.microsoft.com/office/drawing/2014/main" id="{54BE8FE1-1B9F-8B48-8D52-5A47B349B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Freeform 126">
              <a:extLst>
                <a:ext uri="{FF2B5EF4-FFF2-40B4-BE49-F238E27FC236}">
                  <a16:creationId xmlns:a16="http://schemas.microsoft.com/office/drawing/2014/main" id="{B575E5A4-F803-544C-B90D-C7EAF28605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6" name="Group 124">
            <a:extLst>
              <a:ext uri="{FF2B5EF4-FFF2-40B4-BE49-F238E27FC236}">
                <a16:creationId xmlns:a16="http://schemas.microsoft.com/office/drawing/2014/main" id="{AE845D92-C529-354D-94FF-B2344733C17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027091" y="463533"/>
            <a:ext cx="556816" cy="682457"/>
            <a:chOff x="-44" y="1473"/>
            <a:chExt cx="981" cy="1105"/>
          </a:xfrm>
        </p:grpSpPr>
        <p:pic>
          <p:nvPicPr>
            <p:cNvPr id="67" name="Picture 125" descr="desktop_computer_stylized_medium">
              <a:extLst>
                <a:ext uri="{FF2B5EF4-FFF2-40B4-BE49-F238E27FC236}">
                  <a16:creationId xmlns:a16="http://schemas.microsoft.com/office/drawing/2014/main" id="{441F169F-76CC-F747-8062-977AA73EA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Freeform 126">
              <a:extLst>
                <a:ext uri="{FF2B5EF4-FFF2-40B4-BE49-F238E27FC236}">
                  <a16:creationId xmlns:a16="http://schemas.microsoft.com/office/drawing/2014/main" id="{B2FCEE4E-6D29-4446-82F1-C426D7EA80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B95D38C2-1366-6847-BF02-E7637C27CD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6425" y="1800838"/>
            <a:ext cx="4736134" cy="182518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159991AD-F225-8A4D-8BED-D29E316C56F8}"/>
              </a:ext>
            </a:extLst>
          </p:cNvPr>
          <p:cNvSpPr txBox="1"/>
          <p:nvPr/>
        </p:nvSpPr>
        <p:spPr>
          <a:xfrm>
            <a:off x="6370323" y="5526885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Helvetica" pitchFamily="2" charset="0"/>
              </a:rPr>
              <a:t> &lt; BDP: sender under-uses the link</a:t>
            </a:r>
          </a:p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BDP = 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: 100% link use, zero queues (ideal)</a:t>
            </a:r>
          </a:p>
          <a:p>
            <a:pPr algn="l"/>
            <a:r>
              <a:rPr lang="en-US" dirty="0">
                <a:latin typeface="Helvetica" pitchFamily="2" charset="0"/>
              </a:rPr>
              <a:t>BDP &lt;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Helvetica" pitchFamily="2" charset="0"/>
              </a:rPr>
              <a:t> &lt; BDP + B: persistent queue @ router</a:t>
            </a:r>
          </a:p>
          <a:p>
            <a:pPr algn="l"/>
            <a:r>
              <a:rPr lang="en-US" dirty="0">
                <a:latin typeface="Helvetica" pitchFamily="2" charset="0"/>
              </a:rPr>
              <a:t>BDP + B &lt;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Helvetica" pitchFamily="2" charset="0"/>
              </a:rPr>
              <a:t>: packet drops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984760F9-BDB0-0740-A4AF-B644E96137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1256" y="4024446"/>
            <a:ext cx="3453212" cy="126980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B8D37ED-435B-B645-8C6F-A5629FD9B05C}"/>
              </a:ext>
            </a:extLst>
          </p:cNvPr>
          <p:cNvSpPr txBox="1"/>
          <p:nvPr/>
        </p:nvSpPr>
        <p:spPr>
          <a:xfrm>
            <a:off x="7144483" y="3579145"/>
            <a:ext cx="356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TCP BBR: </a:t>
            </a:r>
            <a:r>
              <a:rPr lang="en-US" sz="2400" dirty="0">
                <a:latin typeface="Helvetica" pitchFamily="2" charset="0"/>
              </a:rPr>
              <a:t>Gain cycling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6A8EA50-64AC-BA19-D6AC-8FA09239CD12}"/>
              </a:ext>
            </a:extLst>
          </p:cNvPr>
          <p:cNvSpPr/>
          <p:nvPr/>
        </p:nvSpPr>
        <p:spPr>
          <a:xfrm>
            <a:off x="1228450" y="2178612"/>
            <a:ext cx="4107486" cy="68519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Helvetica" pitchFamily="2" charset="0"/>
              </a:rPr>
              <a:t>Sense and React</a:t>
            </a:r>
          </a:p>
        </p:txBody>
      </p:sp>
      <p:pic>
        <p:nvPicPr>
          <p:cNvPr id="19" name="Picture 1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36AB7F1-2F5F-1B5F-3265-7D4C6DDD0D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2503" y="3023506"/>
            <a:ext cx="1112827" cy="1036320"/>
          </a:xfrm>
          <a:prstGeom prst="rect">
            <a:avLst/>
          </a:prstGeom>
        </p:spPr>
      </p:pic>
      <p:pic>
        <p:nvPicPr>
          <p:cNvPr id="20" name="Picture 19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A2AFF9D-C382-7201-F86C-015623D76F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263938" y="2972227"/>
            <a:ext cx="1123041" cy="103632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0B28724-55E9-F6D3-2BA0-466FDC511564}"/>
              </a:ext>
            </a:extLst>
          </p:cNvPr>
          <p:cNvGrpSpPr/>
          <p:nvPr/>
        </p:nvGrpSpPr>
        <p:grpSpPr>
          <a:xfrm>
            <a:off x="3758914" y="3014561"/>
            <a:ext cx="1734099" cy="1036320"/>
            <a:chOff x="10040373" y="2516898"/>
            <a:chExt cx="2205319" cy="1284975"/>
          </a:xfrm>
        </p:grpSpPr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B7E76DE3-5C5B-EDE0-A726-D146BFF8F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416360" y="2516898"/>
              <a:ext cx="1284975" cy="128497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6E3706-8B3B-2423-FA52-CE5F8773ACAD}"/>
                </a:ext>
              </a:extLst>
            </p:cNvPr>
            <p:cNvSpPr txBox="1"/>
            <p:nvPr/>
          </p:nvSpPr>
          <p:spPr>
            <a:xfrm>
              <a:off x="10040373" y="2974719"/>
              <a:ext cx="502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C00000"/>
                  </a:solidFill>
                  <a:latin typeface="Helvetica" pitchFamily="2" charset="0"/>
                </a:rPr>
                <a:t>H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093DAA0-16B4-8F14-6AFE-2CB1AE702A29}"/>
                </a:ext>
              </a:extLst>
            </p:cNvPr>
            <p:cNvSpPr txBox="1"/>
            <p:nvPr/>
          </p:nvSpPr>
          <p:spPr>
            <a:xfrm>
              <a:off x="11743416" y="2984520"/>
              <a:ext cx="502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chemeClr val="accent1"/>
                  </a:solidFill>
                  <a:latin typeface="Helvetica" pitchFamily="2" charset="0"/>
                </a:rPr>
                <a:t>C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1D9E125-547B-430A-9A65-32607EE3400A}"/>
              </a:ext>
            </a:extLst>
          </p:cNvPr>
          <p:cNvSpPr txBox="1"/>
          <p:nvPr/>
        </p:nvSpPr>
        <p:spPr>
          <a:xfrm>
            <a:off x="1461716" y="4121325"/>
            <a:ext cx="101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Signals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F6935C-5762-892A-8C1E-97118B90E324}"/>
              </a:ext>
            </a:extLst>
          </p:cNvPr>
          <p:cNvSpPr txBox="1"/>
          <p:nvPr/>
        </p:nvSpPr>
        <p:spPr>
          <a:xfrm>
            <a:off x="4053154" y="4119049"/>
            <a:ext cx="101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Knobs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7BD013F-978F-CE69-5A86-1F12C8B73396}"/>
              </a:ext>
            </a:extLst>
          </p:cNvPr>
          <p:cNvSpPr/>
          <p:nvPr/>
        </p:nvSpPr>
        <p:spPr>
          <a:xfrm>
            <a:off x="5841960" y="1160076"/>
            <a:ext cx="6453051" cy="2186161"/>
          </a:xfrm>
          <a:prstGeom prst="ellipse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7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79" grpId="0"/>
      <p:bldP spid="12" grpId="0" animBg="1"/>
      <p:bldP spid="25" grpId="0"/>
      <p:bldP spid="26" grpId="0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70872-94C0-628D-EB6B-EB15C35AE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45059-7418-0DA3-28ED-5785DED39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a TCP connection start?</a:t>
            </a:r>
          </a:p>
        </p:txBody>
      </p:sp>
    </p:spTree>
    <p:extLst>
      <p:ext uri="{BB962C8B-B14F-4D97-AF65-F5344CB8AC3E}">
        <p14:creationId xmlns:p14="http://schemas.microsoft.com/office/powerpoint/2010/main" val="1577500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415CC-1E7B-36F5-3BA0-16E4F4BD1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 TCP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D372C-A3F3-5F6C-3583-552345AF1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53" y="1564144"/>
            <a:ext cx="10515600" cy="4351338"/>
          </a:xfrm>
        </p:spPr>
        <p:txBody>
          <a:bodyPr/>
          <a:lstStyle/>
          <a:p>
            <a:r>
              <a:rPr lang="en-US" dirty="0"/>
              <a:t>TCP requires sender/receiver to set up some context</a:t>
            </a:r>
          </a:p>
          <a:p>
            <a:pPr lvl="1"/>
            <a:r>
              <a:rPr lang="en-US" dirty="0"/>
              <a:t>Sequence numbers, window size, buffers, OS table entries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5EA6CA-B706-6FD5-DC52-AA766589ACD4}"/>
              </a:ext>
            </a:extLst>
          </p:cNvPr>
          <p:cNvCxnSpPr>
            <a:cxnSpLocks/>
          </p:cNvCxnSpPr>
          <p:nvPr/>
        </p:nvCxnSpPr>
        <p:spPr>
          <a:xfrm>
            <a:off x="1007366" y="2755357"/>
            <a:ext cx="0" cy="37544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D93242-E440-78E1-DF04-BB8A31C1B602}"/>
              </a:ext>
            </a:extLst>
          </p:cNvPr>
          <p:cNvCxnSpPr>
            <a:cxnSpLocks/>
          </p:cNvCxnSpPr>
          <p:nvPr/>
        </p:nvCxnSpPr>
        <p:spPr>
          <a:xfrm>
            <a:off x="3722857" y="2755357"/>
            <a:ext cx="0" cy="37544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E20F3BC-C950-8BB0-985E-B30438F70453}"/>
              </a:ext>
            </a:extLst>
          </p:cNvPr>
          <p:cNvSpPr txBox="1"/>
          <p:nvPr/>
        </p:nvSpPr>
        <p:spPr>
          <a:xfrm rot="16200000">
            <a:off x="-855655" y="4040448"/>
            <a:ext cx="2542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Sender</a:t>
            </a:r>
          </a:p>
          <a:p>
            <a:pPr algn="r"/>
            <a:r>
              <a:rPr lang="en-US" sz="2400" dirty="0">
                <a:latin typeface="Helvetica" pitchFamily="2" charset="0"/>
              </a:rPr>
              <a:t>e.g., browser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3B6B4-C713-0BF7-079B-1B0B3D51346E}"/>
              </a:ext>
            </a:extLst>
          </p:cNvPr>
          <p:cNvSpPr txBox="1"/>
          <p:nvPr/>
        </p:nvSpPr>
        <p:spPr>
          <a:xfrm rot="16200000">
            <a:off x="1916806" y="4958230"/>
            <a:ext cx="2711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Receiver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e.g., web server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855486-6434-59DE-1C48-AC3BBFA4423A}"/>
              </a:ext>
            </a:extLst>
          </p:cNvPr>
          <p:cNvCxnSpPr>
            <a:cxnSpLocks/>
          </p:cNvCxnSpPr>
          <p:nvPr/>
        </p:nvCxnSpPr>
        <p:spPr>
          <a:xfrm>
            <a:off x="1215185" y="3399456"/>
            <a:ext cx="2438399" cy="5885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5B3DE1F-A02D-BC18-E76B-023696D8040C}"/>
              </a:ext>
            </a:extLst>
          </p:cNvPr>
          <p:cNvCxnSpPr>
            <a:cxnSpLocks/>
          </p:cNvCxnSpPr>
          <p:nvPr/>
        </p:nvCxnSpPr>
        <p:spPr>
          <a:xfrm flipH="1">
            <a:off x="1215185" y="4154371"/>
            <a:ext cx="2438399" cy="121935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675D78E-4642-7BE2-2111-83E25D06D147}"/>
              </a:ext>
            </a:extLst>
          </p:cNvPr>
          <p:cNvSpPr txBox="1"/>
          <p:nvPr/>
        </p:nvSpPr>
        <p:spPr>
          <a:xfrm rot="837446">
            <a:off x="1230270" y="2979520"/>
            <a:ext cx="207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Let’s talk. Here’s my request.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2AF1A9-7163-2A61-CAF7-80F858A0A07E}"/>
              </a:ext>
            </a:extLst>
          </p:cNvPr>
          <p:cNvSpPr txBox="1"/>
          <p:nvPr/>
        </p:nvSpPr>
        <p:spPr>
          <a:xfrm rot="19877217">
            <a:off x="1153592" y="5022363"/>
            <a:ext cx="207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OK. Here’s my response.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04F580A-0740-DCE8-305F-502806D83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34" y="2785084"/>
            <a:ext cx="3922493" cy="338621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FEE03EC-EEF8-04A9-3410-945EC28A6283}"/>
              </a:ext>
            </a:extLst>
          </p:cNvPr>
          <p:cNvSpPr txBox="1"/>
          <p:nvPr/>
        </p:nvSpPr>
        <p:spPr>
          <a:xfrm>
            <a:off x="3889113" y="3399456"/>
            <a:ext cx="2182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Provision enough  socket buffers.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6B422F-703C-EA83-2CB1-C3342A8304E2}"/>
              </a:ext>
            </a:extLst>
          </p:cNvPr>
          <p:cNvSpPr txBox="1"/>
          <p:nvPr/>
        </p:nvSpPr>
        <p:spPr>
          <a:xfrm>
            <a:off x="3820112" y="5172511"/>
            <a:ext cx="2182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Entries in operating system tables (connection lookup), choose sequence #, etc.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04E1CDB-D8D9-9D10-3A55-3103DE2802B8}"/>
              </a:ext>
            </a:extLst>
          </p:cNvPr>
          <p:cNvGrpSpPr/>
          <p:nvPr/>
        </p:nvGrpSpPr>
        <p:grpSpPr>
          <a:xfrm>
            <a:off x="4102304" y="2964713"/>
            <a:ext cx="1202251" cy="307970"/>
            <a:chOff x="4307209" y="2949597"/>
            <a:chExt cx="1202251" cy="30797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289DBD0-0DBD-A6CB-3717-CCDC26926C95}"/>
                </a:ext>
              </a:extLst>
            </p:cNvPr>
            <p:cNvSpPr/>
            <p:nvPr/>
          </p:nvSpPr>
          <p:spPr>
            <a:xfrm>
              <a:off x="4307209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D9181E9-7E27-7340-FD0D-821DA82729D8}"/>
                </a:ext>
              </a:extLst>
            </p:cNvPr>
            <p:cNvSpPr/>
            <p:nvPr/>
          </p:nvSpPr>
          <p:spPr>
            <a:xfrm>
              <a:off x="4731685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9F3BDA-4060-6439-227E-12EB76001FC5}"/>
                </a:ext>
              </a:extLst>
            </p:cNvPr>
            <p:cNvSpPr/>
            <p:nvPr/>
          </p:nvSpPr>
          <p:spPr>
            <a:xfrm>
              <a:off x="5156161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AD7B30E-946F-692F-D831-D9CDEC7A4463}"/>
              </a:ext>
            </a:extLst>
          </p:cNvPr>
          <p:cNvGrpSpPr/>
          <p:nvPr/>
        </p:nvGrpSpPr>
        <p:grpSpPr>
          <a:xfrm>
            <a:off x="3945761" y="4373417"/>
            <a:ext cx="1930797" cy="640858"/>
            <a:chOff x="4272422" y="4086332"/>
            <a:chExt cx="1930797" cy="64085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0F08136-CEA5-47AA-54D5-954DD9687537}"/>
                </a:ext>
              </a:extLst>
            </p:cNvPr>
            <p:cNvSpPr/>
            <p:nvPr/>
          </p:nvSpPr>
          <p:spPr>
            <a:xfrm>
              <a:off x="4272422" y="4086332"/>
              <a:ext cx="1930797" cy="6408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1C38A73-67BB-BC93-785F-AC1A2BA232B8}"/>
                </a:ext>
              </a:extLst>
            </p:cNvPr>
            <p:cNvCxnSpPr>
              <a:cxnSpLocks/>
            </p:cNvCxnSpPr>
            <p:nvPr/>
          </p:nvCxnSpPr>
          <p:spPr>
            <a:xfrm>
              <a:off x="4371371" y="4260270"/>
              <a:ext cx="1724629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29D3782-7D0F-9796-0393-8CCB57DB852B}"/>
                </a:ext>
              </a:extLst>
            </p:cNvPr>
            <p:cNvCxnSpPr>
              <a:cxnSpLocks/>
            </p:cNvCxnSpPr>
            <p:nvPr/>
          </p:nvCxnSpPr>
          <p:spPr>
            <a:xfrm>
              <a:off x="4371371" y="4406761"/>
              <a:ext cx="1724629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411B2D5-6357-EE0C-A1EB-88E5DD167EAB}"/>
                </a:ext>
              </a:extLst>
            </p:cNvPr>
            <p:cNvCxnSpPr>
              <a:cxnSpLocks/>
            </p:cNvCxnSpPr>
            <p:nvPr/>
          </p:nvCxnSpPr>
          <p:spPr>
            <a:xfrm>
              <a:off x="4371371" y="4565311"/>
              <a:ext cx="1724629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B986D76-62F6-4A1A-D1A9-F8BE4BF352B4}"/>
              </a:ext>
            </a:extLst>
          </p:cNvPr>
          <p:cNvCxnSpPr>
            <a:cxnSpLocks/>
          </p:cNvCxnSpPr>
          <p:nvPr/>
        </p:nvCxnSpPr>
        <p:spPr>
          <a:xfrm>
            <a:off x="6202820" y="2738431"/>
            <a:ext cx="0" cy="37544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53E1383-B144-0D04-C322-80DA2399B233}"/>
              </a:ext>
            </a:extLst>
          </p:cNvPr>
          <p:cNvCxnSpPr>
            <a:cxnSpLocks/>
          </p:cNvCxnSpPr>
          <p:nvPr/>
        </p:nvCxnSpPr>
        <p:spPr>
          <a:xfrm>
            <a:off x="7962347" y="2738431"/>
            <a:ext cx="0" cy="37544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76C79D0-B626-7DAC-2D86-DB9339B45A2C}"/>
              </a:ext>
            </a:extLst>
          </p:cNvPr>
          <p:cNvCxnSpPr>
            <a:cxnSpLocks/>
          </p:cNvCxnSpPr>
          <p:nvPr/>
        </p:nvCxnSpPr>
        <p:spPr>
          <a:xfrm>
            <a:off x="6285954" y="3105167"/>
            <a:ext cx="1532473" cy="2421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>
            <a:extLst>
              <a:ext uri="{FF2B5EF4-FFF2-40B4-BE49-F238E27FC236}">
                <a16:creationId xmlns:a16="http://schemas.microsoft.com/office/drawing/2014/main" id="{A281517F-A901-6E7A-5748-42F0167156C8}"/>
              </a:ext>
            </a:extLst>
          </p:cNvPr>
          <p:cNvSpPr/>
          <p:nvPr/>
        </p:nvSpPr>
        <p:spPr>
          <a:xfrm>
            <a:off x="6355221" y="3686781"/>
            <a:ext cx="1496291" cy="2430519"/>
          </a:xfrm>
          <a:custGeom>
            <a:avLst/>
            <a:gdLst>
              <a:gd name="connsiteX0" fmla="*/ 0 w 1496291"/>
              <a:gd name="connsiteY0" fmla="*/ 0 h 2430519"/>
              <a:gd name="connsiteX1" fmla="*/ 623455 w 1496291"/>
              <a:gd name="connsiteY1" fmla="*/ 318655 h 2430519"/>
              <a:gd name="connsiteX2" fmla="*/ 845128 w 1496291"/>
              <a:gd name="connsiteY2" fmla="*/ 1427019 h 2430519"/>
              <a:gd name="connsiteX3" fmla="*/ 955964 w 1496291"/>
              <a:gd name="connsiteY3" fmla="*/ 2299855 h 2430519"/>
              <a:gd name="connsiteX4" fmla="*/ 1496291 w 1496291"/>
              <a:gd name="connsiteY4" fmla="*/ 2410691 h 243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6291" h="2430519">
                <a:moveTo>
                  <a:pt x="0" y="0"/>
                </a:moveTo>
                <a:cubicBezTo>
                  <a:pt x="241300" y="40409"/>
                  <a:pt x="482600" y="80819"/>
                  <a:pt x="623455" y="318655"/>
                </a:cubicBezTo>
                <a:cubicBezTo>
                  <a:pt x="764310" y="556491"/>
                  <a:pt x="789710" y="1096819"/>
                  <a:pt x="845128" y="1427019"/>
                </a:cubicBezTo>
                <a:cubicBezTo>
                  <a:pt x="900546" y="1757219"/>
                  <a:pt x="847437" y="2135910"/>
                  <a:pt x="955964" y="2299855"/>
                </a:cubicBezTo>
                <a:cubicBezTo>
                  <a:pt x="1064491" y="2463800"/>
                  <a:pt x="1280391" y="2437245"/>
                  <a:pt x="1496291" y="2410691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8EC5491-1DDE-805A-317D-DB32518CDCEE}"/>
              </a:ext>
            </a:extLst>
          </p:cNvPr>
          <p:cNvCxnSpPr>
            <a:cxnSpLocks/>
          </p:cNvCxnSpPr>
          <p:nvPr/>
        </p:nvCxnSpPr>
        <p:spPr>
          <a:xfrm flipH="1">
            <a:off x="6355221" y="3515226"/>
            <a:ext cx="1510672" cy="95884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CAEC4AC-251D-C0A9-8773-D632C92AE611}"/>
              </a:ext>
            </a:extLst>
          </p:cNvPr>
          <p:cNvSpPr txBox="1"/>
          <p:nvPr/>
        </p:nvSpPr>
        <p:spPr>
          <a:xfrm rot="16200000">
            <a:off x="5618278" y="3101490"/>
            <a:ext cx="801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RTO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1C58E3F-36C1-82F5-B96D-2C836302A490}"/>
              </a:ext>
            </a:extLst>
          </p:cNvPr>
          <p:cNvCxnSpPr>
            <a:cxnSpLocks/>
          </p:cNvCxnSpPr>
          <p:nvPr/>
        </p:nvCxnSpPr>
        <p:spPr>
          <a:xfrm>
            <a:off x="6071210" y="5172511"/>
            <a:ext cx="3054921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9D090634-B0DB-48BF-0125-43A386BD57F6}"/>
              </a:ext>
            </a:extLst>
          </p:cNvPr>
          <p:cNvSpPr txBox="1"/>
          <p:nvPr/>
        </p:nvSpPr>
        <p:spPr>
          <a:xfrm>
            <a:off x="8017545" y="3904713"/>
            <a:ext cx="1426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Connection finished. Server forgot.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DB0E76F-5589-E01A-A938-551E08883195}"/>
              </a:ext>
            </a:extLst>
          </p:cNvPr>
          <p:cNvSpPr txBox="1"/>
          <p:nvPr/>
        </p:nvSpPr>
        <p:spPr>
          <a:xfrm>
            <a:off x="7960339" y="5397372"/>
            <a:ext cx="14267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Server thinks new connection, may accept data!</a:t>
            </a:r>
          </a:p>
        </p:txBody>
      </p:sp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47FFC97A-0008-9673-9F61-57C055BF7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083" y="5692349"/>
            <a:ext cx="695501" cy="718871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A44F2FF-FB2D-2785-BA3F-A5642106E123}"/>
              </a:ext>
            </a:extLst>
          </p:cNvPr>
          <p:cNvCxnSpPr>
            <a:cxnSpLocks/>
          </p:cNvCxnSpPr>
          <p:nvPr/>
        </p:nvCxnSpPr>
        <p:spPr>
          <a:xfrm>
            <a:off x="9380207" y="2755357"/>
            <a:ext cx="0" cy="37544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1D9A5DC-8DD9-900A-70C4-A352D9EBE2B8}"/>
              </a:ext>
            </a:extLst>
          </p:cNvPr>
          <p:cNvCxnSpPr>
            <a:cxnSpLocks/>
          </p:cNvCxnSpPr>
          <p:nvPr/>
        </p:nvCxnSpPr>
        <p:spPr>
          <a:xfrm>
            <a:off x="10859953" y="2803452"/>
            <a:ext cx="0" cy="37544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39ECBC9-67A8-2F70-8CC6-5A09C4B7516D}"/>
              </a:ext>
            </a:extLst>
          </p:cNvPr>
          <p:cNvCxnSpPr>
            <a:cxnSpLocks/>
          </p:cNvCxnSpPr>
          <p:nvPr/>
        </p:nvCxnSpPr>
        <p:spPr>
          <a:xfrm>
            <a:off x="9521407" y="3090543"/>
            <a:ext cx="1207731" cy="18028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70EFD0-3D6E-E944-CED6-FAB1F47C3AA5}"/>
              </a:ext>
            </a:extLst>
          </p:cNvPr>
          <p:cNvGrpSpPr/>
          <p:nvPr/>
        </p:nvGrpSpPr>
        <p:grpSpPr>
          <a:xfrm>
            <a:off x="10951724" y="3105167"/>
            <a:ext cx="983967" cy="271254"/>
            <a:chOff x="4307209" y="2949597"/>
            <a:chExt cx="1202251" cy="30797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626F400-7285-77BE-5BD9-DF4361CC73D6}"/>
                </a:ext>
              </a:extLst>
            </p:cNvPr>
            <p:cNvSpPr/>
            <p:nvPr/>
          </p:nvSpPr>
          <p:spPr>
            <a:xfrm>
              <a:off x="4307209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13F3084-199C-6283-75DD-E9338CFF4B0D}"/>
                </a:ext>
              </a:extLst>
            </p:cNvPr>
            <p:cNvSpPr/>
            <p:nvPr/>
          </p:nvSpPr>
          <p:spPr>
            <a:xfrm>
              <a:off x="4731685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F590FCC-9D46-3B86-C777-9DA2F3AB0B93}"/>
                </a:ext>
              </a:extLst>
            </p:cNvPr>
            <p:cNvSpPr/>
            <p:nvPr/>
          </p:nvSpPr>
          <p:spPr>
            <a:xfrm>
              <a:off x="5156161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B07B50F-DA97-8E85-54FC-C0624B758F95}"/>
              </a:ext>
            </a:extLst>
          </p:cNvPr>
          <p:cNvCxnSpPr>
            <a:cxnSpLocks/>
          </p:cNvCxnSpPr>
          <p:nvPr/>
        </p:nvCxnSpPr>
        <p:spPr>
          <a:xfrm>
            <a:off x="9548281" y="3297815"/>
            <a:ext cx="1207731" cy="18028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A523E4C-92D8-8A7B-D771-864BF52AAF6A}"/>
              </a:ext>
            </a:extLst>
          </p:cNvPr>
          <p:cNvCxnSpPr>
            <a:cxnSpLocks/>
          </p:cNvCxnSpPr>
          <p:nvPr/>
        </p:nvCxnSpPr>
        <p:spPr>
          <a:xfrm>
            <a:off x="9533756" y="3505087"/>
            <a:ext cx="1207731" cy="18028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A06C92B-526E-8BE3-E4EF-DE4ABAB77B90}"/>
              </a:ext>
            </a:extLst>
          </p:cNvPr>
          <p:cNvCxnSpPr>
            <a:cxnSpLocks/>
          </p:cNvCxnSpPr>
          <p:nvPr/>
        </p:nvCxnSpPr>
        <p:spPr>
          <a:xfrm>
            <a:off x="9521406" y="3724426"/>
            <a:ext cx="1207731" cy="18028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A94DB2E-C14C-A292-F71B-BD11E34B254E}"/>
              </a:ext>
            </a:extLst>
          </p:cNvPr>
          <p:cNvCxnSpPr>
            <a:cxnSpLocks/>
          </p:cNvCxnSpPr>
          <p:nvPr/>
        </p:nvCxnSpPr>
        <p:spPr>
          <a:xfrm>
            <a:off x="9473883" y="3931698"/>
            <a:ext cx="1207731" cy="18028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8A6B923-C50C-600E-4E8C-AEDCB8722E66}"/>
              </a:ext>
            </a:extLst>
          </p:cNvPr>
          <p:cNvGrpSpPr/>
          <p:nvPr/>
        </p:nvGrpSpPr>
        <p:grpSpPr>
          <a:xfrm>
            <a:off x="10992631" y="3422490"/>
            <a:ext cx="983967" cy="271254"/>
            <a:chOff x="4307209" y="2949597"/>
            <a:chExt cx="1202251" cy="30797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47FAAE8-8BE2-8D9E-D0DE-B81B3A2ED8CD}"/>
                </a:ext>
              </a:extLst>
            </p:cNvPr>
            <p:cNvSpPr/>
            <p:nvPr/>
          </p:nvSpPr>
          <p:spPr>
            <a:xfrm>
              <a:off x="4307209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D7A683E-DAE4-BF6E-1784-08EBDC37AE32}"/>
                </a:ext>
              </a:extLst>
            </p:cNvPr>
            <p:cNvSpPr/>
            <p:nvPr/>
          </p:nvSpPr>
          <p:spPr>
            <a:xfrm>
              <a:off x="4731685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F416CCB-B3E3-E1BF-1742-4FA8A275FB42}"/>
                </a:ext>
              </a:extLst>
            </p:cNvPr>
            <p:cNvSpPr/>
            <p:nvPr/>
          </p:nvSpPr>
          <p:spPr>
            <a:xfrm>
              <a:off x="5156161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7059A71-0367-9B5E-4097-A41D37C98EE6}"/>
              </a:ext>
            </a:extLst>
          </p:cNvPr>
          <p:cNvGrpSpPr/>
          <p:nvPr/>
        </p:nvGrpSpPr>
        <p:grpSpPr>
          <a:xfrm>
            <a:off x="11049573" y="3739813"/>
            <a:ext cx="983967" cy="271254"/>
            <a:chOff x="4307209" y="2949597"/>
            <a:chExt cx="1202251" cy="30797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17C4864-8D31-C36D-D563-D2F2300491D2}"/>
                </a:ext>
              </a:extLst>
            </p:cNvPr>
            <p:cNvSpPr/>
            <p:nvPr/>
          </p:nvSpPr>
          <p:spPr>
            <a:xfrm>
              <a:off x="4307209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CCD6B8F-0702-557E-561F-4E87E2180839}"/>
                </a:ext>
              </a:extLst>
            </p:cNvPr>
            <p:cNvSpPr/>
            <p:nvPr/>
          </p:nvSpPr>
          <p:spPr>
            <a:xfrm>
              <a:off x="4731685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E2C7881-F028-148E-0EDB-9772FB794AEE}"/>
                </a:ext>
              </a:extLst>
            </p:cNvPr>
            <p:cNvSpPr/>
            <p:nvPr/>
          </p:nvSpPr>
          <p:spPr>
            <a:xfrm>
              <a:off x="5156161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FD087B8-31C7-FB8F-2201-790EC0AA1F76}"/>
              </a:ext>
            </a:extLst>
          </p:cNvPr>
          <p:cNvGrpSpPr/>
          <p:nvPr/>
        </p:nvGrpSpPr>
        <p:grpSpPr>
          <a:xfrm>
            <a:off x="11117830" y="4088834"/>
            <a:ext cx="983967" cy="271254"/>
            <a:chOff x="4307209" y="2949597"/>
            <a:chExt cx="1202251" cy="30797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D677CC1-C112-9A87-DE88-37332F807028}"/>
                </a:ext>
              </a:extLst>
            </p:cNvPr>
            <p:cNvSpPr/>
            <p:nvPr/>
          </p:nvSpPr>
          <p:spPr>
            <a:xfrm>
              <a:off x="4307209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B4DDA1A-40AC-9CB8-0F3F-E7B239446E44}"/>
                </a:ext>
              </a:extLst>
            </p:cNvPr>
            <p:cNvSpPr/>
            <p:nvPr/>
          </p:nvSpPr>
          <p:spPr>
            <a:xfrm>
              <a:off x="4731685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37A9859-82D8-2D75-9829-94B4577E0F8B}"/>
                </a:ext>
              </a:extLst>
            </p:cNvPr>
            <p:cNvSpPr/>
            <p:nvPr/>
          </p:nvSpPr>
          <p:spPr>
            <a:xfrm>
              <a:off x="5156161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8" name="Picture 87" descr="A picture containing clipart&#10;&#10;Description automatically generated">
            <a:extLst>
              <a:ext uri="{FF2B5EF4-FFF2-40B4-BE49-F238E27FC236}">
                <a16:creationId xmlns:a16="http://schemas.microsoft.com/office/drawing/2014/main" id="{8F8B9575-260C-9551-6729-79AFF7D7E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5109" y="4764050"/>
            <a:ext cx="1196227" cy="1359349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69F6948C-489A-ABDD-C165-6BDB8382F871}"/>
              </a:ext>
            </a:extLst>
          </p:cNvPr>
          <p:cNvSpPr txBox="1"/>
          <p:nvPr/>
        </p:nvSpPr>
        <p:spPr>
          <a:xfrm>
            <a:off x="9415289" y="4487956"/>
            <a:ext cx="1426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Attack by resource exhaustion at server</a:t>
            </a:r>
          </a:p>
          <a:p>
            <a:pPr algn="l"/>
            <a:endParaRPr lang="en-US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dirty="0">
                <a:latin typeface="Helvetica" pitchFamily="2" charset="0"/>
              </a:rPr>
              <a:t>(SYN flood)</a:t>
            </a:r>
          </a:p>
        </p:txBody>
      </p:sp>
      <p:pic>
        <p:nvPicPr>
          <p:cNvPr id="91" name="Picture 90" descr="Shape, circle&#10;&#10;Description automatically generated">
            <a:extLst>
              <a:ext uri="{FF2B5EF4-FFF2-40B4-BE49-F238E27FC236}">
                <a16:creationId xmlns:a16="http://schemas.microsoft.com/office/drawing/2014/main" id="{F5FC6685-7FB1-D242-0C6F-61FB15B67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363" y="2662402"/>
            <a:ext cx="896730" cy="702884"/>
          </a:xfrm>
          <a:prstGeom prst="rect">
            <a:avLst/>
          </a:prstGeom>
        </p:spPr>
      </p:pic>
      <p:sp>
        <p:nvSpPr>
          <p:cNvPr id="92" name="Freeform 91">
            <a:extLst>
              <a:ext uri="{FF2B5EF4-FFF2-40B4-BE49-F238E27FC236}">
                <a16:creationId xmlns:a16="http://schemas.microsoft.com/office/drawing/2014/main" id="{7F6689CA-56C9-211B-4E00-C2F8AC2C5930}"/>
              </a:ext>
            </a:extLst>
          </p:cNvPr>
          <p:cNvSpPr/>
          <p:nvPr/>
        </p:nvSpPr>
        <p:spPr>
          <a:xfrm>
            <a:off x="6271822" y="4801133"/>
            <a:ext cx="1546605" cy="1610088"/>
          </a:xfrm>
          <a:custGeom>
            <a:avLst/>
            <a:gdLst>
              <a:gd name="connsiteX0" fmla="*/ 0 w 1496291"/>
              <a:gd name="connsiteY0" fmla="*/ 0 h 2430519"/>
              <a:gd name="connsiteX1" fmla="*/ 623455 w 1496291"/>
              <a:gd name="connsiteY1" fmla="*/ 318655 h 2430519"/>
              <a:gd name="connsiteX2" fmla="*/ 845128 w 1496291"/>
              <a:gd name="connsiteY2" fmla="*/ 1427019 h 2430519"/>
              <a:gd name="connsiteX3" fmla="*/ 955964 w 1496291"/>
              <a:gd name="connsiteY3" fmla="*/ 2299855 h 2430519"/>
              <a:gd name="connsiteX4" fmla="*/ 1496291 w 1496291"/>
              <a:gd name="connsiteY4" fmla="*/ 2410691 h 243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6291" h="2430519">
                <a:moveTo>
                  <a:pt x="0" y="0"/>
                </a:moveTo>
                <a:cubicBezTo>
                  <a:pt x="241300" y="40409"/>
                  <a:pt x="482600" y="80819"/>
                  <a:pt x="623455" y="318655"/>
                </a:cubicBezTo>
                <a:cubicBezTo>
                  <a:pt x="764310" y="556491"/>
                  <a:pt x="789710" y="1096819"/>
                  <a:pt x="845128" y="1427019"/>
                </a:cubicBezTo>
                <a:cubicBezTo>
                  <a:pt x="900546" y="1757219"/>
                  <a:pt x="847437" y="2135910"/>
                  <a:pt x="955964" y="2299855"/>
                </a:cubicBezTo>
                <a:cubicBezTo>
                  <a:pt x="1064491" y="2463800"/>
                  <a:pt x="1280391" y="2437245"/>
                  <a:pt x="1496291" y="2410691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6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  <p:bldP spid="20" grpId="0"/>
      <p:bldP spid="32" grpId="0"/>
      <p:bldP spid="33" grpId="0"/>
      <p:bldP spid="49" grpId="0" animBg="1"/>
      <p:bldP spid="52" grpId="0"/>
      <p:bldP spid="55" grpId="0"/>
      <p:bldP spid="57" grpId="0"/>
      <p:bldP spid="89" grpId="0"/>
      <p:bldP spid="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76" y="301769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3-way handshake</a:t>
            </a:r>
            <a:endParaRPr lang="en-US" sz="4400" b="0" dirty="0"/>
          </a:p>
        </p:txBody>
      </p:sp>
      <p:sp>
        <p:nvSpPr>
          <p:cNvPr id="215" name="Line 5">
            <a:extLst>
              <a:ext uri="{FF2B5EF4-FFF2-40B4-BE49-F238E27FC236}">
                <a16:creationId xmlns:a16="http://schemas.microsoft.com/office/drawing/2014/main" id="{977A2B4A-655D-5443-8A4F-9288451178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96631" y="3078661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216" name="Group 102">
            <a:extLst>
              <a:ext uri="{FF2B5EF4-FFF2-40B4-BE49-F238E27FC236}">
                <a16:creationId xmlns:a16="http://schemas.microsoft.com/office/drawing/2014/main" id="{1F3D6A6C-5FEE-8646-8A80-04AC9F3BFF74}"/>
              </a:ext>
            </a:extLst>
          </p:cNvPr>
          <p:cNvGrpSpPr>
            <a:grpSpLocks/>
          </p:cNvGrpSpPr>
          <p:nvPr/>
        </p:nvGrpSpPr>
        <p:grpSpPr bwMode="auto">
          <a:xfrm>
            <a:off x="2270918" y="3104061"/>
            <a:ext cx="5033961" cy="857250"/>
            <a:chOff x="470" y="1425"/>
            <a:chExt cx="3171" cy="540"/>
          </a:xfrm>
        </p:grpSpPr>
        <p:sp>
          <p:nvSpPr>
            <p:cNvPr id="217" name="Line 10">
              <a:extLst>
                <a:ext uri="{FF2B5EF4-FFF2-40B4-BE49-F238E27FC236}">
                  <a16:creationId xmlns:a16="http://schemas.microsoft.com/office/drawing/2014/main" id="{EE87312F-9111-3748-8D8C-BFB220C5E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2" y="1502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charset="0"/>
              </a:endParaRPr>
            </a:p>
          </p:txBody>
        </p:sp>
        <p:sp>
          <p:nvSpPr>
            <p:cNvPr id="218" name="Rectangle 12">
              <a:extLst>
                <a:ext uri="{FF2B5EF4-FFF2-40B4-BE49-F238E27FC236}">
                  <a16:creationId xmlns:a16="http://schemas.microsoft.com/office/drawing/2014/main" id="{F50F8FCD-3A00-574F-A159-92B207C59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1565"/>
              <a:ext cx="590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charset="0"/>
              </a:endParaRPr>
            </a:p>
          </p:txBody>
        </p:sp>
        <p:sp>
          <p:nvSpPr>
            <p:cNvPr id="219" name="Text Box 13">
              <a:extLst>
                <a:ext uri="{FF2B5EF4-FFF2-40B4-BE49-F238E27FC236}">
                  <a16:creationId xmlns:a16="http://schemas.microsoft.com/office/drawing/2014/main" id="{24E8EE1C-DBA9-8F4D-82EE-29CEECDFA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5" y="1624"/>
              <a:ext cx="11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SYNbit=1, Seq=x</a:t>
              </a:r>
            </a:p>
          </p:txBody>
        </p:sp>
        <p:sp>
          <p:nvSpPr>
            <p:cNvPr id="220" name="Text Box 21">
              <a:extLst>
                <a:ext uri="{FF2B5EF4-FFF2-40B4-BE49-F238E27FC236}">
                  <a16:creationId xmlns:a16="http://schemas.microsoft.com/office/drawing/2014/main" id="{8343DEBF-07A5-D746-BE48-88F38BD40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" y="1425"/>
              <a:ext cx="1562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choose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init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 seq num, x</a:t>
              </a:r>
            </a:p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send TCP SYN msg</a:t>
              </a:r>
            </a:p>
          </p:txBody>
        </p:sp>
      </p:grpSp>
      <p:sp>
        <p:nvSpPr>
          <p:cNvPr id="221" name="Line 22">
            <a:extLst>
              <a:ext uri="{FF2B5EF4-FFF2-40B4-BE49-F238E27FC236}">
                <a16:creationId xmlns:a16="http://schemas.microsoft.com/office/drawing/2014/main" id="{2FC7049F-93A3-A84A-9D90-B3F4B6E3F6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5844" y="3148511"/>
            <a:ext cx="1587" cy="3417888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22" name="Text Box 92">
            <a:extLst>
              <a:ext uri="{FF2B5EF4-FFF2-40B4-BE49-F238E27FC236}">
                <a16:creationId xmlns:a16="http://schemas.microsoft.com/office/drawing/2014/main" id="{8192AE36-3CEB-7940-A712-3437D9AE1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4438" y="6045954"/>
            <a:ext cx="854721" cy="338554"/>
          </a:xfrm>
          <a:prstGeom prst="rect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Helvetica" pitchFamily="2" charset="0"/>
              </a:rPr>
              <a:t>ESTAB</a:t>
            </a:r>
          </a:p>
        </p:txBody>
      </p:sp>
      <p:grpSp>
        <p:nvGrpSpPr>
          <p:cNvPr id="223" name="Group 109">
            <a:extLst>
              <a:ext uri="{FF2B5EF4-FFF2-40B4-BE49-F238E27FC236}">
                <a16:creationId xmlns:a16="http://schemas.microsoft.com/office/drawing/2014/main" id="{9180F1A8-9EF0-3C49-80B2-6C9528088F36}"/>
              </a:ext>
            </a:extLst>
          </p:cNvPr>
          <p:cNvGrpSpPr>
            <a:grpSpLocks/>
          </p:cNvGrpSpPr>
          <p:nvPr/>
        </p:nvGrpSpPr>
        <p:grpSpPr bwMode="auto">
          <a:xfrm>
            <a:off x="4795044" y="3675561"/>
            <a:ext cx="5045073" cy="1425575"/>
            <a:chOff x="2060" y="1785"/>
            <a:chExt cx="3178" cy="898"/>
          </a:xfrm>
        </p:grpSpPr>
        <p:sp>
          <p:nvSpPr>
            <p:cNvPr id="224" name="Line 11">
              <a:extLst>
                <a:ext uri="{FF2B5EF4-FFF2-40B4-BE49-F238E27FC236}">
                  <a16:creationId xmlns:a16="http://schemas.microsoft.com/office/drawing/2014/main" id="{660BD729-B466-584F-9DAC-1C13580249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0" y="2031"/>
              <a:ext cx="1580" cy="65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charset="0"/>
              </a:endParaRPr>
            </a:p>
          </p:txBody>
        </p:sp>
        <p:sp>
          <p:nvSpPr>
            <p:cNvPr id="225" name="Rectangle 14">
              <a:extLst>
                <a:ext uri="{FF2B5EF4-FFF2-40B4-BE49-F238E27FC236}">
                  <a16:creationId xmlns:a16="http://schemas.microsoft.com/office/drawing/2014/main" id="{36832487-CAD9-A047-9D5F-96D1B02D3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206"/>
              <a:ext cx="896" cy="3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charset="0"/>
              </a:endParaRPr>
            </a:p>
          </p:txBody>
        </p:sp>
        <p:sp>
          <p:nvSpPr>
            <p:cNvPr id="226" name="Text Box 83">
              <a:extLst>
                <a:ext uri="{FF2B5EF4-FFF2-40B4-BE49-F238E27FC236}">
                  <a16:creationId xmlns:a16="http://schemas.microsoft.com/office/drawing/2014/main" id="{393E04DD-B089-D14F-BFBB-76E878EC5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" y="2169"/>
              <a:ext cx="153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SYNbit=1, Seq=y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ACKbit=1; ACKnum=x+1</a:t>
              </a:r>
            </a:p>
          </p:txBody>
        </p:sp>
        <p:sp>
          <p:nvSpPr>
            <p:cNvPr id="227" name="Text Box 93">
              <a:extLst>
                <a:ext uri="{FF2B5EF4-FFF2-40B4-BE49-F238E27FC236}">
                  <a16:creationId xmlns:a16="http://schemas.microsoft.com/office/drawing/2014/main" id="{D2107B90-790F-D84D-8A95-4CD5BE8D7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6" y="1785"/>
              <a:ext cx="1562" cy="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choose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init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 seq num, y</a:t>
              </a:r>
            </a:p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send TCP SYNACK</a:t>
              </a:r>
            </a:p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msg,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acking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 SYN</a:t>
              </a:r>
            </a:p>
          </p:txBody>
        </p:sp>
      </p:grpSp>
      <p:grpSp>
        <p:nvGrpSpPr>
          <p:cNvPr id="228" name="Group 110">
            <a:extLst>
              <a:ext uri="{FF2B5EF4-FFF2-40B4-BE49-F238E27FC236}">
                <a16:creationId xmlns:a16="http://schemas.microsoft.com/office/drawing/2014/main" id="{92A8D17F-88B5-E34B-ADF1-D1D5F4C6CACA}"/>
              </a:ext>
            </a:extLst>
          </p:cNvPr>
          <p:cNvGrpSpPr>
            <a:grpSpLocks/>
          </p:cNvGrpSpPr>
          <p:nvPr/>
        </p:nvGrpSpPr>
        <p:grpSpPr bwMode="auto">
          <a:xfrm>
            <a:off x="1904206" y="4774115"/>
            <a:ext cx="7818437" cy="1339852"/>
            <a:chOff x="239" y="2477"/>
            <a:chExt cx="4925" cy="844"/>
          </a:xfrm>
        </p:grpSpPr>
        <p:sp>
          <p:nvSpPr>
            <p:cNvPr id="229" name="Line 84">
              <a:extLst>
                <a:ext uri="{FF2B5EF4-FFF2-40B4-BE49-F238E27FC236}">
                  <a16:creationId xmlns:a16="http://schemas.microsoft.com/office/drawing/2014/main" id="{31D580AA-9CAF-1544-A3DB-06757FBBB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2728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charset="0"/>
              </a:endParaRPr>
            </a:p>
          </p:txBody>
        </p:sp>
        <p:sp>
          <p:nvSpPr>
            <p:cNvPr id="230" name="Rectangle 89">
              <a:extLst>
                <a:ext uri="{FF2B5EF4-FFF2-40B4-BE49-F238E27FC236}">
                  <a16:creationId xmlns:a16="http://schemas.microsoft.com/office/drawing/2014/main" id="{60D16AD1-FAFA-6248-BB4D-76643C40A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2806"/>
              <a:ext cx="775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charset="0"/>
              </a:endParaRPr>
            </a:p>
          </p:txBody>
        </p:sp>
        <p:sp>
          <p:nvSpPr>
            <p:cNvPr id="231" name="Text Box 90">
              <a:extLst>
                <a:ext uri="{FF2B5EF4-FFF2-40B4-BE49-F238E27FC236}">
                  <a16:creationId xmlns:a16="http://schemas.microsoft.com/office/drawing/2014/main" id="{D8F9F960-0A9B-F045-8B04-6F4D63130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2" y="285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ACKbit=1, ACKnum=y+1</a:t>
              </a:r>
            </a:p>
          </p:txBody>
        </p:sp>
        <p:sp>
          <p:nvSpPr>
            <p:cNvPr id="232" name="Text Box 94">
              <a:extLst>
                <a:ext uri="{FF2B5EF4-FFF2-40B4-BE49-F238E27FC236}">
                  <a16:creationId xmlns:a16="http://schemas.microsoft.com/office/drawing/2014/main" id="{B9046815-BDD2-9143-979C-D64169C26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" y="2477"/>
              <a:ext cx="1805" cy="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received SYNACK(x) </a:t>
              </a:r>
            </a:p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indicates server is live;</a:t>
              </a:r>
            </a:p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send ACK for SYNACK;</a:t>
              </a:r>
            </a:p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elvetica" pitchFamily="2" charset="0"/>
                </a:rPr>
                <a:t>this segment may contain </a:t>
              </a:r>
            </a:p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elvetica" pitchFamily="2" charset="0"/>
                </a:rPr>
                <a:t>client-to-server data</a:t>
              </a:r>
            </a:p>
          </p:txBody>
        </p:sp>
        <p:sp>
          <p:nvSpPr>
            <p:cNvPr id="233" name="Text Box 95">
              <a:extLst>
                <a:ext uri="{FF2B5EF4-FFF2-40B4-BE49-F238E27FC236}">
                  <a16:creationId xmlns:a16="http://schemas.microsoft.com/office/drawing/2014/main" id="{ADF0930B-F723-4446-8C5B-8996D5939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1" y="2665"/>
              <a:ext cx="1473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received ACK(y) </a:t>
              </a:r>
            </a:p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elvetica" pitchFamily="2" charset="0"/>
                </a:rPr>
                <a:t>indicates client is live</a:t>
              </a:r>
            </a:p>
          </p:txBody>
        </p:sp>
      </p:grpSp>
      <p:grpSp>
        <p:nvGrpSpPr>
          <p:cNvPr id="234" name="Group 105">
            <a:extLst>
              <a:ext uri="{FF2B5EF4-FFF2-40B4-BE49-F238E27FC236}">
                <a16:creationId xmlns:a16="http://schemas.microsoft.com/office/drawing/2014/main" id="{45AA77DF-71CD-2E48-9AEE-EC1E8FB1B1C5}"/>
              </a:ext>
            </a:extLst>
          </p:cNvPr>
          <p:cNvGrpSpPr>
            <a:grpSpLocks/>
          </p:cNvGrpSpPr>
          <p:nvPr/>
        </p:nvGrpSpPr>
        <p:grpSpPr bwMode="auto">
          <a:xfrm>
            <a:off x="1061246" y="3092154"/>
            <a:ext cx="1149349" cy="962026"/>
            <a:chOff x="93" y="1295"/>
            <a:chExt cx="724" cy="606"/>
          </a:xfrm>
        </p:grpSpPr>
        <p:sp>
          <p:nvSpPr>
            <p:cNvPr id="235" name="Text Box 91">
              <a:extLst>
                <a:ext uri="{FF2B5EF4-FFF2-40B4-BE49-F238E27FC236}">
                  <a16:creationId xmlns:a16="http://schemas.microsoft.com/office/drawing/2014/main" id="{B93FA479-02A5-4C43-B059-3F1D0BB05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" y="1688"/>
              <a:ext cx="724" cy="213"/>
            </a:xfrm>
            <a:prstGeom prst="rect">
              <a:avLst/>
            </a:prstGeom>
            <a:noFill/>
            <a:ln w="50800">
              <a:solidFill>
                <a:schemeClr val="accent1">
                  <a:shade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SYNSENT</a:t>
              </a:r>
            </a:p>
          </p:txBody>
        </p:sp>
        <p:sp>
          <p:nvSpPr>
            <p:cNvPr id="236" name="Line 103">
              <a:extLst>
                <a:ext uri="{FF2B5EF4-FFF2-40B4-BE49-F238E27FC236}">
                  <a16:creationId xmlns:a16="http://schemas.microsoft.com/office/drawing/2014/main" id="{C569F88B-55D7-1F45-9FD5-8D995E4C9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1295"/>
              <a:ext cx="0" cy="369"/>
            </a:xfrm>
            <a:prstGeom prst="line">
              <a:avLst/>
            </a:prstGeom>
            <a:noFill/>
            <a:ln w="50800">
              <a:solidFill>
                <a:schemeClr val="accent1">
                  <a:shade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charset="0"/>
              </a:endParaRPr>
            </a:p>
          </p:txBody>
        </p:sp>
      </p:grpSp>
      <p:grpSp>
        <p:nvGrpSpPr>
          <p:cNvPr id="237" name="Group 111">
            <a:extLst>
              <a:ext uri="{FF2B5EF4-FFF2-40B4-BE49-F238E27FC236}">
                <a16:creationId xmlns:a16="http://schemas.microsoft.com/office/drawing/2014/main" id="{FBD3641B-4567-B84B-B0A9-51F31757E64D}"/>
              </a:ext>
            </a:extLst>
          </p:cNvPr>
          <p:cNvGrpSpPr>
            <a:grpSpLocks/>
          </p:cNvGrpSpPr>
          <p:nvPr/>
        </p:nvGrpSpPr>
        <p:grpSpPr bwMode="auto">
          <a:xfrm>
            <a:off x="1167460" y="4054179"/>
            <a:ext cx="854075" cy="1624013"/>
            <a:chOff x="157" y="1803"/>
            <a:chExt cx="538" cy="1023"/>
          </a:xfrm>
        </p:grpSpPr>
        <p:sp>
          <p:nvSpPr>
            <p:cNvPr id="238" name="Text Box 16">
              <a:extLst>
                <a:ext uri="{FF2B5EF4-FFF2-40B4-BE49-F238E27FC236}">
                  <a16:creationId xmlns:a16="http://schemas.microsoft.com/office/drawing/2014/main" id="{46A42911-E4FA-6E45-98D3-9BA61AF39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" y="2613"/>
              <a:ext cx="538" cy="213"/>
            </a:xfrm>
            <a:prstGeom prst="rect">
              <a:avLst/>
            </a:prstGeom>
            <a:noFill/>
            <a:ln w="50800">
              <a:solidFill>
                <a:schemeClr val="accent1">
                  <a:shade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Helvetica" pitchFamily="2" charset="0"/>
                </a:rPr>
                <a:t>ESTAB</a:t>
              </a:r>
            </a:p>
          </p:txBody>
        </p:sp>
        <p:sp>
          <p:nvSpPr>
            <p:cNvPr id="239" name="Line 104">
              <a:extLst>
                <a:ext uri="{FF2B5EF4-FFF2-40B4-BE49-F238E27FC236}">
                  <a16:creationId xmlns:a16="http://schemas.microsoft.com/office/drawing/2014/main" id="{B764515C-528C-5B41-979E-CEB5F77FD9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" y="1803"/>
              <a:ext cx="0" cy="797"/>
            </a:xfrm>
            <a:prstGeom prst="line">
              <a:avLst/>
            </a:prstGeom>
            <a:noFill/>
            <a:ln w="50800">
              <a:solidFill>
                <a:schemeClr val="accent1">
                  <a:shade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charset="0"/>
              </a:endParaRPr>
            </a:p>
          </p:txBody>
        </p:sp>
      </p:grpSp>
      <p:grpSp>
        <p:nvGrpSpPr>
          <p:cNvPr id="240" name="Group 108">
            <a:extLst>
              <a:ext uri="{FF2B5EF4-FFF2-40B4-BE49-F238E27FC236}">
                <a16:creationId xmlns:a16="http://schemas.microsoft.com/office/drawing/2014/main" id="{E9975853-CA29-F64E-9978-90818E85074F}"/>
              </a:ext>
            </a:extLst>
          </p:cNvPr>
          <p:cNvGrpSpPr>
            <a:grpSpLocks/>
          </p:cNvGrpSpPr>
          <p:nvPr/>
        </p:nvGrpSpPr>
        <p:grpSpPr bwMode="auto">
          <a:xfrm>
            <a:off x="9982496" y="3158291"/>
            <a:ext cx="1241424" cy="1193799"/>
            <a:chOff x="4840" y="1422"/>
            <a:chExt cx="782" cy="752"/>
          </a:xfrm>
        </p:grpSpPr>
        <p:sp>
          <p:nvSpPr>
            <p:cNvPr id="241" name="Text Box 99">
              <a:extLst>
                <a:ext uri="{FF2B5EF4-FFF2-40B4-BE49-F238E27FC236}">
                  <a16:creationId xmlns:a16="http://schemas.microsoft.com/office/drawing/2014/main" id="{8F08BD14-4FFB-B243-AC1A-68FE85BE4E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0" y="1961"/>
              <a:ext cx="782" cy="213"/>
            </a:xfrm>
            <a:prstGeom prst="rect">
              <a:avLst/>
            </a:prstGeom>
            <a:noFill/>
            <a:ln w="50800">
              <a:solidFill>
                <a:schemeClr val="accent1">
                  <a:shade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SYN RCVD</a:t>
              </a:r>
            </a:p>
          </p:txBody>
        </p:sp>
        <p:sp>
          <p:nvSpPr>
            <p:cNvPr id="242" name="Line 106">
              <a:extLst>
                <a:ext uri="{FF2B5EF4-FFF2-40B4-BE49-F238E27FC236}">
                  <a16:creationId xmlns:a16="http://schemas.microsoft.com/office/drawing/2014/main" id="{0D6BD76C-B84A-F940-AC88-70ACC69EC6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9" y="1422"/>
              <a:ext cx="0" cy="569"/>
            </a:xfrm>
            <a:prstGeom prst="line">
              <a:avLst/>
            </a:prstGeom>
            <a:noFill/>
            <a:ln w="50800">
              <a:solidFill>
                <a:schemeClr val="accent1">
                  <a:shade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charset="0"/>
              </a:endParaRPr>
            </a:p>
          </p:txBody>
        </p:sp>
      </p:grpSp>
      <p:sp>
        <p:nvSpPr>
          <p:cNvPr id="243" name="Line 107">
            <a:extLst>
              <a:ext uri="{FF2B5EF4-FFF2-40B4-BE49-F238E27FC236}">
                <a16:creationId xmlns:a16="http://schemas.microsoft.com/office/drawing/2014/main" id="{28C3410E-FF26-2849-8647-5DA1E34B6C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7199" y="4360029"/>
            <a:ext cx="0" cy="1704975"/>
          </a:xfrm>
          <a:prstGeom prst="line">
            <a:avLst/>
          </a:prstGeom>
          <a:noFill/>
          <a:ln w="50800">
            <a:solidFill>
              <a:schemeClr val="accent1">
                <a:shade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45" name="Text Box 114">
            <a:extLst>
              <a:ext uri="{FF2B5EF4-FFF2-40B4-BE49-F238E27FC236}">
                <a16:creationId xmlns:a16="http://schemas.microsoft.com/office/drawing/2014/main" id="{A27DEC11-2958-674C-B587-49A38C649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569" y="1412291"/>
            <a:ext cx="1983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" pitchFamily="2" charset="0"/>
              </a:rPr>
              <a:t>C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" pitchFamily="2" charset="0"/>
              </a:rPr>
              <a:t>lient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" pitchFamily="2" charset="0"/>
              </a:rPr>
              <a:t> state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46" name="Text Box 115">
            <a:extLst>
              <a:ext uri="{FF2B5EF4-FFF2-40B4-BE49-F238E27FC236}">
                <a16:creationId xmlns:a16="http://schemas.microsoft.com/office/drawing/2014/main" id="{052EAC19-09BF-FD44-ADF4-7A708D2CC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742" y="2345461"/>
            <a:ext cx="901209" cy="338554"/>
          </a:xfrm>
          <a:prstGeom prst="rect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</a:rPr>
              <a:t>LISTEN</a:t>
            </a:r>
          </a:p>
        </p:txBody>
      </p:sp>
      <p:sp>
        <p:nvSpPr>
          <p:cNvPr id="247" name="Text Box 116">
            <a:extLst>
              <a:ext uri="{FF2B5EF4-FFF2-40B4-BE49-F238E27FC236}">
                <a16:creationId xmlns:a16="http://schemas.microsoft.com/office/drawing/2014/main" id="{27C21C28-5638-8F4A-8A80-DBD146AD3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7622" y="765893"/>
            <a:ext cx="21227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" pitchFamily="2" charset="0"/>
              </a:rPr>
              <a:t>S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" pitchFamily="2" charset="0"/>
              </a:rPr>
              <a:t>erver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" pitchFamily="2" charset="0"/>
              </a:rPr>
              <a:t> state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48" name="Text Box 117">
            <a:extLst>
              <a:ext uri="{FF2B5EF4-FFF2-40B4-BE49-F238E27FC236}">
                <a16:creationId xmlns:a16="http://schemas.microsoft.com/office/drawing/2014/main" id="{2B920772-7698-6844-B114-A453A028C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7950" y="2770087"/>
            <a:ext cx="901209" cy="338554"/>
          </a:xfrm>
          <a:prstGeom prst="rect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</a:rPr>
              <a:t>LISTEN</a:t>
            </a:r>
          </a:p>
        </p:txBody>
      </p:sp>
      <p:grpSp>
        <p:nvGrpSpPr>
          <p:cNvPr id="249" name="Group 118">
            <a:extLst>
              <a:ext uri="{FF2B5EF4-FFF2-40B4-BE49-F238E27FC236}">
                <a16:creationId xmlns:a16="http://schemas.microsoft.com/office/drawing/2014/main" id="{EE14688C-F1C2-7F41-8726-D165159240FD}"/>
              </a:ext>
            </a:extLst>
          </p:cNvPr>
          <p:cNvGrpSpPr>
            <a:grpSpLocks/>
          </p:cNvGrpSpPr>
          <p:nvPr/>
        </p:nvGrpSpPr>
        <p:grpSpPr bwMode="auto">
          <a:xfrm>
            <a:off x="4464473" y="2492809"/>
            <a:ext cx="642937" cy="600075"/>
            <a:chOff x="-44" y="1473"/>
            <a:chExt cx="981" cy="1105"/>
          </a:xfrm>
        </p:grpSpPr>
        <p:pic>
          <p:nvPicPr>
            <p:cNvPr id="424" name="Picture 119" descr="desktop_computer_stylized_medium">
              <a:extLst>
                <a:ext uri="{FF2B5EF4-FFF2-40B4-BE49-F238E27FC236}">
                  <a16:creationId xmlns:a16="http://schemas.microsoft.com/office/drawing/2014/main" id="{1C11CA15-FEC8-A341-80F1-CFA1FA9F14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5" name="Freeform 120">
              <a:extLst>
                <a:ext uri="{FF2B5EF4-FFF2-40B4-BE49-F238E27FC236}">
                  <a16:creationId xmlns:a16="http://schemas.microsoft.com/office/drawing/2014/main" id="{8CCBA09D-3C96-6544-9960-AA2F6CD2F41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50" name="Group 121">
            <a:extLst>
              <a:ext uri="{FF2B5EF4-FFF2-40B4-BE49-F238E27FC236}">
                <a16:creationId xmlns:a16="http://schemas.microsoft.com/office/drawing/2014/main" id="{DC61BD1A-A71F-CF4B-B53E-5ECC0609FEB5}"/>
              </a:ext>
            </a:extLst>
          </p:cNvPr>
          <p:cNvGrpSpPr>
            <a:grpSpLocks/>
          </p:cNvGrpSpPr>
          <p:nvPr/>
        </p:nvGrpSpPr>
        <p:grpSpPr bwMode="auto">
          <a:xfrm>
            <a:off x="7221809" y="2580121"/>
            <a:ext cx="336550" cy="512763"/>
            <a:chOff x="4140" y="429"/>
            <a:chExt cx="1425" cy="2396"/>
          </a:xfrm>
        </p:grpSpPr>
        <p:sp>
          <p:nvSpPr>
            <p:cNvPr id="251" name="Freeform 122">
              <a:extLst>
                <a:ext uri="{FF2B5EF4-FFF2-40B4-BE49-F238E27FC236}">
                  <a16:creationId xmlns:a16="http://schemas.microsoft.com/office/drawing/2014/main" id="{0CD95998-3FB2-FF44-94A2-CC491B713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2" name="Rectangle 123">
              <a:extLst>
                <a:ext uri="{FF2B5EF4-FFF2-40B4-BE49-F238E27FC236}">
                  <a16:creationId xmlns:a16="http://schemas.microsoft.com/office/drawing/2014/main" id="{BF76EB82-B4E1-B149-BE06-EFCD582E8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3" name="Freeform 124">
              <a:extLst>
                <a:ext uri="{FF2B5EF4-FFF2-40B4-BE49-F238E27FC236}">
                  <a16:creationId xmlns:a16="http://schemas.microsoft.com/office/drawing/2014/main" id="{338FE797-056A-6E48-9B03-4B0253D63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Freeform 125">
              <a:extLst>
                <a:ext uri="{FF2B5EF4-FFF2-40B4-BE49-F238E27FC236}">
                  <a16:creationId xmlns:a16="http://schemas.microsoft.com/office/drawing/2014/main" id="{8D12AA45-CFED-084A-B74C-A299F8140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5" name="Rectangle 126">
              <a:extLst>
                <a:ext uri="{FF2B5EF4-FFF2-40B4-BE49-F238E27FC236}">
                  <a16:creationId xmlns:a16="http://schemas.microsoft.com/office/drawing/2014/main" id="{56E176FE-7110-C043-AC64-4C5F3D2E4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56" name="Group 127">
              <a:extLst>
                <a:ext uri="{FF2B5EF4-FFF2-40B4-BE49-F238E27FC236}">
                  <a16:creationId xmlns:a16="http://schemas.microsoft.com/office/drawing/2014/main" id="{A3707B54-2470-3A4A-B09A-A776F4E85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22" name="AutoShape 128">
                <a:extLst>
                  <a:ext uri="{FF2B5EF4-FFF2-40B4-BE49-F238E27FC236}">
                    <a16:creationId xmlns:a16="http://schemas.microsoft.com/office/drawing/2014/main" id="{C32686E6-B534-4B48-85B4-322123C24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3" name="AutoShape 129">
                <a:extLst>
                  <a:ext uri="{FF2B5EF4-FFF2-40B4-BE49-F238E27FC236}">
                    <a16:creationId xmlns:a16="http://schemas.microsoft.com/office/drawing/2014/main" id="{5846C4C5-19DD-E040-A465-B55F5E21A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57" name="Rectangle 130">
              <a:extLst>
                <a:ext uri="{FF2B5EF4-FFF2-40B4-BE49-F238E27FC236}">
                  <a16:creationId xmlns:a16="http://schemas.microsoft.com/office/drawing/2014/main" id="{E24E2E97-8AA8-D94D-B792-C58D1DB2D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58" name="Group 131">
              <a:extLst>
                <a:ext uri="{FF2B5EF4-FFF2-40B4-BE49-F238E27FC236}">
                  <a16:creationId xmlns:a16="http://schemas.microsoft.com/office/drawing/2014/main" id="{01958DE7-9158-5C4A-975E-7090A73BD8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0" name="AutoShape 132">
                <a:extLst>
                  <a:ext uri="{FF2B5EF4-FFF2-40B4-BE49-F238E27FC236}">
                    <a16:creationId xmlns:a16="http://schemas.microsoft.com/office/drawing/2014/main" id="{0097250A-579E-714A-BB43-1775F7C45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1" name="AutoShape 133">
                <a:extLst>
                  <a:ext uri="{FF2B5EF4-FFF2-40B4-BE49-F238E27FC236}">
                    <a16:creationId xmlns:a16="http://schemas.microsoft.com/office/drawing/2014/main" id="{011ECBC9-4E9D-9949-BBD3-4E72A731A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59" name="Rectangle 134">
              <a:extLst>
                <a:ext uri="{FF2B5EF4-FFF2-40B4-BE49-F238E27FC236}">
                  <a16:creationId xmlns:a16="http://schemas.microsoft.com/office/drawing/2014/main" id="{52385C15-71CF-0646-85DA-481C87C22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0" name="Rectangle 135">
              <a:extLst>
                <a:ext uri="{FF2B5EF4-FFF2-40B4-BE49-F238E27FC236}">
                  <a16:creationId xmlns:a16="http://schemas.microsoft.com/office/drawing/2014/main" id="{E9AFAD7D-A0FD-3344-8D9C-D21DB7BED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61" name="Group 136">
              <a:extLst>
                <a:ext uri="{FF2B5EF4-FFF2-40B4-BE49-F238E27FC236}">
                  <a16:creationId xmlns:a16="http://schemas.microsoft.com/office/drawing/2014/main" id="{36701E94-39B0-BB4E-B8F9-B11ED62531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77" name="AutoShape 137">
                <a:extLst>
                  <a:ext uri="{FF2B5EF4-FFF2-40B4-BE49-F238E27FC236}">
                    <a16:creationId xmlns:a16="http://schemas.microsoft.com/office/drawing/2014/main" id="{2535A487-3992-6B4F-9D85-E297BC390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9" name="AutoShape 138">
                <a:extLst>
                  <a:ext uri="{FF2B5EF4-FFF2-40B4-BE49-F238E27FC236}">
                    <a16:creationId xmlns:a16="http://schemas.microsoft.com/office/drawing/2014/main" id="{C55E1D44-7480-0442-A9DA-330FF7250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62" name="Freeform 139">
              <a:extLst>
                <a:ext uri="{FF2B5EF4-FFF2-40B4-BE49-F238E27FC236}">
                  <a16:creationId xmlns:a16="http://schemas.microsoft.com/office/drawing/2014/main" id="{56DA20E3-D49F-444E-8D21-F715762F0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63" name="Group 140">
              <a:extLst>
                <a:ext uri="{FF2B5EF4-FFF2-40B4-BE49-F238E27FC236}">
                  <a16:creationId xmlns:a16="http://schemas.microsoft.com/office/drawing/2014/main" id="{350DC23D-91BA-0F49-A121-0BB6DA6FF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75" name="AutoShape 141">
                <a:extLst>
                  <a:ext uri="{FF2B5EF4-FFF2-40B4-BE49-F238E27FC236}">
                    <a16:creationId xmlns:a16="http://schemas.microsoft.com/office/drawing/2014/main" id="{B6F4CD24-7945-E141-8AE5-B72F07D79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76" name="AutoShape 142">
                <a:extLst>
                  <a:ext uri="{FF2B5EF4-FFF2-40B4-BE49-F238E27FC236}">
                    <a16:creationId xmlns:a16="http://schemas.microsoft.com/office/drawing/2014/main" id="{A13F2C2E-8E50-C242-BBFA-276B45039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64" name="Rectangle 143">
              <a:extLst>
                <a:ext uri="{FF2B5EF4-FFF2-40B4-BE49-F238E27FC236}">
                  <a16:creationId xmlns:a16="http://schemas.microsoft.com/office/drawing/2014/main" id="{C95C6BF7-C7DF-FB4E-BCA1-1C5F3CF47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5" name="Freeform 144">
              <a:extLst>
                <a:ext uri="{FF2B5EF4-FFF2-40B4-BE49-F238E27FC236}">
                  <a16:creationId xmlns:a16="http://schemas.microsoft.com/office/drawing/2014/main" id="{E716E123-C485-CC44-A743-C9D7E94AF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6" name="Freeform 145">
              <a:extLst>
                <a:ext uri="{FF2B5EF4-FFF2-40B4-BE49-F238E27FC236}">
                  <a16:creationId xmlns:a16="http://schemas.microsoft.com/office/drawing/2014/main" id="{8B36D081-D3B9-D34B-91B2-079B05D09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7" name="Oval 146">
              <a:extLst>
                <a:ext uri="{FF2B5EF4-FFF2-40B4-BE49-F238E27FC236}">
                  <a16:creationId xmlns:a16="http://schemas.microsoft.com/office/drawing/2014/main" id="{B32C0505-6B5E-5B45-9C22-ABAD0452C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8" name="Freeform 147">
              <a:extLst>
                <a:ext uri="{FF2B5EF4-FFF2-40B4-BE49-F238E27FC236}">
                  <a16:creationId xmlns:a16="http://schemas.microsoft.com/office/drawing/2014/main" id="{30177E53-587A-9B45-9ECD-611B7CEB1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AutoShape 148">
              <a:extLst>
                <a:ext uri="{FF2B5EF4-FFF2-40B4-BE49-F238E27FC236}">
                  <a16:creationId xmlns:a16="http://schemas.microsoft.com/office/drawing/2014/main" id="{0DA2D2A9-124E-EB41-86B5-909A794DF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0" name="AutoShape 149">
              <a:extLst>
                <a:ext uri="{FF2B5EF4-FFF2-40B4-BE49-F238E27FC236}">
                  <a16:creationId xmlns:a16="http://schemas.microsoft.com/office/drawing/2014/main" id="{CA5FFC73-D7D9-D240-94B8-900F51AC0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1" name="Oval 150">
              <a:extLst>
                <a:ext uri="{FF2B5EF4-FFF2-40B4-BE49-F238E27FC236}">
                  <a16:creationId xmlns:a16="http://schemas.microsoft.com/office/drawing/2014/main" id="{EFC35150-3347-7042-80EB-A8781A361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2" name="Oval 151">
              <a:extLst>
                <a:ext uri="{FF2B5EF4-FFF2-40B4-BE49-F238E27FC236}">
                  <a16:creationId xmlns:a16="http://schemas.microsoft.com/office/drawing/2014/main" id="{EA2EA724-2820-AE47-8D84-09E997A6D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3" name="Oval 152">
              <a:extLst>
                <a:ext uri="{FF2B5EF4-FFF2-40B4-BE49-F238E27FC236}">
                  <a16:creationId xmlns:a16="http://schemas.microsoft.com/office/drawing/2014/main" id="{27B270D9-EE2B-924F-8F2A-27B9EB6AB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4" name="Rectangle 153">
              <a:extLst>
                <a:ext uri="{FF2B5EF4-FFF2-40B4-BE49-F238E27FC236}">
                  <a16:creationId xmlns:a16="http://schemas.microsoft.com/office/drawing/2014/main" id="{689F1C5E-1D85-0243-9E5E-0ABE340F9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74" name="Text Box 13">
            <a:extLst>
              <a:ext uri="{FF2B5EF4-FFF2-40B4-BE49-F238E27FC236}">
                <a16:creationId xmlns:a16="http://schemas.microsoft.com/office/drawing/2014/main" id="{5C657586-8C26-7645-A308-A162DA1C7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75" y="1971413"/>
            <a:ext cx="5065008" cy="34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cs = socket(AF_INET, SOCK_STREAM)</a:t>
            </a:r>
          </a:p>
        </p:txBody>
      </p:sp>
      <p:sp>
        <p:nvSpPr>
          <p:cNvPr id="75" name="Text Box 5">
            <a:extLst>
              <a:ext uri="{FF2B5EF4-FFF2-40B4-BE49-F238E27FC236}">
                <a16:creationId xmlns:a16="http://schemas.microsoft.com/office/drawing/2014/main" id="{1D57F3DF-BFA3-284D-8B9A-ADD3873D3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147" y="1234937"/>
            <a:ext cx="516861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ss = socket(AF_INET,SOCK_STREAM)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ss.bind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((‘’,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server_port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ss.listen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(1)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csockid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,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addr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 =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ss.accept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85BB3488-0F19-2446-9F3D-0FF3F2E5F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06" y="2721324"/>
            <a:ext cx="5649289" cy="34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cs.connect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((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host,server_port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034F5-24DD-AF3A-D57A-82FF2ADF3CF0}"/>
              </a:ext>
            </a:extLst>
          </p:cNvPr>
          <p:cNvSpPr txBox="1"/>
          <p:nvPr/>
        </p:nvSpPr>
        <p:spPr>
          <a:xfrm>
            <a:off x="7325094" y="6179326"/>
            <a:ext cx="233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Provision resources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316568-993E-28BE-D9F7-7C311E8CDA94}"/>
              </a:ext>
            </a:extLst>
          </p:cNvPr>
          <p:cNvGrpSpPr/>
          <p:nvPr/>
        </p:nvGrpSpPr>
        <p:grpSpPr>
          <a:xfrm>
            <a:off x="7538285" y="5744583"/>
            <a:ext cx="1202251" cy="307970"/>
            <a:chOff x="4307209" y="2949597"/>
            <a:chExt cx="1202251" cy="307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536D22-CE3B-EA1F-26C1-13A3B9EED093}"/>
                </a:ext>
              </a:extLst>
            </p:cNvPr>
            <p:cNvSpPr/>
            <p:nvPr/>
          </p:nvSpPr>
          <p:spPr>
            <a:xfrm>
              <a:off x="4307209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889FE-AEB8-5F91-AC70-7C84D5275C1A}"/>
                </a:ext>
              </a:extLst>
            </p:cNvPr>
            <p:cNvSpPr/>
            <p:nvPr/>
          </p:nvSpPr>
          <p:spPr>
            <a:xfrm>
              <a:off x="4731685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FE1E3F-028D-7FBA-80B3-A6406D959FB7}"/>
                </a:ext>
              </a:extLst>
            </p:cNvPr>
            <p:cNvSpPr/>
            <p:nvPr/>
          </p:nvSpPr>
          <p:spPr>
            <a:xfrm>
              <a:off x="5156161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47FED6D-BBE0-10D9-084D-364CE1FF4476}"/>
              </a:ext>
            </a:extLst>
          </p:cNvPr>
          <p:cNvSpPr txBox="1"/>
          <p:nvPr/>
        </p:nvSpPr>
        <p:spPr>
          <a:xfrm rot="1163565">
            <a:off x="5284277" y="3012264"/>
            <a:ext cx="192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No app data</a:t>
            </a:r>
          </a:p>
        </p:txBody>
      </p:sp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A786C0F-44F3-44DC-B747-9682781AB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687" y="1031997"/>
            <a:ext cx="2197542" cy="147534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AA50FEA-589D-3E04-6C1E-CF8575C96D85}"/>
              </a:ext>
            </a:extLst>
          </p:cNvPr>
          <p:cNvSpPr/>
          <p:nvPr/>
        </p:nvSpPr>
        <p:spPr>
          <a:xfrm>
            <a:off x="5599391" y="1450337"/>
            <a:ext cx="732186" cy="51466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31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  <p:bldP spid="77" grpId="0"/>
      <p:bldP spid="3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DD8B-C803-A6CA-CCCB-6E986F632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3-way handshake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BED3A-E1D5-9D2F-CE75-DC8182E96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application data can only be sent an RTT after</a:t>
            </a:r>
          </a:p>
          <a:p>
            <a:endParaRPr lang="en-US" dirty="0"/>
          </a:p>
          <a:p>
            <a:r>
              <a:rPr lang="en-US" dirty="0"/>
              <a:t>Fresh connection: at least 2 RTTs to get a response</a:t>
            </a:r>
          </a:p>
          <a:p>
            <a:pPr lvl="1"/>
            <a:r>
              <a:rPr lang="en-US" dirty="0"/>
              <a:t>Often fruitful to use “persistent” connections (HTTP header)</a:t>
            </a:r>
          </a:p>
        </p:txBody>
      </p:sp>
    </p:spTree>
    <p:extLst>
      <p:ext uri="{BB962C8B-B14F-4D97-AF65-F5344CB8AC3E}">
        <p14:creationId xmlns:p14="http://schemas.microsoft.com/office/powerpoint/2010/main" val="4198174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322BE-26C2-6552-2D35-E1E868C2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Transport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FEE0B-5477-C76C-A1AD-15BD675C5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abstraction between processes</a:t>
            </a:r>
          </a:p>
          <a:p>
            <a:endParaRPr lang="en-US" dirty="0"/>
          </a:p>
          <a:p>
            <a:r>
              <a:rPr lang="en-US" dirty="0"/>
              <a:t>Intelligent endpoints implementing </a:t>
            </a:r>
            <a:r>
              <a:rPr lang="en-US" dirty="0">
                <a:solidFill>
                  <a:srgbClr val="C00000"/>
                </a:solidFill>
              </a:rPr>
              <a:t>guarantees </a:t>
            </a:r>
            <a:r>
              <a:rPr lang="en-US" dirty="0"/>
              <a:t>for applications</a:t>
            </a:r>
          </a:p>
        </p:txBody>
      </p:sp>
      <p:pic>
        <p:nvPicPr>
          <p:cNvPr id="4" name="Picture 3" descr="A piece of cake on a plate&#10;&#10;Description automatically generated">
            <a:extLst>
              <a:ext uri="{FF2B5EF4-FFF2-40B4-BE49-F238E27FC236}">
                <a16:creationId xmlns:a16="http://schemas.microsoft.com/office/drawing/2014/main" id="{7456936A-5B02-995D-3078-46FBA22E9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852" y="4001294"/>
            <a:ext cx="2265987" cy="1699490"/>
          </a:xfrm>
          <a:prstGeom prst="rect">
            <a:avLst/>
          </a:prstGeom>
        </p:spPr>
      </p:pic>
      <p:pic>
        <p:nvPicPr>
          <p:cNvPr id="5" name="Picture 4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DD5CF955-253E-54DF-0C15-D86E03936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215" y="3117633"/>
            <a:ext cx="1764011" cy="127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3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00013 0.093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A860-6EC4-C243-AD9F-28326203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Network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7A6BCC61-2C8E-E347-99BF-C4E715401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3675" y="2834888"/>
            <a:ext cx="0" cy="206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26F961-158E-3E48-BDD7-8E5671B5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49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Application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AE2840-4271-F149-9102-2492F8558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777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Transport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8DD137B-DE60-0F48-BBD8-BFCAD61D2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9905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</a:rPr>
              <a:t>Network</a:t>
            </a:r>
            <a:endParaRPr lang="en-US" altLang="en-US" sz="28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E0B8930-93C7-DE4F-85D7-4AD7B77E0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033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Host-to-Net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5C7AD7A0-648E-AC45-AA0B-CE416DACEDF6}"/>
              </a:ext>
            </a:extLst>
          </p:cNvPr>
          <p:cNvGrpSpPr>
            <a:grpSpLocks/>
          </p:cNvGrpSpPr>
          <p:nvPr/>
        </p:nvGrpSpPr>
        <p:grpSpPr bwMode="auto">
          <a:xfrm>
            <a:off x="4370945" y="2456669"/>
            <a:ext cx="3876675" cy="2876551"/>
            <a:chOff x="1695" y="1256"/>
            <a:chExt cx="2442" cy="1812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F9F439AE-CFC1-AD49-80B7-9C4F5D6F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2681"/>
              <a:ext cx="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latin typeface="Arial" panose="020B0604020202020204" pitchFamily="34" charset="0"/>
                </a:rPr>
                <a:t>…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E442ED24-2045-2C43-B296-305C8CB06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268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F1984004-451B-1448-AAA2-F3DC87D16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" y="1294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FTP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DAF1F1B6-1E27-5C4E-BCEE-412B1D91B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" y="1295"/>
              <a:ext cx="3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HTTP</a:t>
              </a:r>
              <a:endParaRPr lang="en-US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EDD7FD37-B947-214E-BDA5-59CB4C002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309"/>
              <a:ext cx="3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SMTP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22639E96-CC83-834B-AB02-C70F3BC42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" y="1313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DNS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BAEF2F6E-EAF8-FD43-A365-5EE855050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785"/>
              <a:ext cx="2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TCP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EA4E49F1-482D-814D-9323-19469AAB7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781"/>
              <a:ext cx="2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UDP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70859255-8C6D-F046-9B09-A957DE9EF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264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IP</a:t>
              </a:r>
              <a:endPara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D9565A51-FB51-844E-8B8B-116A6C56B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2770"/>
              <a:ext cx="3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802.11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CC657FD6-3948-A942-9F42-752C64D0C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" y="283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7C605CB-D537-774E-9EC6-B7B0FA487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2716"/>
              <a:ext cx="514" cy="249"/>
            </a:xfrm>
            <a:custGeom>
              <a:avLst/>
              <a:gdLst>
                <a:gd name="T0" fmla="*/ 510 w 514"/>
                <a:gd name="T1" fmla="*/ 246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6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772F81B6-AB33-334D-9EFD-B9048DB90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766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X.25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0575451-3E1E-114A-938F-6DDB3DB6D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774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ATM</a:t>
              </a:r>
            </a:p>
          </p:txBody>
        </p:sp>
        <p:sp>
          <p:nvSpPr>
            <p:cNvPr id="29" name="Line 21">
              <a:extLst>
                <a:ext uri="{FF2B5EF4-FFF2-40B4-BE49-F238E27FC236}">
                  <a16:creationId xmlns:a16="http://schemas.microsoft.com/office/drawing/2014/main" id="{32673D35-C248-8F4A-B0CB-8975462A8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1505"/>
              <a:ext cx="272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DE5DB7D8-E892-8646-8EE1-CB58BC808A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505"/>
              <a:ext cx="211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3">
              <a:extLst>
                <a:ext uri="{FF2B5EF4-FFF2-40B4-BE49-F238E27FC236}">
                  <a16:creationId xmlns:a16="http://schemas.microsoft.com/office/drawing/2014/main" id="{F71A5E4B-86E4-574A-8456-8343739CD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6" y="1505"/>
              <a:ext cx="65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38BC7C19-3B3B-6E45-ACE6-82B2808EE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1505"/>
              <a:ext cx="303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5">
              <a:extLst>
                <a:ext uri="{FF2B5EF4-FFF2-40B4-BE49-F238E27FC236}">
                  <a16:creationId xmlns:a16="http://schemas.microsoft.com/office/drawing/2014/main" id="{553E9431-E0D3-A747-9313-81D231EE9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" y="1980"/>
              <a:ext cx="43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6">
              <a:extLst>
                <a:ext uri="{FF2B5EF4-FFF2-40B4-BE49-F238E27FC236}">
                  <a16:creationId xmlns:a16="http://schemas.microsoft.com/office/drawing/2014/main" id="{223108FC-9D77-FC48-8FD8-35589E472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5" y="1980"/>
              <a:ext cx="441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415956D1-8718-4A41-B4FC-EA5AD82565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5" y="2459"/>
              <a:ext cx="686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8">
              <a:extLst>
                <a:ext uri="{FF2B5EF4-FFF2-40B4-BE49-F238E27FC236}">
                  <a16:creationId xmlns:a16="http://schemas.microsoft.com/office/drawing/2014/main" id="{B3BA5B5F-DD3F-CD43-BCDD-5F65D47A9E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2" y="2459"/>
              <a:ext cx="81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9">
              <a:extLst>
                <a:ext uri="{FF2B5EF4-FFF2-40B4-BE49-F238E27FC236}">
                  <a16:creationId xmlns:a16="http://schemas.microsoft.com/office/drawing/2014/main" id="{33DDCCD1-FBA6-C744-8EAC-92EE37018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4" y="2459"/>
              <a:ext cx="802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6901B0E2-1CC6-C84C-A006-C8ECD9E6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2712"/>
              <a:ext cx="514" cy="253"/>
            </a:xfrm>
            <a:custGeom>
              <a:avLst/>
              <a:gdLst>
                <a:gd name="T0" fmla="*/ 514 w 514"/>
                <a:gd name="T1" fmla="*/ 250 h 253"/>
                <a:gd name="T2" fmla="*/ 514 w 514"/>
                <a:gd name="T3" fmla="*/ 0 h 253"/>
                <a:gd name="T4" fmla="*/ 0 w 514"/>
                <a:gd name="T5" fmla="*/ 0 h 253"/>
                <a:gd name="T6" fmla="*/ 0 w 514"/>
                <a:gd name="T7" fmla="*/ 253 h 253"/>
                <a:gd name="T8" fmla="*/ 514 w 514"/>
                <a:gd name="T9" fmla="*/ 253 h 253"/>
                <a:gd name="T10" fmla="*/ 514 w 514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53">
                  <a:moveTo>
                    <a:pt x="514" y="250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4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1E94C1D3-5E3D-C14B-BF77-34BFD6330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716"/>
              <a:ext cx="513" cy="249"/>
            </a:xfrm>
            <a:custGeom>
              <a:avLst/>
              <a:gdLst>
                <a:gd name="T0" fmla="*/ 509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09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F51049BC-78DE-F54E-A08E-B3CE21568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10"/>
              <a:ext cx="513" cy="249"/>
            </a:xfrm>
            <a:custGeom>
              <a:avLst/>
              <a:gdLst>
                <a:gd name="T0" fmla="*/ 510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10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18278FC8-CAB4-254A-B797-96AA9750E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731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8BA17029-A942-9644-96D6-DB79B7059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1727"/>
              <a:ext cx="518" cy="253"/>
            </a:xfrm>
            <a:custGeom>
              <a:avLst/>
              <a:gdLst>
                <a:gd name="T0" fmla="*/ 514 w 518"/>
                <a:gd name="T1" fmla="*/ 253 h 253"/>
                <a:gd name="T2" fmla="*/ 518 w 518"/>
                <a:gd name="T3" fmla="*/ 0 h 253"/>
                <a:gd name="T4" fmla="*/ 0 w 518"/>
                <a:gd name="T5" fmla="*/ 0 h 253"/>
                <a:gd name="T6" fmla="*/ 0 w 518"/>
                <a:gd name="T7" fmla="*/ 253 h 253"/>
                <a:gd name="T8" fmla="*/ 518 w 518"/>
                <a:gd name="T9" fmla="*/ 253 h 253"/>
                <a:gd name="T10" fmla="*/ 518 w 518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" h="253">
                  <a:moveTo>
                    <a:pt x="514" y="253"/>
                  </a:moveTo>
                  <a:lnTo>
                    <a:pt x="518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8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FE225476-A171-3842-B79C-DB63C244C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5724BDE2-327A-E14F-82C8-B76C2587A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648ACEE0-4BDD-434D-A266-29E893D29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256"/>
              <a:ext cx="514" cy="249"/>
            </a:xfrm>
            <a:custGeom>
              <a:avLst/>
              <a:gdLst>
                <a:gd name="T0" fmla="*/ 510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46A18ED-5F2C-4A4D-B967-24EEF4AE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">
            <a:extLst>
              <a:ext uri="{FF2B5EF4-FFF2-40B4-BE49-F238E27FC236}">
                <a16:creationId xmlns:a16="http://schemas.microsoft.com/office/drawing/2014/main" id="{2431DD7F-4D47-2243-9A85-E8747D42B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056" y="2456669"/>
            <a:ext cx="914401" cy="3952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72C27ECF-D574-DD40-B0AF-4F136BCFD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057" y="2483276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HTTPS</a:t>
            </a:r>
          </a:p>
        </p:txBody>
      </p:sp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F8717047-DCF3-7549-B73F-AFB852E683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61344" y="2851957"/>
            <a:ext cx="121285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pic>
        <p:nvPicPr>
          <p:cNvPr id="47" name="Picture 46" descr="A piece of cake on a plate&#10;&#10;Description automatically generated">
            <a:extLst>
              <a:ext uri="{FF2B5EF4-FFF2-40B4-BE49-F238E27FC236}">
                <a16:creationId xmlns:a16="http://schemas.microsoft.com/office/drawing/2014/main" id="{4B06EA11-850D-A44D-97D1-ACD51B0DD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670" y="3019367"/>
            <a:ext cx="2265987" cy="1699490"/>
          </a:xfrm>
          <a:prstGeom prst="rect">
            <a:avLst/>
          </a:prstGeom>
        </p:spPr>
      </p:pic>
      <p:pic>
        <p:nvPicPr>
          <p:cNvPr id="48" name="Picture 47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132CDA1B-C12E-964C-8DC6-CD95D9A61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989" y="2944325"/>
            <a:ext cx="1764011" cy="12771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EC6189-D23B-7543-83B3-A3E660DA21B9}"/>
              </a:ext>
            </a:extLst>
          </p:cNvPr>
          <p:cNvSpPr txBox="1"/>
          <p:nvPr/>
        </p:nvSpPr>
        <p:spPr>
          <a:xfrm rot="768831">
            <a:off x="9504073" y="3723589"/>
            <a:ext cx="124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Helvetica" pitchFamily="2" charset="0"/>
              </a:rPr>
              <a:t>Net layer</a:t>
            </a:r>
          </a:p>
        </p:txBody>
      </p:sp>
    </p:spTree>
    <p:extLst>
      <p:ext uri="{BB962C8B-B14F-4D97-AF65-F5344CB8AC3E}">
        <p14:creationId xmlns:p14="http://schemas.microsoft.com/office/powerpoint/2010/main" val="367580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22587-A120-5544-8B0C-E3962D11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D0CBD-C9D8-984C-B08D-F2D65B576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732508" cy="4831207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Main function: Move data from sending to receiving endpoint</a:t>
            </a:r>
          </a:p>
          <a:p>
            <a:r>
              <a:rPr lang="en-US" altLang="en-US" dirty="0"/>
              <a:t>on sending endpoint: encapsulate transport segments into </a:t>
            </a:r>
            <a:r>
              <a:rPr lang="en-US" altLang="en-US" dirty="0">
                <a:solidFill>
                  <a:srgbClr val="C00000"/>
                </a:solidFill>
              </a:rPr>
              <a:t>datagrams</a:t>
            </a:r>
          </a:p>
          <a:p>
            <a:r>
              <a:rPr lang="en-US" altLang="en-US" dirty="0"/>
              <a:t>on receiving endpoint: deliver datagrams to transport layer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The network layer also runs in every router</a:t>
            </a:r>
          </a:p>
          <a:p>
            <a:pPr lvl="1"/>
            <a:r>
              <a:rPr lang="en-US" altLang="en-US" dirty="0"/>
              <a:t>Very challenging to evolve the network layer</a:t>
            </a:r>
          </a:p>
          <a:p>
            <a:r>
              <a:rPr lang="en-US" altLang="en-US" dirty="0"/>
              <a:t>Routers examine headers on all passing through them</a:t>
            </a:r>
            <a:endParaRPr lang="en-US" altLang="en-US" sz="2000" dirty="0"/>
          </a:p>
          <a:p>
            <a:endParaRPr lang="en-US" altLang="en-US" sz="2400" dirty="0"/>
          </a:p>
          <a:p>
            <a:endParaRPr lang="en-US" dirty="0"/>
          </a:p>
        </p:txBody>
      </p:sp>
      <p:pic>
        <p:nvPicPr>
          <p:cNvPr id="619" name="Picture 618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593E700A-328A-CA4C-A15A-CEBCFD571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970" y="456899"/>
            <a:ext cx="1915099" cy="1810751"/>
          </a:xfrm>
          <a:prstGeom prst="rect">
            <a:avLst/>
          </a:prstGeom>
        </p:spPr>
      </p:pic>
      <p:pic>
        <p:nvPicPr>
          <p:cNvPr id="620" name="Picture 619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5F3D4176-6200-EB43-A4F3-082E74A1F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881" y="4724744"/>
            <a:ext cx="1915099" cy="1810751"/>
          </a:xfrm>
          <a:prstGeom prst="rect">
            <a:avLst/>
          </a:prstGeom>
        </p:spPr>
      </p:pic>
      <p:pic>
        <p:nvPicPr>
          <p:cNvPr id="621" name="Picture 620" descr="A close up of a stool&#13;&#10;&#13;&#10;Description automatically generated">
            <a:extLst>
              <a:ext uri="{FF2B5EF4-FFF2-40B4-BE49-F238E27FC236}">
                <a16:creationId xmlns:a16="http://schemas.microsoft.com/office/drawing/2014/main" id="{E34314EF-6805-EB42-B6DC-B2BA43EFE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18879" y="5794519"/>
            <a:ext cx="635229" cy="701039"/>
          </a:xfrm>
          <a:prstGeom prst="rect">
            <a:avLst/>
          </a:prstGeom>
        </p:spPr>
      </p:pic>
      <p:pic>
        <p:nvPicPr>
          <p:cNvPr id="622" name="Picture 621">
            <a:extLst>
              <a:ext uri="{FF2B5EF4-FFF2-40B4-BE49-F238E27FC236}">
                <a16:creationId xmlns:a16="http://schemas.microsoft.com/office/drawing/2014/main" id="{DA73E113-25DC-9B49-A5F2-C776220B3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879" y="1560694"/>
            <a:ext cx="675640" cy="675640"/>
          </a:xfrm>
          <a:prstGeom prst="rect">
            <a:avLst/>
          </a:prstGeom>
        </p:spPr>
      </p:pic>
      <p:pic>
        <p:nvPicPr>
          <p:cNvPr id="623" name="Picture 622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ADE206E4-FEB1-9045-9877-F55505955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0105" y="3018852"/>
            <a:ext cx="1211852" cy="1114699"/>
          </a:xfrm>
          <a:prstGeom prst="rect">
            <a:avLst/>
          </a:prstGeom>
        </p:spPr>
      </p:pic>
      <p:sp>
        <p:nvSpPr>
          <p:cNvPr id="624" name="TextBox 623">
            <a:extLst>
              <a:ext uri="{FF2B5EF4-FFF2-40B4-BE49-F238E27FC236}">
                <a16:creationId xmlns:a16="http://schemas.microsoft.com/office/drawing/2014/main" id="{AC7B1D75-6446-F245-B363-83846E9626A0}"/>
              </a:ext>
            </a:extLst>
          </p:cNvPr>
          <p:cNvSpPr txBox="1"/>
          <p:nvPr/>
        </p:nvSpPr>
        <p:spPr>
          <a:xfrm>
            <a:off x="9570708" y="4209164"/>
            <a:ext cx="19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Network Layer</a:t>
            </a:r>
          </a:p>
        </p:txBody>
      </p:sp>
      <p:sp>
        <p:nvSpPr>
          <p:cNvPr id="625" name="TextBox 624">
            <a:extLst>
              <a:ext uri="{FF2B5EF4-FFF2-40B4-BE49-F238E27FC236}">
                <a16:creationId xmlns:a16="http://schemas.microsoft.com/office/drawing/2014/main" id="{CF32D749-62B7-6B49-91E5-D6BDB658664C}"/>
              </a:ext>
            </a:extLst>
          </p:cNvPr>
          <p:cNvSpPr txBox="1"/>
          <p:nvPr/>
        </p:nvSpPr>
        <p:spPr>
          <a:xfrm>
            <a:off x="9369136" y="2343263"/>
            <a:ext cx="19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Process</a:t>
            </a:r>
          </a:p>
        </p:txBody>
      </p:sp>
      <p:sp>
        <p:nvSpPr>
          <p:cNvPr id="626" name="TextBox 625">
            <a:extLst>
              <a:ext uri="{FF2B5EF4-FFF2-40B4-BE49-F238E27FC236}">
                <a16:creationId xmlns:a16="http://schemas.microsoft.com/office/drawing/2014/main" id="{6DDE20BD-380E-464C-B106-EEB33DF1FDAE}"/>
              </a:ext>
            </a:extLst>
          </p:cNvPr>
          <p:cNvSpPr txBox="1"/>
          <p:nvPr/>
        </p:nvSpPr>
        <p:spPr>
          <a:xfrm>
            <a:off x="9736970" y="134185"/>
            <a:ext cx="19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Endpoint</a:t>
            </a:r>
          </a:p>
        </p:txBody>
      </p:sp>
      <p:sp>
        <p:nvSpPr>
          <p:cNvPr id="627" name="TextBox 626">
            <a:extLst>
              <a:ext uri="{FF2B5EF4-FFF2-40B4-BE49-F238E27FC236}">
                <a16:creationId xmlns:a16="http://schemas.microsoft.com/office/drawing/2014/main" id="{34FD4F36-75D4-7044-AA1F-DB0335C7FD87}"/>
              </a:ext>
            </a:extLst>
          </p:cNvPr>
          <p:cNvSpPr txBox="1"/>
          <p:nvPr/>
        </p:nvSpPr>
        <p:spPr>
          <a:xfrm>
            <a:off x="8336065" y="5960372"/>
            <a:ext cx="19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Process</a:t>
            </a:r>
          </a:p>
        </p:txBody>
      </p:sp>
      <p:sp>
        <p:nvSpPr>
          <p:cNvPr id="628" name="TextBox 627">
            <a:extLst>
              <a:ext uri="{FF2B5EF4-FFF2-40B4-BE49-F238E27FC236}">
                <a16:creationId xmlns:a16="http://schemas.microsoft.com/office/drawing/2014/main" id="{F5E724D5-CAEE-A94F-B3B4-DA4739140DC8}"/>
              </a:ext>
            </a:extLst>
          </p:cNvPr>
          <p:cNvSpPr txBox="1"/>
          <p:nvPr/>
        </p:nvSpPr>
        <p:spPr>
          <a:xfrm>
            <a:off x="9997704" y="6506388"/>
            <a:ext cx="19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Endpoint</a:t>
            </a:r>
          </a:p>
        </p:txBody>
      </p:sp>
    </p:spTree>
    <p:extLst>
      <p:ext uri="{BB962C8B-B14F-4D97-AF65-F5344CB8AC3E}">
        <p14:creationId xmlns:p14="http://schemas.microsoft.com/office/powerpoint/2010/main" val="223889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" grpId="0"/>
      <p:bldP spid="625" grpId="0"/>
      <p:bldP spid="626" grpId="0"/>
      <p:bldP spid="627" grpId="0"/>
      <p:bldP spid="6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>
            <a:extLst>
              <a:ext uri="{FF2B5EF4-FFF2-40B4-BE49-F238E27FC236}">
                <a16:creationId xmlns:a16="http://schemas.microsoft.com/office/drawing/2014/main" id="{62EFED0A-4195-8A45-AE54-A65D441ED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Two key network-layer functions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14FF7A73-425A-3C43-9622-5CFA034B6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63674"/>
            <a:ext cx="4892039" cy="462000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 Forwarding:</a:t>
            </a:r>
            <a:r>
              <a:rPr lang="en-US" altLang="en-US" dirty="0"/>
              <a:t> move packets from router</a:t>
            </a:r>
            <a:r>
              <a:rPr lang="ja-JP" altLang="en-US"/>
              <a:t>’</a:t>
            </a:r>
            <a:r>
              <a:rPr lang="en-US" altLang="ja-JP" dirty="0"/>
              <a:t>s input to appropriate router output</a:t>
            </a:r>
          </a:p>
          <a:p>
            <a:pPr marL="0" indent="0">
              <a:spcBef>
                <a:spcPts val="600"/>
              </a:spcBef>
            </a:pPr>
            <a:endParaRPr lang="en-US" altLang="ja-JP" dirty="0"/>
          </a:p>
          <a:p>
            <a:pPr marL="0" indent="0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 Routing:</a:t>
            </a:r>
            <a:r>
              <a:rPr lang="en-US" altLang="en-US" dirty="0"/>
              <a:t> determine route taken by packets from source to destination</a:t>
            </a:r>
          </a:p>
          <a:p>
            <a:pPr lvl="1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routing algorithms</a:t>
            </a:r>
          </a:p>
          <a:p>
            <a:pPr lvl="1">
              <a:spcBef>
                <a:spcPts val="600"/>
              </a:spcBef>
            </a:pPr>
            <a:endParaRPr lang="en-US" altLang="en-US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en-US" dirty="0"/>
              <a:t>The network layer solves the routing problem.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5062" name="Rectangle 4">
            <a:extLst>
              <a:ext uri="{FF2B5EF4-FFF2-40B4-BE49-F238E27FC236}">
                <a16:creationId xmlns:a16="http://schemas.microsoft.com/office/drawing/2014/main" id="{1777DEE5-6E7E-AE45-B96B-2BBCC76D6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40" y="1884363"/>
            <a:ext cx="4068762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defRPr/>
            </a:pP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Analogy: taking a road trip</a:t>
            </a: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endParaRPr lang="en-US" sz="2800" dirty="0">
              <a:solidFill>
                <a:srgbClr val="000099"/>
              </a:solidFill>
              <a:latin typeface="Helvetica" pitchFamily="2" charset="0"/>
              <a:ea typeface="ＭＳ Ｐゴシック" charset="0"/>
              <a:cs typeface="ＭＳ Ｐゴシック" charset="0"/>
            </a:endParaRP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Forwarding:</a:t>
            </a: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 process of getting through single interchange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Helvetica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5266678-8B81-DE4C-8B43-B44FB8E34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40" y="4649778"/>
            <a:ext cx="4068761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Routing:</a:t>
            </a: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 process of planning trip from source to destination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558FA84-8AB6-4047-9E0B-966AC5B3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A4EBC5-CC0A-D948-B5F1-38CC80DA6AF4}" type="slidenum">
              <a:rPr lang="en-US" altLang="en-US" sz="1200" smtClean="0">
                <a:latin typeface="Tahoma" panose="020B0604030504040204" pitchFamily="34" charset="0"/>
              </a:rPr>
              <a:pPr/>
              <a:t>27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721B47-825F-D845-BC93-57B3677DF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007" y="4348199"/>
            <a:ext cx="1824168" cy="1824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5B9BC-E6B6-9046-B26A-0A1A501FC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719" y="2508285"/>
            <a:ext cx="1824168" cy="12159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0078808-AEA2-884A-902F-04818A3A97C5}"/>
              </a:ext>
            </a:extLst>
          </p:cNvPr>
          <p:cNvGrpSpPr/>
          <p:nvPr/>
        </p:nvGrpSpPr>
        <p:grpSpPr>
          <a:xfrm>
            <a:off x="4745515" y="4501890"/>
            <a:ext cx="6030736" cy="2311994"/>
            <a:chOff x="4745515" y="4501890"/>
            <a:chExt cx="6030736" cy="2311994"/>
          </a:xfrm>
        </p:grpSpPr>
        <p:pic>
          <p:nvPicPr>
            <p:cNvPr id="10" name="Picture 19" descr="Router Clip Art">
              <a:extLst>
                <a:ext uri="{FF2B5EF4-FFF2-40B4-BE49-F238E27FC236}">
                  <a16:creationId xmlns:a16="http://schemas.microsoft.com/office/drawing/2014/main" id="{8CB77293-4E1C-B14B-869D-5A4EAA0F2E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111" y="5803503"/>
              <a:ext cx="1203652" cy="88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 descr="Router Clip Art">
              <a:extLst>
                <a:ext uri="{FF2B5EF4-FFF2-40B4-BE49-F238E27FC236}">
                  <a16:creationId xmlns:a16="http://schemas.microsoft.com/office/drawing/2014/main" id="{31F2F233-66E7-AD43-8409-711250AE2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362" y="5910197"/>
              <a:ext cx="1203652" cy="88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979279-B7A4-194E-8039-FA08012A05E7}"/>
                </a:ext>
              </a:extLst>
            </p:cNvPr>
            <p:cNvCxnSpPr>
              <a:cxnSpLocks/>
            </p:cNvCxnSpPr>
            <p:nvPr/>
          </p:nvCxnSpPr>
          <p:spPr>
            <a:xfrm>
              <a:off x="6634661" y="6210936"/>
              <a:ext cx="811803" cy="506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24">
              <a:extLst>
                <a:ext uri="{FF2B5EF4-FFF2-40B4-BE49-F238E27FC236}">
                  <a16:creationId xmlns:a16="http://schemas.microsoft.com/office/drawing/2014/main" id="{DB747AA0-6EF4-9440-AFBD-22E9E299642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745515" y="4501890"/>
              <a:ext cx="869950" cy="906462"/>
              <a:chOff x="-44" y="1473"/>
              <a:chExt cx="981" cy="1105"/>
            </a:xfrm>
          </p:grpSpPr>
          <p:pic>
            <p:nvPicPr>
              <p:cNvPr id="16" name="Picture 125" descr="desktop_computer_stylized_medium">
                <a:extLst>
                  <a:ext uri="{FF2B5EF4-FFF2-40B4-BE49-F238E27FC236}">
                    <a16:creationId xmlns:a16="http://schemas.microsoft.com/office/drawing/2014/main" id="{A73E5A37-1A0F-6242-B1C5-550B1B9C1A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Freeform 126">
                <a:extLst>
                  <a:ext uri="{FF2B5EF4-FFF2-40B4-BE49-F238E27FC236}">
                    <a16:creationId xmlns:a16="http://schemas.microsoft.com/office/drawing/2014/main" id="{C970E33D-00A1-334B-8B0C-7011FDA7883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7B92483-9533-7949-B24A-8059A9D1F1F8}"/>
                </a:ext>
              </a:extLst>
            </p:cNvPr>
            <p:cNvCxnSpPr>
              <a:cxnSpLocks/>
            </p:cNvCxnSpPr>
            <p:nvPr/>
          </p:nvCxnSpPr>
          <p:spPr>
            <a:xfrm>
              <a:off x="5180920" y="5360833"/>
              <a:ext cx="349210" cy="3362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124">
              <a:extLst>
                <a:ext uri="{FF2B5EF4-FFF2-40B4-BE49-F238E27FC236}">
                  <a16:creationId xmlns:a16="http://schemas.microsoft.com/office/drawing/2014/main" id="{7581192D-1B9D-B744-9CCB-23CF1C78848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906301" y="5907422"/>
              <a:ext cx="869950" cy="906462"/>
              <a:chOff x="-44" y="1473"/>
              <a:chExt cx="981" cy="1105"/>
            </a:xfrm>
          </p:grpSpPr>
          <p:pic>
            <p:nvPicPr>
              <p:cNvPr id="23" name="Picture 125" descr="desktop_computer_stylized_medium">
                <a:extLst>
                  <a:ext uri="{FF2B5EF4-FFF2-40B4-BE49-F238E27FC236}">
                    <a16:creationId xmlns:a16="http://schemas.microsoft.com/office/drawing/2014/main" id="{188B5852-4B9D-6948-A628-DDD32FBCE9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Freeform 126">
                <a:extLst>
                  <a:ext uri="{FF2B5EF4-FFF2-40B4-BE49-F238E27FC236}">
                    <a16:creationId xmlns:a16="http://schemas.microsoft.com/office/drawing/2014/main" id="{C69B08C3-57FB-E140-BA5E-1D34C5535C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DBA9657-CF47-7148-AE74-6DE45610B1EB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12" y="6275711"/>
              <a:ext cx="771965" cy="2464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52AB869-9357-B944-B72F-617A8E51A3C6}"/>
              </a:ext>
            </a:extLst>
          </p:cNvPr>
          <p:cNvGrpSpPr/>
          <p:nvPr/>
        </p:nvGrpSpPr>
        <p:grpSpPr>
          <a:xfrm>
            <a:off x="5523219" y="4483540"/>
            <a:ext cx="6454954" cy="1890567"/>
            <a:chOff x="5523219" y="4483540"/>
            <a:chExt cx="6454954" cy="189056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3C96F6-2885-9648-8371-BA7A48E17F13}"/>
                </a:ext>
              </a:extLst>
            </p:cNvPr>
            <p:cNvSpPr txBox="1"/>
            <p:nvPr/>
          </p:nvSpPr>
          <p:spPr>
            <a:xfrm rot="4035978">
              <a:off x="5158818" y="4847941"/>
              <a:ext cx="1098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network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0A263E-AD66-7747-A4FC-7559C7DA81FE}"/>
                </a:ext>
              </a:extLst>
            </p:cNvPr>
            <p:cNvSpPr txBox="1"/>
            <p:nvPr/>
          </p:nvSpPr>
          <p:spPr>
            <a:xfrm rot="1292375">
              <a:off x="6268878" y="5661290"/>
              <a:ext cx="796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layer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A4A265-BB5F-2043-9488-A7AA58FF97BD}"/>
                </a:ext>
              </a:extLst>
            </p:cNvPr>
            <p:cNvSpPr txBox="1"/>
            <p:nvPr/>
          </p:nvSpPr>
          <p:spPr>
            <a:xfrm rot="246824">
              <a:off x="8664621" y="5757810"/>
              <a:ext cx="79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runs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CAB46A-D1D7-C143-8318-113CD79D2254}"/>
                </a:ext>
              </a:extLst>
            </p:cNvPr>
            <p:cNvSpPr txBox="1"/>
            <p:nvPr/>
          </p:nvSpPr>
          <p:spPr>
            <a:xfrm>
              <a:off x="10378546" y="6004775"/>
              <a:ext cx="1599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everywhere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68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BE8B-2F98-EF40-98CD-072468EB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plane and Control Plane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73D1-1069-084E-A8AD-DF2EAEC59F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Data plane = Forwarding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local, per-router function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determines how datagram arriving on router input port is forwarded to router output 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80C51-FD08-D148-88ED-D82891AB0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728063" cy="494093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CC0000"/>
                </a:solidFill>
              </a:rPr>
              <a:t>Control plane = Routing</a:t>
            </a:r>
          </a:p>
          <a:p>
            <a:pPr>
              <a:defRPr/>
            </a:pPr>
            <a:r>
              <a:rPr lang="en-US" sz="2600" dirty="0"/>
              <a:t>network-wide logic</a:t>
            </a:r>
          </a:p>
          <a:p>
            <a:pPr>
              <a:defRPr/>
            </a:pPr>
            <a:r>
              <a:rPr lang="en-US" sz="2600" dirty="0"/>
              <a:t>determines how datagram is routed along end-to-end path from source to destination endpoint</a:t>
            </a:r>
          </a:p>
          <a:p>
            <a:pPr>
              <a:defRPr/>
            </a:pPr>
            <a:r>
              <a:rPr lang="en-US" sz="2600" dirty="0"/>
              <a:t>two control-plane approaches:</a:t>
            </a:r>
          </a:p>
          <a:p>
            <a:pPr lvl="1">
              <a:defRPr/>
            </a:pPr>
            <a:r>
              <a:rPr lang="en-US" sz="2600" dirty="0">
                <a:solidFill>
                  <a:srgbClr val="C00000"/>
                </a:solidFill>
              </a:rPr>
              <a:t>Distributed routing</a:t>
            </a:r>
            <a:r>
              <a:rPr lang="en-US" sz="2600" dirty="0"/>
              <a:t> algorithm running on each router</a:t>
            </a:r>
          </a:p>
          <a:p>
            <a:pPr lvl="1">
              <a:defRPr/>
            </a:pPr>
            <a:r>
              <a:rPr lang="en-US" sz="2600" dirty="0">
                <a:solidFill>
                  <a:srgbClr val="C00000"/>
                </a:solidFill>
              </a:rPr>
              <a:t>Centralized routing</a:t>
            </a:r>
            <a:r>
              <a:rPr lang="en-US" sz="2600" dirty="0"/>
              <a:t> algorithm running on a (logically) centralized server</a:t>
            </a:r>
            <a:endParaRPr lang="en-US" sz="2600" dirty="0">
              <a:solidFill>
                <a:srgbClr val="C0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82E341F-3E37-F84B-A4A9-148395A005FA}"/>
              </a:ext>
            </a:extLst>
          </p:cNvPr>
          <p:cNvGrpSpPr/>
          <p:nvPr/>
        </p:nvGrpSpPr>
        <p:grpSpPr>
          <a:xfrm>
            <a:off x="985363" y="4751734"/>
            <a:ext cx="2308340" cy="1296448"/>
            <a:chOff x="985363" y="4751734"/>
            <a:chExt cx="2308340" cy="129644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800D77-A398-E345-987B-FE27F80501C6}"/>
                </a:ext>
              </a:extLst>
            </p:cNvPr>
            <p:cNvCxnSpPr/>
            <p:nvPr/>
          </p:nvCxnSpPr>
          <p:spPr bwMode="auto">
            <a:xfrm flipH="1">
              <a:off x="1787165" y="6046595"/>
              <a:ext cx="1506538" cy="158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C329AB07-D0EF-954F-A977-F8FF2FA8FC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1980" y="5379402"/>
              <a:ext cx="1615695" cy="626977"/>
              <a:chOff x="-4079003" y="2614285"/>
              <a:chExt cx="1616718" cy="628511"/>
            </a:xfrm>
          </p:grpSpPr>
          <p:sp>
            <p:nvSpPr>
              <p:cNvPr id="27" name="Rectangle 97">
                <a:extLst>
                  <a:ext uri="{FF2B5EF4-FFF2-40B4-BE49-F238E27FC236}">
                    <a16:creationId xmlns:a16="http://schemas.microsoft.com/office/drawing/2014/main" id="{E96B3FA6-FCE2-EB48-B29C-3A8DA7603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8" name="Rectangle 98">
                <a:extLst>
                  <a:ext uri="{FF2B5EF4-FFF2-40B4-BE49-F238E27FC236}">
                    <a16:creationId xmlns:a16="http://schemas.microsoft.com/office/drawing/2014/main" id="{BA14CC9A-6623-5449-A9D3-6FF28B491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9" name="Line 99">
                <a:extLst>
                  <a:ext uri="{FF2B5EF4-FFF2-40B4-BE49-F238E27FC236}">
                    <a16:creationId xmlns:a16="http://schemas.microsoft.com/office/drawing/2014/main" id="{67744588-5D7C-6344-BEFF-70FFE98D5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104">
                <a:extLst>
                  <a:ext uri="{FF2B5EF4-FFF2-40B4-BE49-F238E27FC236}">
                    <a16:creationId xmlns:a16="http://schemas.microsoft.com/office/drawing/2014/main" id="{298F4EE6-63B9-0B4A-84B5-C108B9FA4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1" name="Text Box 105">
                <a:extLst>
                  <a:ext uri="{FF2B5EF4-FFF2-40B4-BE49-F238E27FC236}">
                    <a16:creationId xmlns:a16="http://schemas.microsoft.com/office/drawing/2014/main" id="{2BE3D8C7-1BFE-584E-B59F-35BF6EFFD1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01994" cy="277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dirty="0">
                    <a:solidFill>
                      <a:schemeClr val="bg1"/>
                    </a:solidFill>
                  </a:rPr>
                  <a:t>0111</a:t>
                </a:r>
              </a:p>
            </p:txBody>
          </p:sp>
          <p:sp>
            <p:nvSpPr>
              <p:cNvPr id="32" name="Line 119">
                <a:extLst>
                  <a:ext uri="{FF2B5EF4-FFF2-40B4-BE49-F238E27FC236}">
                    <a16:creationId xmlns:a16="http://schemas.microsoft.com/office/drawing/2014/main" id="{4D0A322A-E27A-DE48-8E60-07210B25A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742333" y="2614285"/>
                <a:ext cx="405953" cy="30060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B0C951A0-0095-0A4E-9B8D-6FD693A5E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363" y="4751734"/>
              <a:ext cx="199184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dirty="0"/>
                <a:t>values in arriving </a:t>
              </a:r>
            </a:p>
            <a:p>
              <a:r>
                <a:rPr lang="en-US" altLang="en-US" sz="1800" dirty="0"/>
                <a:t>packet header</a:t>
              </a:r>
              <a:endParaRPr lang="en-US" alt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9701D1-9F03-A346-93C0-A27485D748BB}"/>
              </a:ext>
            </a:extLst>
          </p:cNvPr>
          <p:cNvGrpSpPr/>
          <p:nvPr/>
        </p:nvGrpSpPr>
        <p:grpSpPr>
          <a:xfrm>
            <a:off x="3217504" y="5718765"/>
            <a:ext cx="1258886" cy="681842"/>
            <a:chOff x="3217504" y="5718765"/>
            <a:chExt cx="1258886" cy="68184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AEE0B67-8E8F-CD46-8721-D9A0A0985C5B}"/>
                </a:ext>
              </a:extLst>
            </p:cNvPr>
            <p:cNvCxnSpPr/>
            <p:nvPr/>
          </p:nvCxnSpPr>
          <p:spPr bwMode="auto">
            <a:xfrm flipV="1">
              <a:off x="3765189" y="5803707"/>
              <a:ext cx="500063" cy="15716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7C9C248-4EEB-8D40-A32D-951EBBF874C3}"/>
                </a:ext>
              </a:extLst>
            </p:cNvPr>
            <p:cNvCxnSpPr/>
            <p:nvPr/>
          </p:nvCxnSpPr>
          <p:spPr bwMode="auto">
            <a:xfrm>
              <a:off x="3614377" y="6019607"/>
              <a:ext cx="862013" cy="1047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CF13D1-155D-A74A-A0DC-A845924E7C8E}"/>
                </a:ext>
              </a:extLst>
            </p:cNvPr>
            <p:cNvCxnSpPr/>
            <p:nvPr/>
          </p:nvCxnSpPr>
          <p:spPr bwMode="auto">
            <a:xfrm>
              <a:off x="3627077" y="6125970"/>
              <a:ext cx="714375" cy="274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265">
              <a:extLst>
                <a:ext uri="{FF2B5EF4-FFF2-40B4-BE49-F238E27FC236}">
                  <a16:creationId xmlns:a16="http://schemas.microsoft.com/office/drawing/2014/main" id="{9F3C4F97-EC09-9340-A503-5A4CBC8A1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2049" y="5718765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1</a:t>
              </a:r>
            </a:p>
          </p:txBody>
        </p:sp>
        <p:sp>
          <p:nvSpPr>
            <p:cNvPr id="12" name="TextBox 281">
              <a:extLst>
                <a:ext uri="{FF2B5EF4-FFF2-40B4-BE49-F238E27FC236}">
                  <a16:creationId xmlns:a16="http://schemas.microsoft.com/office/drawing/2014/main" id="{14310247-6ADD-2446-A30E-A4ECC68D4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6633" y="6006056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2</a:t>
              </a:r>
            </a:p>
          </p:txBody>
        </p:sp>
        <p:sp>
          <p:nvSpPr>
            <p:cNvPr id="13" name="TextBox 282">
              <a:extLst>
                <a:ext uri="{FF2B5EF4-FFF2-40B4-BE49-F238E27FC236}">
                  <a16:creationId xmlns:a16="http://schemas.microsoft.com/office/drawing/2014/main" id="{5E0DCA69-543D-874F-ABC2-97E3B2A3E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904" y="6107640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3</a:t>
              </a:r>
            </a:p>
          </p:txBody>
        </p:sp>
        <p:grpSp>
          <p:nvGrpSpPr>
            <p:cNvPr id="16" name="Group 357">
              <a:extLst>
                <a:ext uri="{FF2B5EF4-FFF2-40B4-BE49-F238E27FC236}">
                  <a16:creationId xmlns:a16="http://schemas.microsoft.com/office/drawing/2014/main" id="{6ACCB86F-D036-AD40-9F5B-69503EBED2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7504" y="5903719"/>
              <a:ext cx="565151" cy="293687"/>
              <a:chOff x="1870334" y="1575177"/>
              <a:chExt cx="1128637" cy="43793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CDC1055-0E35-ED4D-BEE7-4F5BD38D4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3504" y="1693538"/>
                <a:ext cx="1125467" cy="319572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E3279DC-9414-0041-9D6F-97CA1FE005E0}"/>
                  </a:ext>
                </a:extLst>
              </p:cNvPr>
              <p:cNvSpPr/>
              <p:nvPr/>
            </p:nvSpPr>
            <p:spPr bwMode="auto">
              <a:xfrm>
                <a:off x="1870334" y="1738514"/>
                <a:ext cx="1128637" cy="11599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83F725B-DE57-6240-ACF4-128F68CF8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0334" y="1575177"/>
                <a:ext cx="1125465" cy="319573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7C6AC13-78AB-B046-88C7-628580AB04B2}"/>
                  </a:ext>
                </a:extLst>
              </p:cNvPr>
              <p:cNvSpPr/>
              <p:nvPr/>
            </p:nvSpPr>
            <p:spPr bwMode="auto">
              <a:xfrm>
                <a:off x="2158833" y="1672232"/>
                <a:ext cx="548468" cy="16097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DD280D5-BB54-CF47-B8D1-6B41BC67A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767" y="1631990"/>
                <a:ext cx="662599" cy="111258"/>
              </a:xfrm>
              <a:custGeom>
                <a:avLst/>
                <a:gdLst>
                  <a:gd name="T0" fmla="*/ 0 w 3723451"/>
                  <a:gd name="T1" fmla="*/ 27219 h 932950"/>
                  <a:gd name="T2" fmla="*/ 116589 w 3723451"/>
                  <a:gd name="T3" fmla="*/ 321 h 932950"/>
                  <a:gd name="T4" fmla="*/ 330241 w 3723451"/>
                  <a:gd name="T5" fmla="*/ 62079 h 932950"/>
                  <a:gd name="T6" fmla="*/ 534068 w 3723451"/>
                  <a:gd name="T7" fmla="*/ 0 h 932950"/>
                  <a:gd name="T8" fmla="*/ 662599 w 3723451"/>
                  <a:gd name="T9" fmla="*/ 24703 h 932950"/>
                  <a:gd name="T10" fmla="*/ 566972 w 3723451"/>
                  <a:gd name="T11" fmla="*/ 55080 h 932950"/>
                  <a:gd name="T12" fmla="*/ 536184 w 3723451"/>
                  <a:gd name="T13" fmla="*/ 46891 h 932950"/>
                  <a:gd name="T14" fmla="*/ 333995 w 3723451"/>
                  <a:gd name="T15" fmla="*/ 111258 h 932950"/>
                  <a:gd name="T16" fmla="*/ 126634 w 3723451"/>
                  <a:gd name="T17" fmla="*/ 49258 h 932950"/>
                  <a:gd name="T18" fmla="*/ 93107 w 3723451"/>
                  <a:gd name="T19" fmla="*/ 55950 h 932950"/>
                  <a:gd name="T20" fmla="*/ 0 w 3723451"/>
                  <a:gd name="T21" fmla="*/ 27219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666B87A-6684-004C-838D-13EA6BF4A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103" y="1726678"/>
                <a:ext cx="244114" cy="97055"/>
              </a:xfrm>
              <a:custGeom>
                <a:avLst/>
                <a:gdLst>
                  <a:gd name="T0" fmla="*/ 0 w 1366596"/>
                  <a:gd name="T1" fmla="*/ 0 h 809868"/>
                  <a:gd name="T2" fmla="*/ 244114 w 1366596"/>
                  <a:gd name="T3" fmla="*/ 74997 h 809868"/>
                  <a:gd name="T4" fmla="*/ 154523 w 1366596"/>
                  <a:gd name="T5" fmla="*/ 97055 h 809868"/>
                  <a:gd name="T6" fmla="*/ 822 w 1366596"/>
                  <a:gd name="T7" fmla="*/ 51285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84E3EA70-3998-8749-9FED-85143E385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086" y="1729045"/>
                <a:ext cx="240945" cy="97056"/>
              </a:xfrm>
              <a:custGeom>
                <a:avLst/>
                <a:gdLst>
                  <a:gd name="T0" fmla="*/ 237656 w 1348191"/>
                  <a:gd name="T1" fmla="*/ 0 h 791462"/>
                  <a:gd name="T2" fmla="*/ 240945 w 1348191"/>
                  <a:gd name="T3" fmla="*/ 46835 h 791462"/>
                  <a:gd name="T4" fmla="*/ 87168 w 1348191"/>
                  <a:gd name="T5" fmla="*/ 97056 h 791462"/>
                  <a:gd name="T6" fmla="*/ 0 w 1348191"/>
                  <a:gd name="T7" fmla="*/ 75049 h 791462"/>
                  <a:gd name="T8" fmla="*/ 237656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69BF9A2-1965-4747-A3D8-A06E78B3DA97}"/>
                  </a:ext>
                </a:extLst>
              </p:cNvPr>
              <p:cNvCxnSpPr>
                <a:cxnSpLocks noChangeShapeType="1"/>
                <a:endCxn id="20" idx="2"/>
              </p:cNvCxnSpPr>
              <p:nvPr/>
            </p:nvCxnSpPr>
            <p:spPr bwMode="auto">
              <a:xfrm flipH="1" flipV="1">
                <a:off x="1870334" y="1736147"/>
                <a:ext cx="3169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938F921-4CEF-BF4A-87A1-85AA82D8B7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5800" y="1733779"/>
                <a:ext cx="3171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7" name="Freeform 120">
            <a:extLst>
              <a:ext uri="{FF2B5EF4-FFF2-40B4-BE49-F238E27FC236}">
                <a16:creationId xmlns:a16="http://schemas.microsoft.com/office/drawing/2014/main" id="{AFC7775E-5BA7-2B4E-9295-5983AC8CD973}"/>
              </a:ext>
            </a:extLst>
          </p:cNvPr>
          <p:cNvSpPr>
            <a:spLocks/>
          </p:cNvSpPr>
          <p:nvPr/>
        </p:nvSpPr>
        <p:spPr bwMode="auto">
          <a:xfrm>
            <a:off x="2997364" y="5913995"/>
            <a:ext cx="1013093" cy="578879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5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D5DE5-0215-DE4E-A88A-089C67462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and Reacting to Packet Loss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AF692-8E19-D645-B4B7-210A28472F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0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CFCE-30A9-B347-929F-10BA7B6EE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packet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533BF-2EF4-DE4E-9397-62F8D5D1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916138"/>
          </a:xfrm>
        </p:spPr>
        <p:txBody>
          <a:bodyPr>
            <a:normAutofit/>
          </a:bodyPr>
          <a:lstStyle/>
          <a:p>
            <a:r>
              <a:rPr lang="en-US" dirty="0"/>
              <a:t>So far, all the algorithms we’ve studied have a coarse loss detection mechanism: RTO timer expiration</a:t>
            </a:r>
          </a:p>
          <a:p>
            <a:pPr lvl="1"/>
            <a:r>
              <a:rPr lang="en-US" dirty="0"/>
              <a:t>Let the RTO expire, drop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all the way to 1 MSS</a:t>
            </a:r>
          </a:p>
          <a:p>
            <a:endParaRPr lang="en-US" dirty="0"/>
          </a:p>
          <a:p>
            <a:r>
              <a:rPr lang="en-US" dirty="0"/>
              <a:t>Analogy: you’re driving a car</a:t>
            </a:r>
          </a:p>
          <a:p>
            <a:pPr lvl="1"/>
            <a:r>
              <a:rPr lang="en-US" dirty="0"/>
              <a:t>You accelerate until the next car in front is super close to you (RTO) and then hit the brakes hard (</a:t>
            </a:r>
            <a:r>
              <a:rPr lang="en-US" dirty="0" err="1"/>
              <a:t>cwnd</a:t>
            </a:r>
            <a:r>
              <a:rPr lang="en-US" dirty="0"/>
              <a:t> := 1)</a:t>
            </a:r>
          </a:p>
          <a:p>
            <a:pPr lvl="1"/>
            <a:r>
              <a:rPr lang="en-US" dirty="0"/>
              <a:t>Q: Can you see obstacles from afar and slow down proportionately?</a:t>
            </a:r>
          </a:p>
          <a:p>
            <a:endParaRPr lang="en-US" dirty="0"/>
          </a:p>
          <a:p>
            <a:r>
              <a:rPr lang="en-US" dirty="0"/>
              <a:t>That is, can the sender see packet loss coming in advance?</a:t>
            </a:r>
          </a:p>
          <a:p>
            <a:pPr lvl="1"/>
            <a:r>
              <a:rPr lang="en-US" dirty="0"/>
              <a:t>And reduce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more gently?</a:t>
            </a:r>
          </a:p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D46E67-F89E-5B62-F217-264967BB3232}"/>
              </a:ext>
            </a:extLst>
          </p:cNvPr>
          <p:cNvCxnSpPr>
            <a:cxnSpLocks/>
          </p:cNvCxnSpPr>
          <p:nvPr/>
        </p:nvCxnSpPr>
        <p:spPr>
          <a:xfrm flipV="1">
            <a:off x="8030875" y="111915"/>
            <a:ext cx="0" cy="157877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FAF3019-4E1E-A899-93A6-1415863A3585}"/>
              </a:ext>
            </a:extLst>
          </p:cNvPr>
          <p:cNvCxnSpPr>
            <a:cxnSpLocks/>
          </p:cNvCxnSpPr>
          <p:nvPr/>
        </p:nvCxnSpPr>
        <p:spPr>
          <a:xfrm flipV="1">
            <a:off x="8016587" y="1664610"/>
            <a:ext cx="2529321" cy="260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094472F7-E714-4458-4753-5D063C4EFF5E}"/>
              </a:ext>
            </a:extLst>
          </p:cNvPr>
          <p:cNvSpPr/>
          <p:nvPr/>
        </p:nvSpPr>
        <p:spPr>
          <a:xfrm>
            <a:off x="8030876" y="706582"/>
            <a:ext cx="1334793" cy="798364"/>
          </a:xfrm>
          <a:custGeom>
            <a:avLst/>
            <a:gdLst>
              <a:gd name="connsiteX0" fmla="*/ 0 w 2543175"/>
              <a:gd name="connsiteY0" fmla="*/ 2686050 h 2686050"/>
              <a:gd name="connsiteX1" fmla="*/ 1157287 w 2543175"/>
              <a:gd name="connsiteY1" fmla="*/ 2314575 h 2686050"/>
              <a:gd name="connsiteX2" fmla="*/ 2028825 w 2543175"/>
              <a:gd name="connsiteY2" fmla="*/ 1571625 h 2686050"/>
              <a:gd name="connsiteX3" fmla="*/ 2543175 w 2543175"/>
              <a:gd name="connsiteY3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175" h="2686050">
                <a:moveTo>
                  <a:pt x="0" y="2686050"/>
                </a:moveTo>
                <a:cubicBezTo>
                  <a:pt x="409575" y="2593181"/>
                  <a:pt x="819150" y="2500312"/>
                  <a:pt x="1157287" y="2314575"/>
                </a:cubicBezTo>
                <a:cubicBezTo>
                  <a:pt x="1495425" y="2128837"/>
                  <a:pt x="1797844" y="1957387"/>
                  <a:pt x="2028825" y="1571625"/>
                </a:cubicBezTo>
                <a:cubicBezTo>
                  <a:pt x="2259806" y="1185863"/>
                  <a:pt x="2401490" y="592931"/>
                  <a:pt x="2543175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027E86-6AE2-2094-8148-E173EEE7727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9365669" y="706582"/>
            <a:ext cx="96986" cy="82309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F1E5C3-B96C-1BCB-01F5-C2CE227E8484}"/>
              </a:ext>
            </a:extLst>
          </p:cNvPr>
          <p:cNvCxnSpPr>
            <a:cxnSpLocks/>
          </p:cNvCxnSpPr>
          <p:nvPr/>
        </p:nvCxnSpPr>
        <p:spPr>
          <a:xfrm flipV="1">
            <a:off x="8030875" y="1493156"/>
            <a:ext cx="2313715" cy="2607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2EE23E1-5010-45A4-94AE-ECA3CDCBE6B2}"/>
              </a:ext>
            </a:extLst>
          </p:cNvPr>
          <p:cNvSpPr txBox="1"/>
          <p:nvPr/>
        </p:nvSpPr>
        <p:spPr>
          <a:xfrm>
            <a:off x="6854538" y="1295278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1 MSS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17C591-E923-CE68-F721-5FAA077950D2}"/>
              </a:ext>
            </a:extLst>
          </p:cNvPr>
          <p:cNvSpPr txBox="1"/>
          <p:nvPr/>
        </p:nvSpPr>
        <p:spPr>
          <a:xfrm>
            <a:off x="6055961" y="183810"/>
            <a:ext cx="1881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Congestion Window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76A2F-4396-A8F5-890B-889D880A392E}"/>
              </a:ext>
            </a:extLst>
          </p:cNvPr>
          <p:cNvSpPr txBox="1"/>
          <p:nvPr/>
        </p:nvSpPr>
        <p:spPr>
          <a:xfrm>
            <a:off x="9570025" y="1433777"/>
            <a:ext cx="188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B17637-7244-5885-9F1D-E3568526D982}"/>
              </a:ext>
            </a:extLst>
          </p:cNvPr>
          <p:cNvSpPr txBox="1"/>
          <p:nvPr/>
        </p:nvSpPr>
        <p:spPr>
          <a:xfrm>
            <a:off x="8146473" y="691702"/>
            <a:ext cx="131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Grow too fast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4C86CE-A125-ACFA-7CA3-8BE9E836C749}"/>
              </a:ext>
            </a:extLst>
          </p:cNvPr>
          <p:cNvSpPr txBox="1"/>
          <p:nvPr/>
        </p:nvSpPr>
        <p:spPr>
          <a:xfrm>
            <a:off x="9462655" y="676497"/>
            <a:ext cx="131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Drop too fast</a:t>
            </a:r>
          </a:p>
        </p:txBody>
      </p:sp>
    </p:spTree>
    <p:extLst>
      <p:ext uri="{BB962C8B-B14F-4D97-AF65-F5344CB8AC3E}">
        <p14:creationId xmlns:p14="http://schemas.microsoft.com/office/powerpoint/2010/main" val="383318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6DBCE-C46C-B841-B3B5-FB9328DF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detect loss earlier than RTO?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A993C-63D9-0C4C-8727-A19EB3D0F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02505" cy="4952365"/>
          </a:xfrm>
        </p:spPr>
        <p:txBody>
          <a:bodyPr>
            <a:normAutofit/>
          </a:bodyPr>
          <a:lstStyle/>
          <a:p>
            <a:r>
              <a:rPr lang="en-US" dirty="0"/>
              <a:t>Key idea: use the information in the ACKs. </a:t>
            </a:r>
            <a:r>
              <a:rPr lang="en-US" dirty="0">
                <a:solidFill>
                  <a:srgbClr val="C00000"/>
                </a:solidFill>
              </a:rPr>
              <a:t>How?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Suppose successive (cumulative) ACKs contain the same ACK#</a:t>
            </a:r>
          </a:p>
          <a:p>
            <a:pPr lvl="1"/>
            <a:r>
              <a:rPr lang="en-US" dirty="0"/>
              <a:t>Also called </a:t>
            </a:r>
            <a:r>
              <a:rPr lang="en-US" dirty="0">
                <a:solidFill>
                  <a:srgbClr val="C00000"/>
                </a:solidFill>
              </a:rPr>
              <a:t>duplicate ACKs</a:t>
            </a:r>
          </a:p>
          <a:p>
            <a:pPr lvl="1"/>
            <a:r>
              <a:rPr lang="en-US" dirty="0"/>
              <a:t>Occur when network is reordering packets, or one (but not most) packets in the window were lost</a:t>
            </a:r>
          </a:p>
          <a:p>
            <a:pPr lvl="1"/>
            <a:endParaRPr lang="en-US" dirty="0"/>
          </a:p>
          <a:p>
            <a:r>
              <a:rPr lang="en-US" dirty="0"/>
              <a:t>Reduce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when you see many duplicate ACKs</a:t>
            </a:r>
          </a:p>
          <a:p>
            <a:pPr lvl="1"/>
            <a:r>
              <a:rPr lang="en-US" dirty="0"/>
              <a:t>Consider many dup ACKs a strong indication that packet was lost</a:t>
            </a:r>
          </a:p>
          <a:p>
            <a:pPr lvl="1"/>
            <a:r>
              <a:rPr lang="en-US" dirty="0"/>
              <a:t>Default threshold: 3 dup ACKs, i.e., </a:t>
            </a:r>
            <a:r>
              <a:rPr lang="en-US" dirty="0">
                <a:solidFill>
                  <a:srgbClr val="C00000"/>
                </a:solidFill>
              </a:rPr>
              <a:t>triple duplicate ACK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Make </a:t>
            </a:r>
            <a:r>
              <a:rPr lang="en-US" dirty="0" err="1">
                <a:solidFill>
                  <a:srgbClr val="C00000"/>
                </a:solidFill>
              </a:rPr>
              <a:t>cwnd</a:t>
            </a:r>
            <a:r>
              <a:rPr lang="en-US" dirty="0">
                <a:solidFill>
                  <a:srgbClr val="C00000"/>
                </a:solidFill>
              </a:rPr>
              <a:t> reduction gentler than setting </a:t>
            </a:r>
            <a:r>
              <a:rPr lang="en-US" dirty="0" err="1">
                <a:solidFill>
                  <a:srgbClr val="C00000"/>
                </a:solidFill>
              </a:rPr>
              <a:t>cwnd</a:t>
            </a:r>
            <a:r>
              <a:rPr lang="en-US" dirty="0">
                <a:solidFill>
                  <a:srgbClr val="C00000"/>
                </a:solidFill>
              </a:rPr>
              <a:t> = 1; recover faster</a:t>
            </a:r>
          </a:p>
        </p:txBody>
      </p:sp>
    </p:spTree>
    <p:extLst>
      <p:ext uri="{BB962C8B-B14F-4D97-AF65-F5344CB8AC3E}">
        <p14:creationId xmlns:p14="http://schemas.microsoft.com/office/powerpoint/2010/main" val="272643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A9A6-F09B-CE47-8EAE-183C8DD2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Retransmit &amp; Fast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64D0E-DBE3-FE4C-9E3C-94FC56ADB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5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2EE51-4C03-B44C-93A2-EF63527E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Distinction: In-flight versus window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71CF8-4B35-8649-A6B2-2ED4ECBB38BF}"/>
              </a:ext>
            </a:extLst>
          </p:cNvPr>
          <p:cNvSpPr txBox="1"/>
          <p:nvPr/>
        </p:nvSpPr>
        <p:spPr>
          <a:xfrm>
            <a:off x="838200" y="1690688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So far, window and in-flight referred to the same data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Fast retransmit/recovery differentiate the two notions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B65598-4BAF-8647-8785-B236B8E8A228}"/>
              </a:ext>
            </a:extLst>
          </p:cNvPr>
          <p:cNvGrpSpPr/>
          <p:nvPr/>
        </p:nvGrpSpPr>
        <p:grpSpPr>
          <a:xfrm>
            <a:off x="1262033" y="4288317"/>
            <a:ext cx="4098976" cy="493632"/>
            <a:chOff x="2038352" y="4479756"/>
            <a:chExt cx="7478713" cy="636306"/>
          </a:xfrm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AFEDCA90-2546-BB4D-A1AF-809C87328D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8352" y="4479756"/>
              <a:ext cx="7478713" cy="636306"/>
              <a:chOff x="514350" y="4883611"/>
              <a:chExt cx="7479030" cy="635679"/>
            </a:xfrm>
          </p:grpSpPr>
          <p:sp>
            <p:nvSpPr>
              <p:cNvPr id="18" name="Rectangle 1">
                <a:extLst>
                  <a:ext uri="{FF2B5EF4-FFF2-40B4-BE49-F238E27FC236}">
                    <a16:creationId xmlns:a16="http://schemas.microsoft.com/office/drawing/2014/main" id="{6DEF4E3B-0B3B-0649-93C3-1E2BDA731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730" y="4883612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D54AA17-2CA5-A64B-A32F-0A51C4624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8340" y="4887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0F942F9-D422-8A4B-A1A1-5BBC59097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2720" y="4883611"/>
                <a:ext cx="754379" cy="634174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DC1E150-9344-FE4B-80E5-A4F6C20E0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7100" y="4889731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CF9B829-6ECC-984E-83AB-AAF9D4919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480" y="4885921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FD09D9-05D0-474B-BEEA-B3BA254AD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5859" y="4883613"/>
                <a:ext cx="754379" cy="63567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01B6607-C28A-A849-9181-D3BBB6302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0240" y="488823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2E6217-5BA2-FD44-BE56-EEA5F43F8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4620" y="4884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C39D8DF-1616-BD40-93C9-5656BC0AA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9001" y="4883612"/>
                <a:ext cx="754379" cy="634174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9F66B73-8C06-2D4A-8173-9073C9EF3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350" y="4884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CE6918-C584-C342-A1BD-46615EF208C2}"/>
                </a:ext>
              </a:extLst>
            </p:cNvPr>
            <p:cNvSpPr txBox="1"/>
            <p:nvPr/>
          </p:nvSpPr>
          <p:spPr>
            <a:xfrm>
              <a:off x="2242315" y="456091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EAD086-9850-9140-8461-9EDE2B870E0C}"/>
                </a:ext>
              </a:extLst>
            </p:cNvPr>
            <p:cNvSpPr txBox="1"/>
            <p:nvPr/>
          </p:nvSpPr>
          <p:spPr>
            <a:xfrm>
              <a:off x="2925286" y="456854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AA594F-36ED-1049-8304-F1D36DC37322}"/>
                </a:ext>
              </a:extLst>
            </p:cNvPr>
            <p:cNvSpPr txBox="1"/>
            <p:nvPr/>
          </p:nvSpPr>
          <p:spPr>
            <a:xfrm>
              <a:off x="3640658" y="457782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6B1B1C-3382-CD4A-B01C-E5738AE8F8F4}"/>
                </a:ext>
              </a:extLst>
            </p:cNvPr>
            <p:cNvSpPr txBox="1"/>
            <p:nvPr/>
          </p:nvSpPr>
          <p:spPr>
            <a:xfrm>
              <a:off x="4343508" y="456557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A8F870-AD4F-3345-AFBC-43E65529070E}"/>
                </a:ext>
              </a:extLst>
            </p:cNvPr>
            <p:cNvSpPr txBox="1"/>
            <p:nvPr/>
          </p:nvSpPr>
          <p:spPr>
            <a:xfrm>
              <a:off x="5159214" y="4570193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95F874-5DD5-654F-87CD-F83E9C84F053}"/>
                </a:ext>
              </a:extLst>
            </p:cNvPr>
            <p:cNvSpPr txBox="1"/>
            <p:nvPr/>
          </p:nvSpPr>
          <p:spPr>
            <a:xfrm>
              <a:off x="5842186" y="457782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609B25-FACB-994B-8309-2DA2ED909ECB}"/>
                </a:ext>
              </a:extLst>
            </p:cNvPr>
            <p:cNvSpPr txBox="1"/>
            <p:nvPr/>
          </p:nvSpPr>
          <p:spPr>
            <a:xfrm>
              <a:off x="6631205" y="4587103"/>
              <a:ext cx="3418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FC94F6-B525-8C44-828F-ADE983EFA393}"/>
                </a:ext>
              </a:extLst>
            </p:cNvPr>
            <p:cNvSpPr txBox="1"/>
            <p:nvPr/>
          </p:nvSpPr>
          <p:spPr>
            <a:xfrm>
              <a:off x="7397532" y="458377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9ADBDA-45AD-B04B-A2CB-1DF8FCD32C98}"/>
                </a:ext>
              </a:extLst>
            </p:cNvPr>
            <p:cNvSpPr txBox="1"/>
            <p:nvPr/>
          </p:nvSpPr>
          <p:spPr>
            <a:xfrm>
              <a:off x="8934505" y="4576818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2FFA0B-DCE0-7B42-AD80-6C1C2A9F8953}"/>
                </a:ext>
              </a:extLst>
            </p:cNvPr>
            <p:cNvSpPr txBox="1"/>
            <p:nvPr/>
          </p:nvSpPr>
          <p:spPr>
            <a:xfrm>
              <a:off x="8152786" y="4569818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29181C-F3A2-FF42-92A2-ACCB9D05B3A1}"/>
              </a:ext>
            </a:extLst>
          </p:cNvPr>
          <p:cNvGrpSpPr/>
          <p:nvPr/>
        </p:nvGrpSpPr>
        <p:grpSpPr>
          <a:xfrm>
            <a:off x="1043127" y="4888651"/>
            <a:ext cx="2271948" cy="1189758"/>
            <a:chOff x="2265162" y="5155302"/>
            <a:chExt cx="2065510" cy="11422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2F8308-4C5F-2242-B276-E38396B016BE}"/>
                </a:ext>
              </a:extLst>
            </p:cNvPr>
            <p:cNvSpPr txBox="1"/>
            <p:nvPr/>
          </p:nvSpPr>
          <p:spPr>
            <a:xfrm>
              <a:off x="2265162" y="5570594"/>
              <a:ext cx="2065510" cy="72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itchFamily="2" charset="0"/>
                </a:rPr>
                <a:t>Last cumulative </a:t>
              </a:r>
            </a:p>
            <a:p>
              <a:pPr algn="ctr"/>
              <a:r>
                <a:rPr lang="en-US" sz="2000" dirty="0" err="1">
                  <a:latin typeface="Helvetica" pitchFamily="2" charset="0"/>
                </a:rPr>
                <a:t>ACK’ed</a:t>
              </a:r>
              <a:r>
                <a:rPr lang="en-US" sz="2000" dirty="0">
                  <a:latin typeface="Helvetica" pitchFamily="2" charset="0"/>
                </a:rPr>
                <a:t> </a:t>
              </a:r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A4E3CAC-DC4E-6348-81CB-F518623B610A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2DEEEFA-0F2C-D14A-BA67-73BC96BFDB88}"/>
              </a:ext>
            </a:extLst>
          </p:cNvPr>
          <p:cNvGrpSpPr/>
          <p:nvPr/>
        </p:nvGrpSpPr>
        <p:grpSpPr>
          <a:xfrm>
            <a:off x="3506723" y="4903060"/>
            <a:ext cx="2271948" cy="1140442"/>
            <a:chOff x="2265162" y="5155302"/>
            <a:chExt cx="2065510" cy="109492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DD86D24-17B6-8047-854F-8DD007A7B7E5}"/>
                </a:ext>
              </a:extLst>
            </p:cNvPr>
            <p:cNvSpPr txBox="1"/>
            <p:nvPr/>
          </p:nvSpPr>
          <p:spPr>
            <a:xfrm>
              <a:off x="2265162" y="5570594"/>
              <a:ext cx="2065510" cy="67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itchFamily="2" charset="0"/>
                </a:rPr>
                <a:t>Last transmitted </a:t>
              </a:r>
            </a:p>
            <a:p>
              <a:pPr algn="ctr"/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727D221-F317-624C-89CA-13CC8913C833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D037712-7C05-644E-80F0-D27AF2D51978}"/>
              </a:ext>
            </a:extLst>
          </p:cNvPr>
          <p:cNvSpPr txBox="1"/>
          <p:nvPr/>
        </p:nvSpPr>
        <p:spPr>
          <a:xfrm>
            <a:off x="1851207" y="3035134"/>
            <a:ext cx="383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Helvetica" pitchFamily="2" charset="0"/>
              </a:rPr>
              <a:t>cwnd</a:t>
            </a:r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 = 6</a:t>
            </a:r>
            <a:endParaRPr lang="en-US" sz="3600" dirty="0">
              <a:latin typeface="Helvetica" pitchFamily="2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53C1486-2BC3-A540-A269-FE0D88D2FA80}"/>
              </a:ext>
            </a:extLst>
          </p:cNvPr>
          <p:cNvCxnSpPr>
            <a:cxnSpLocks/>
          </p:cNvCxnSpPr>
          <p:nvPr/>
        </p:nvCxnSpPr>
        <p:spPr>
          <a:xfrm>
            <a:off x="2466877" y="3845616"/>
            <a:ext cx="2480684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2">
            <a:extLst>
              <a:ext uri="{FF2B5EF4-FFF2-40B4-BE49-F238E27FC236}">
                <a16:creationId xmlns:a16="http://schemas.microsoft.com/office/drawing/2014/main" id="{1AB4ACDB-A045-0F4E-9FB1-12C1ABFC286E}"/>
              </a:ext>
            </a:extLst>
          </p:cNvPr>
          <p:cNvGrpSpPr>
            <a:grpSpLocks/>
          </p:cNvGrpSpPr>
          <p:nvPr/>
        </p:nvGrpSpPr>
        <p:grpSpPr bwMode="auto">
          <a:xfrm>
            <a:off x="6554663" y="4288317"/>
            <a:ext cx="4098976" cy="493632"/>
            <a:chOff x="514350" y="4883611"/>
            <a:chExt cx="7479030" cy="635679"/>
          </a:xfrm>
        </p:grpSpPr>
        <p:sp>
          <p:nvSpPr>
            <p:cNvPr id="49" name="Rectangle 1">
              <a:extLst>
                <a:ext uri="{FF2B5EF4-FFF2-40B4-BE49-F238E27FC236}">
                  <a16:creationId xmlns:a16="http://schemas.microsoft.com/office/drawing/2014/main" id="{44E2B962-2F9C-6045-BFAB-09C22B99C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730" y="4883612"/>
              <a:ext cx="754380" cy="6172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EA39427-BCFA-E042-9AB9-D1809F1A3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340" y="4887420"/>
              <a:ext cx="754380" cy="6172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1357221-2081-4E4F-9A7E-D025F5C8E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720" y="4883611"/>
              <a:ext cx="754379" cy="63417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AC6ABCB-8CB0-594D-86E9-329D6AE3C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100" y="4889731"/>
              <a:ext cx="754380" cy="6172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9B5AA6B-57D9-3C4D-898C-E58063D44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480" y="4885921"/>
              <a:ext cx="754380" cy="6172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30C7A29-E825-BB4F-A5E3-408B0E8AF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859" y="4883613"/>
              <a:ext cx="754379" cy="63567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BD23E11-FEFA-4640-A613-73EFF0CA9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0240" y="4888230"/>
              <a:ext cx="754380" cy="6172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DC75187-10BF-1646-862E-A18325381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4620" y="4884420"/>
              <a:ext cx="754380" cy="6172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59A9084-2894-A649-96D8-163BF709D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1" y="4883612"/>
              <a:ext cx="754379" cy="63417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5E748D1-9B02-1045-8ECF-C07DAABDC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350" y="4884420"/>
              <a:ext cx="754380" cy="6172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D20711B-4B95-B445-BE5D-3F0F60D1E900}"/>
              </a:ext>
            </a:extLst>
          </p:cNvPr>
          <p:cNvSpPr txBox="1"/>
          <p:nvPr/>
        </p:nvSpPr>
        <p:spPr>
          <a:xfrm>
            <a:off x="6666452" y="4351275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2979D7-8BC7-5548-B9C9-796DF135D583}"/>
              </a:ext>
            </a:extLst>
          </p:cNvPr>
          <p:cNvSpPr txBox="1"/>
          <p:nvPr/>
        </p:nvSpPr>
        <p:spPr>
          <a:xfrm>
            <a:off x="7040779" y="4357194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4816C73-2568-1E47-A1CB-AF225886601B}"/>
              </a:ext>
            </a:extLst>
          </p:cNvPr>
          <p:cNvSpPr txBox="1"/>
          <p:nvPr/>
        </p:nvSpPr>
        <p:spPr>
          <a:xfrm>
            <a:off x="7432864" y="4364393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617005-AE1F-334E-82D9-39E9183E413B}"/>
              </a:ext>
            </a:extLst>
          </p:cNvPr>
          <p:cNvSpPr txBox="1"/>
          <p:nvPr/>
        </p:nvSpPr>
        <p:spPr>
          <a:xfrm>
            <a:off x="7818086" y="4354890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EE7389-451B-5949-8AC2-21FC6DCBED3E}"/>
              </a:ext>
            </a:extLst>
          </p:cNvPr>
          <p:cNvSpPr txBox="1"/>
          <p:nvPr/>
        </p:nvSpPr>
        <p:spPr>
          <a:xfrm>
            <a:off x="8265163" y="4358476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DB8757D-5548-954D-A269-86B2AEF8342D}"/>
              </a:ext>
            </a:extLst>
          </p:cNvPr>
          <p:cNvSpPr txBox="1"/>
          <p:nvPr/>
        </p:nvSpPr>
        <p:spPr>
          <a:xfrm>
            <a:off x="8639490" y="4364394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261CD1-959E-1F4B-AE94-F00FC3BD76BD}"/>
              </a:ext>
            </a:extLst>
          </p:cNvPr>
          <p:cNvSpPr txBox="1"/>
          <p:nvPr/>
        </p:nvSpPr>
        <p:spPr>
          <a:xfrm>
            <a:off x="9071940" y="4371594"/>
            <a:ext cx="187379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21C5AB-AF32-8F49-BA47-FE054B8296A7}"/>
              </a:ext>
            </a:extLst>
          </p:cNvPr>
          <p:cNvSpPr txBox="1"/>
          <p:nvPr/>
        </p:nvSpPr>
        <p:spPr>
          <a:xfrm>
            <a:off x="9491953" y="4369009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CA39E0C-DDE9-6642-AC5B-FA287BEC5090}"/>
              </a:ext>
            </a:extLst>
          </p:cNvPr>
          <p:cNvSpPr txBox="1"/>
          <p:nvPr/>
        </p:nvSpPr>
        <p:spPr>
          <a:xfrm>
            <a:off x="10334346" y="4363616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9EA29ED-43FE-874B-9E90-CAC436BF4621}"/>
              </a:ext>
            </a:extLst>
          </p:cNvPr>
          <p:cNvSpPr txBox="1"/>
          <p:nvPr/>
        </p:nvSpPr>
        <p:spPr>
          <a:xfrm>
            <a:off x="9905897" y="4358185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CF0C108-6ED7-0B45-A784-3DF1D12EE0E8}"/>
              </a:ext>
            </a:extLst>
          </p:cNvPr>
          <p:cNvSpPr txBox="1"/>
          <p:nvPr/>
        </p:nvSpPr>
        <p:spPr>
          <a:xfrm>
            <a:off x="7842756" y="3030929"/>
            <a:ext cx="255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inflight = 3</a:t>
            </a:r>
            <a:endParaRPr lang="en-US" sz="3600" dirty="0">
              <a:latin typeface="Helvetica" pitchFamily="2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1B12CED-F509-3C43-9FED-C8ECE0477D06}"/>
              </a:ext>
            </a:extLst>
          </p:cNvPr>
          <p:cNvCxnSpPr>
            <a:cxnSpLocks/>
          </p:cNvCxnSpPr>
          <p:nvPr/>
        </p:nvCxnSpPr>
        <p:spPr>
          <a:xfrm>
            <a:off x="7759507" y="3845616"/>
            <a:ext cx="2480684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176B5711-9542-0E46-9419-0687C82E6174}"/>
              </a:ext>
            </a:extLst>
          </p:cNvPr>
          <p:cNvSpPr txBox="1"/>
          <p:nvPr/>
        </p:nvSpPr>
        <p:spPr>
          <a:xfrm>
            <a:off x="6406282" y="5136547"/>
            <a:ext cx="4530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Triple duplicate ACKs</a:t>
            </a:r>
          </a:p>
          <a:p>
            <a:pPr algn="ctr"/>
            <a:r>
              <a:rPr lang="en-US" sz="2000" dirty="0">
                <a:latin typeface="Helvetica" pitchFamily="2" charset="0"/>
              </a:rPr>
              <a:t> (assume subsequent 3 pieces of data were successfully received)</a:t>
            </a:r>
          </a:p>
        </p:txBody>
      </p:sp>
      <p:sp>
        <p:nvSpPr>
          <p:cNvPr id="100" name="Right Brace 99">
            <a:extLst>
              <a:ext uri="{FF2B5EF4-FFF2-40B4-BE49-F238E27FC236}">
                <a16:creationId xmlns:a16="http://schemas.microsoft.com/office/drawing/2014/main" id="{B1AA626E-5990-8B4D-B763-AFB3AAD2C2C8}"/>
              </a:ext>
            </a:extLst>
          </p:cNvPr>
          <p:cNvSpPr/>
          <p:nvPr/>
        </p:nvSpPr>
        <p:spPr>
          <a:xfrm rot="5400000">
            <a:off x="8703425" y="4448913"/>
            <a:ext cx="257130" cy="1162612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2BC025B-0A4A-8E4A-88A4-41FE4DC7CCE0}"/>
              </a:ext>
            </a:extLst>
          </p:cNvPr>
          <p:cNvSpPr txBox="1"/>
          <p:nvPr/>
        </p:nvSpPr>
        <p:spPr>
          <a:xfrm>
            <a:off x="-31756" y="4278909"/>
            <a:ext cx="115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Sender’s view: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269D1F-0BB6-ED40-9250-E50FA911ADE2}"/>
              </a:ext>
            </a:extLst>
          </p:cNvPr>
          <p:cNvSpPr txBox="1"/>
          <p:nvPr/>
        </p:nvSpPr>
        <p:spPr>
          <a:xfrm>
            <a:off x="0" y="6095699"/>
            <a:ext cx="620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urier" pitchFamily="2" charset="0"/>
              </a:rPr>
              <a:t>cwnd</a:t>
            </a:r>
            <a:r>
              <a:rPr lang="en-US" sz="2000" dirty="0">
                <a:latin typeface="Helvetica" pitchFamily="2" charset="0"/>
              </a:rPr>
              <a:t> is the interval between the last cumulatively </a:t>
            </a:r>
            <a:r>
              <a:rPr lang="en-US" sz="2000" dirty="0" err="1">
                <a:latin typeface="Helvetica" pitchFamily="2" charset="0"/>
              </a:rPr>
              <a:t>ACK’ed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seq</a:t>
            </a:r>
            <a:r>
              <a:rPr lang="en-US" sz="2000" dirty="0">
                <a:latin typeface="Helvetica" pitchFamily="2" charset="0"/>
              </a:rPr>
              <a:t># and the last transmitted </a:t>
            </a:r>
            <a:r>
              <a:rPr lang="en-US" sz="2000" dirty="0" err="1">
                <a:latin typeface="Helvetica" pitchFamily="2" charset="0"/>
              </a:rPr>
              <a:t>seq</a:t>
            </a:r>
            <a:r>
              <a:rPr lang="en-US" sz="2000" dirty="0">
                <a:latin typeface="Helvetica" pitchFamily="2" charset="0"/>
              </a:rPr>
              <a:t>#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0B37F27-6A8F-6841-9AF4-FEE4680F9024}"/>
              </a:ext>
            </a:extLst>
          </p:cNvPr>
          <p:cNvSpPr txBox="1"/>
          <p:nvPr/>
        </p:nvSpPr>
        <p:spPr>
          <a:xfrm>
            <a:off x="6486833" y="6138692"/>
            <a:ext cx="4449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urier" pitchFamily="2" charset="0"/>
              </a:rPr>
              <a:t>inflight</a:t>
            </a:r>
            <a:r>
              <a:rPr lang="en-US" sz="2000" dirty="0">
                <a:latin typeface="Helvetica" pitchFamily="2" charset="0"/>
              </a:rPr>
              <a:t> is the data currently believed to be in flight.</a:t>
            </a:r>
          </a:p>
        </p:txBody>
      </p:sp>
    </p:spTree>
    <p:extLst>
      <p:ext uri="{BB962C8B-B14F-4D97-AF65-F5344CB8AC3E}">
        <p14:creationId xmlns:p14="http://schemas.microsoft.com/office/powerpoint/2010/main" val="14217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40" grpId="0"/>
      <p:bldP spid="41" grpId="0"/>
      <p:bldP spid="42" grpId="0"/>
      <p:bldP spid="43" grpId="0"/>
      <p:bldP spid="43" grpId="1"/>
      <p:bldP spid="44" grpId="0"/>
      <p:bldP spid="44" grpId="1"/>
      <p:bldP spid="45" grpId="0"/>
      <p:bldP spid="45" grpId="1"/>
      <p:bldP spid="46" grpId="0"/>
      <p:bldP spid="47" grpId="0"/>
      <p:bldP spid="48" grpId="0"/>
      <p:bldP spid="65" grpId="0"/>
      <p:bldP spid="98" grpId="0"/>
      <p:bldP spid="100" grpId="0" animBg="1"/>
      <p:bldP spid="101" grpId="0"/>
      <p:bldP spid="104" grpId="0"/>
      <p:bldP spid="1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DEE4-7340-A94B-9220-AE8FBC38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retransmit </a:t>
            </a:r>
            <a:r>
              <a:rPr lang="en-US" dirty="0"/>
              <a:t>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83644-E1B9-E14A-B3E8-5F5569CF4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916139"/>
          </a:xfrm>
        </p:spPr>
        <p:txBody>
          <a:bodyPr>
            <a:normAutofit/>
          </a:bodyPr>
          <a:lstStyle/>
          <a:p>
            <a:r>
              <a:rPr lang="en-US" dirty="0"/>
              <a:t>The fact that ACKs are coming means that data is getting delivered to the receiver, albeit with some loss.</a:t>
            </a:r>
          </a:p>
          <a:p>
            <a:r>
              <a:rPr lang="en-US" dirty="0"/>
              <a:t>Note: Before the dup ACKs arrive, we assume </a:t>
            </a:r>
            <a:r>
              <a:rPr lang="en-US" dirty="0">
                <a:latin typeface="Courier" pitchFamily="2" charset="0"/>
              </a:rPr>
              <a:t>inflight = </a:t>
            </a:r>
            <a:r>
              <a:rPr lang="en-US" dirty="0" err="1">
                <a:latin typeface="Courier" pitchFamily="2" charset="0"/>
              </a:rPr>
              <a:t>cwnd</a:t>
            </a:r>
            <a:endParaRPr lang="en-US" dirty="0"/>
          </a:p>
          <a:p>
            <a:endParaRPr lang="en-US" dirty="0"/>
          </a:p>
          <a:p>
            <a:r>
              <a:rPr lang="en-US" dirty="0"/>
              <a:t>TCP sender does two actions with fast retransmit</a:t>
            </a:r>
          </a:p>
        </p:txBody>
      </p:sp>
    </p:spTree>
    <p:extLst>
      <p:ext uri="{BB962C8B-B14F-4D97-AF65-F5344CB8AC3E}">
        <p14:creationId xmlns:p14="http://schemas.microsoft.com/office/powerpoint/2010/main" val="228729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DEE4-7340-A94B-9220-AE8FBC38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retransmit </a:t>
            </a:r>
            <a:r>
              <a:rPr lang="en-US" dirty="0"/>
              <a:t>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83644-E1B9-E14A-B3E8-5F5569CF4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916139"/>
          </a:xfrm>
        </p:spPr>
        <p:txBody>
          <a:bodyPr>
            <a:normAutofit/>
          </a:bodyPr>
          <a:lstStyle/>
          <a:p>
            <a:r>
              <a:rPr lang="en-US" dirty="0"/>
              <a:t>(1) Reduce the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and </a:t>
            </a:r>
            <a:r>
              <a:rPr lang="en-US" dirty="0">
                <a:latin typeface="Courier" pitchFamily="2" charset="0"/>
              </a:rPr>
              <a:t>in-flight</a:t>
            </a:r>
            <a:r>
              <a:rPr lang="en-US" dirty="0"/>
              <a:t> gently</a:t>
            </a:r>
          </a:p>
          <a:p>
            <a:pPr lvl="1"/>
            <a:r>
              <a:rPr lang="en-US" dirty="0"/>
              <a:t>Don’t drop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all the way down to 1 MSS</a:t>
            </a:r>
          </a:p>
          <a:p>
            <a:endParaRPr lang="en-US" dirty="0"/>
          </a:p>
          <a:p>
            <a:r>
              <a:rPr lang="en-US" dirty="0"/>
              <a:t>Reduce the amount of in-flight data </a:t>
            </a:r>
            <a:r>
              <a:rPr lang="en-US" dirty="0">
                <a:solidFill>
                  <a:srgbClr val="C00000"/>
                </a:solidFill>
              </a:rPr>
              <a:t>multiplicatively</a:t>
            </a:r>
          </a:p>
          <a:p>
            <a:pPr lvl="1"/>
            <a:r>
              <a:rPr lang="en-US" dirty="0"/>
              <a:t>Set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inflight 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  <a:sym typeface="Wingdings" pitchFamily="2" charset="2"/>
              </a:rPr>
              <a:t> 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inflight / 2</a:t>
            </a:r>
          </a:p>
          <a:p>
            <a:pPr lvl="1"/>
            <a:r>
              <a:rPr lang="en-US" dirty="0"/>
              <a:t>That is, set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 = (inflight / 2) + 3MSS</a:t>
            </a:r>
          </a:p>
          <a:p>
            <a:pPr lvl="1"/>
            <a:r>
              <a:rPr lang="en-US" dirty="0"/>
              <a:t>This step is called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multiplicative decrease</a:t>
            </a:r>
          </a:p>
          <a:p>
            <a:pPr lvl="1"/>
            <a:r>
              <a:rPr lang="en-US" dirty="0"/>
              <a:t>Algorithm also sets </a:t>
            </a:r>
            <a:r>
              <a:rPr lang="en-US" dirty="0" err="1">
                <a:latin typeface="Courier" pitchFamily="2" charset="0"/>
              </a:rPr>
              <a:t>ssthresh</a:t>
            </a:r>
            <a:r>
              <a:rPr lang="en-US" dirty="0"/>
              <a:t> to </a:t>
            </a:r>
            <a:r>
              <a:rPr lang="en-US" dirty="0">
                <a:latin typeface="Courier" pitchFamily="2" charset="0"/>
              </a:rPr>
              <a:t>inflight / 2</a:t>
            </a:r>
          </a:p>
        </p:txBody>
      </p:sp>
    </p:spTree>
    <p:extLst>
      <p:ext uri="{BB962C8B-B14F-4D97-AF65-F5344CB8AC3E}">
        <p14:creationId xmlns:p14="http://schemas.microsoft.com/office/powerpoint/2010/main" val="423029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1915</Words>
  <Application>Microsoft Macintosh PowerPoint</Application>
  <PresentationFormat>Widescreen</PresentationFormat>
  <Paragraphs>411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Courier</vt:lpstr>
      <vt:lpstr>Courier Std</vt:lpstr>
      <vt:lpstr>Helvetica</vt:lpstr>
      <vt:lpstr>Tahoma</vt:lpstr>
      <vt:lpstr>Times New Roman</vt:lpstr>
      <vt:lpstr>Wingdings</vt:lpstr>
      <vt:lpstr>Office Theme</vt:lpstr>
      <vt:lpstr>CS 352 Transport: Wrap-Up</vt:lpstr>
      <vt:lpstr>PowerPoint Presentation</vt:lpstr>
      <vt:lpstr>Detecting and Reacting to Packet Loss</vt:lpstr>
      <vt:lpstr>Detecting packet loss</vt:lpstr>
      <vt:lpstr>Can we detect loss earlier than RTO?</vt:lpstr>
      <vt:lpstr>Fast Retransmit &amp; Fast Recovery</vt:lpstr>
      <vt:lpstr>Distinction: In-flight versus window</vt:lpstr>
      <vt:lpstr>TCP fast retransmit (RFC 2581)</vt:lpstr>
      <vt:lpstr>TCP fast retransmit (RFC 2581)</vt:lpstr>
      <vt:lpstr>TCP fast retransmit (RFC 2581)</vt:lpstr>
      <vt:lpstr>TCP fast retransmit (RFC 2581)</vt:lpstr>
      <vt:lpstr>TCP fast recovery (RFC 2581)</vt:lpstr>
      <vt:lpstr>TCP fast recovery (RFC 2581)</vt:lpstr>
      <vt:lpstr>TCP fast recovery (RFC 2581)</vt:lpstr>
      <vt:lpstr>TCP fast recovery (RFC 2581)</vt:lpstr>
      <vt:lpstr>TCP fast recovery (RFC 2581)</vt:lpstr>
      <vt:lpstr>Additive Increase/Multiplicative Decrease</vt:lpstr>
      <vt:lpstr>PowerPoint Presentation</vt:lpstr>
      <vt:lpstr>Summary: TCP loss detection &amp; reaction</vt:lpstr>
      <vt:lpstr>Connection Management</vt:lpstr>
      <vt:lpstr>Starting a TCP connection</vt:lpstr>
      <vt:lpstr>TCP 3-way handshake</vt:lpstr>
      <vt:lpstr>Implications of 3-way handshake</vt:lpstr>
      <vt:lpstr>The Transport Layer</vt:lpstr>
      <vt:lpstr>Network</vt:lpstr>
      <vt:lpstr>The network layer</vt:lpstr>
      <vt:lpstr>Two key network-layer functions</vt:lpstr>
      <vt:lpstr>Data plane and Control Plane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1908</cp:revision>
  <cp:lastPrinted>2021-01-24T11:57:08Z</cp:lastPrinted>
  <dcterms:created xsi:type="dcterms:W3CDTF">2019-01-23T03:40:12Z</dcterms:created>
  <dcterms:modified xsi:type="dcterms:W3CDTF">2022-11-07T03:45:43Z</dcterms:modified>
</cp:coreProperties>
</file>