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87" r:id="rId2"/>
    <p:sldId id="516" r:id="rId3"/>
    <p:sldId id="623" r:id="rId4"/>
    <p:sldId id="940" r:id="rId5"/>
    <p:sldId id="605" r:id="rId6"/>
    <p:sldId id="939" r:id="rId7"/>
    <p:sldId id="941" r:id="rId8"/>
    <p:sldId id="938" r:id="rId9"/>
    <p:sldId id="445" r:id="rId10"/>
    <p:sldId id="637" r:id="rId11"/>
    <p:sldId id="639" r:id="rId12"/>
    <p:sldId id="640" r:id="rId13"/>
    <p:sldId id="641" r:id="rId14"/>
    <p:sldId id="606" r:id="rId15"/>
    <p:sldId id="642" r:id="rId16"/>
    <p:sldId id="643" r:id="rId17"/>
    <p:sldId id="648" r:id="rId18"/>
    <p:sldId id="626" r:id="rId19"/>
    <p:sldId id="942" r:id="rId20"/>
    <p:sldId id="424" r:id="rId21"/>
    <p:sldId id="650" r:id="rId22"/>
    <p:sldId id="427" r:id="rId23"/>
    <p:sldId id="428" r:id="rId24"/>
    <p:sldId id="429" r:id="rId25"/>
    <p:sldId id="430" r:id="rId26"/>
    <p:sldId id="646" r:id="rId27"/>
    <p:sldId id="679" r:id="rId28"/>
    <p:sldId id="426" r:id="rId29"/>
    <p:sldId id="948" r:id="rId30"/>
    <p:sldId id="629" r:id="rId31"/>
    <p:sldId id="945" r:id="rId32"/>
    <p:sldId id="651" r:id="rId33"/>
    <p:sldId id="653" r:id="rId34"/>
    <p:sldId id="644" r:id="rId35"/>
    <p:sldId id="654" r:id="rId36"/>
    <p:sldId id="658" r:id="rId37"/>
    <p:sldId id="655" r:id="rId38"/>
    <p:sldId id="657" r:id="rId39"/>
    <p:sldId id="65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/>
    <p:restoredTop sz="94664"/>
  </p:normalViewPr>
  <p:slideViewPr>
    <p:cSldViewPr snapToGrid="0" snapToObjects="1">
      <p:cViewPr varScale="1">
        <p:scale>
          <a:sx n="126" d="100"/>
          <a:sy n="126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solutions/tcp-optimization-for-network-performance-in-gcp-and-hybrid" TargetMode="External"/><Relationship Id="rId2" Type="http://schemas.openxmlformats.org/officeDocument/2006/relationships/hyperlink" Target="https://www.ibm.com/support/knowledgecenter/linuxonibm/liaag/wkvm/wkvm_c_tune_tcpip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Flow Control; Congestion Control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15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2C0C-85FF-6741-9D81-3E811B72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C78-2871-824A-8A15-6BB75A7B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93981" cy="4351338"/>
          </a:xfrm>
        </p:spPr>
        <p:txBody>
          <a:bodyPr/>
          <a:lstStyle/>
          <a:p>
            <a:r>
              <a:rPr lang="en-US" dirty="0"/>
              <a:t>Receiver </a:t>
            </a:r>
            <a:r>
              <a:rPr lang="en-US" dirty="0">
                <a:solidFill>
                  <a:srgbClr val="C00000"/>
                </a:solidFill>
              </a:rPr>
              <a:t>advertises</a:t>
            </a:r>
            <a:r>
              <a:rPr lang="en-US" dirty="0"/>
              <a:t> to sender (in </a:t>
            </a:r>
            <a:r>
              <a:rPr lang="en-US"/>
              <a:t>the ACK) how </a:t>
            </a:r>
            <a:r>
              <a:rPr lang="en-US" dirty="0"/>
              <a:t>much free buffer </a:t>
            </a:r>
            <a:r>
              <a:rPr lang="en-US"/>
              <a:t>is available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40A6C-4306-5148-AD49-1B9B64483061}"/>
              </a:ext>
            </a:extLst>
          </p:cNvPr>
          <p:cNvCxnSpPr/>
          <p:nvPr/>
        </p:nvCxnSpPr>
        <p:spPr>
          <a:xfrm>
            <a:off x="8670235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3E8087-DAD0-7247-8D55-CB5BA5BA0810}"/>
              </a:ext>
            </a:extLst>
          </p:cNvPr>
          <p:cNvCxnSpPr/>
          <p:nvPr/>
        </p:nvCxnSpPr>
        <p:spPr>
          <a:xfrm>
            <a:off x="11579087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02DEF6-EA02-E44E-9F8B-95CE7AF49857}"/>
              </a:ext>
            </a:extLst>
          </p:cNvPr>
          <p:cNvCxnSpPr>
            <a:cxnSpLocks/>
          </p:cNvCxnSpPr>
          <p:nvPr/>
        </p:nvCxnSpPr>
        <p:spPr>
          <a:xfrm>
            <a:off x="8842514" y="2464411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C2F01C-BFC4-8440-8F8D-9271684AB008}"/>
              </a:ext>
            </a:extLst>
          </p:cNvPr>
          <p:cNvSpPr txBox="1"/>
          <p:nvPr/>
        </p:nvSpPr>
        <p:spPr>
          <a:xfrm>
            <a:off x="8555109" y="1726318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14DCC-5A6E-124C-9B79-E962A8E8A1A8}"/>
              </a:ext>
            </a:extLst>
          </p:cNvPr>
          <p:cNvSpPr txBox="1"/>
          <p:nvPr/>
        </p:nvSpPr>
        <p:spPr>
          <a:xfrm>
            <a:off x="10312193" y="1690688"/>
            <a:ext cx="15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E049D1-177A-1346-9DDE-A78C19087B7B}"/>
              </a:ext>
            </a:extLst>
          </p:cNvPr>
          <p:cNvCxnSpPr>
            <a:cxnSpLocks/>
          </p:cNvCxnSpPr>
          <p:nvPr/>
        </p:nvCxnSpPr>
        <p:spPr>
          <a:xfrm flipH="1">
            <a:off x="8767376" y="3199761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B2D0A5-3B7C-0848-8DDB-38A6042A721B}"/>
              </a:ext>
            </a:extLst>
          </p:cNvPr>
          <p:cNvCxnSpPr>
            <a:cxnSpLocks/>
          </p:cNvCxnSpPr>
          <p:nvPr/>
        </p:nvCxnSpPr>
        <p:spPr>
          <a:xfrm>
            <a:off x="8854911" y="4533304"/>
            <a:ext cx="2602145" cy="116178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760DA6-C0BF-BB49-8035-0D57679B14BA}"/>
              </a:ext>
            </a:extLst>
          </p:cNvPr>
          <p:cNvCxnSpPr>
            <a:cxnSpLocks/>
          </p:cNvCxnSpPr>
          <p:nvPr/>
        </p:nvCxnSpPr>
        <p:spPr>
          <a:xfrm>
            <a:off x="8825379" y="2669926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0EDDCF-62BC-1F42-B9DC-57A3228A8C65}"/>
              </a:ext>
            </a:extLst>
          </p:cNvPr>
          <p:cNvCxnSpPr>
            <a:cxnSpLocks/>
          </p:cNvCxnSpPr>
          <p:nvPr/>
        </p:nvCxnSpPr>
        <p:spPr>
          <a:xfrm>
            <a:off x="8825379" y="3160985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C88C55-0D77-C040-AEE0-8442127B9379}"/>
              </a:ext>
            </a:extLst>
          </p:cNvPr>
          <p:cNvCxnSpPr>
            <a:cxnSpLocks/>
          </p:cNvCxnSpPr>
          <p:nvPr/>
        </p:nvCxnSpPr>
        <p:spPr>
          <a:xfrm flipH="1">
            <a:off x="8749154" y="2993940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65AA92-A9DB-0047-BEFF-736FD9C3BB33}"/>
              </a:ext>
            </a:extLst>
          </p:cNvPr>
          <p:cNvCxnSpPr>
            <a:cxnSpLocks/>
          </p:cNvCxnSpPr>
          <p:nvPr/>
        </p:nvCxnSpPr>
        <p:spPr>
          <a:xfrm flipH="1">
            <a:off x="8789766" y="3737093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42F710-583E-0744-819F-6381322C5E20}"/>
              </a:ext>
            </a:extLst>
          </p:cNvPr>
          <p:cNvSpPr txBox="1"/>
          <p:nvPr/>
        </p:nvSpPr>
        <p:spPr>
          <a:xfrm>
            <a:off x="9495529" y="220494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EA8E1-85A0-1B42-8A26-89F10A89D7DC}"/>
              </a:ext>
            </a:extLst>
          </p:cNvPr>
          <p:cNvSpPr txBox="1"/>
          <p:nvPr/>
        </p:nvSpPr>
        <p:spPr>
          <a:xfrm>
            <a:off x="9700593" y="250498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ACFC2-6349-CE44-9D95-B84F9CEA32A8}"/>
              </a:ext>
            </a:extLst>
          </p:cNvPr>
          <p:cNvSpPr txBox="1"/>
          <p:nvPr/>
        </p:nvSpPr>
        <p:spPr>
          <a:xfrm>
            <a:off x="9915028" y="2787949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67C3E-DE9A-C445-A4F3-C3FDC7B7177E}"/>
              </a:ext>
            </a:extLst>
          </p:cNvPr>
          <p:cNvSpPr txBox="1"/>
          <p:nvPr/>
        </p:nvSpPr>
        <p:spPr>
          <a:xfrm>
            <a:off x="10141626" y="308611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F7E91-73B6-144F-8B0D-0CE3CAAC4B9A}"/>
              </a:ext>
            </a:extLst>
          </p:cNvPr>
          <p:cNvSpPr txBox="1"/>
          <p:nvPr/>
        </p:nvSpPr>
        <p:spPr>
          <a:xfrm>
            <a:off x="9910512" y="333199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6130E-9103-AC42-BBB7-DC1677AD7A01}"/>
              </a:ext>
            </a:extLst>
          </p:cNvPr>
          <p:cNvSpPr txBox="1"/>
          <p:nvPr/>
        </p:nvSpPr>
        <p:spPr>
          <a:xfrm>
            <a:off x="9740002" y="363015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3358C-EFCA-F144-AE81-C1E990600A14}"/>
              </a:ext>
            </a:extLst>
          </p:cNvPr>
          <p:cNvSpPr txBox="1"/>
          <p:nvPr/>
        </p:nvSpPr>
        <p:spPr>
          <a:xfrm>
            <a:off x="9370604" y="442513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1AA83A-A3FA-E740-AD05-97D4E7836FCD}"/>
              </a:ext>
            </a:extLst>
          </p:cNvPr>
          <p:cNvSpPr txBox="1"/>
          <p:nvPr/>
        </p:nvSpPr>
        <p:spPr>
          <a:xfrm>
            <a:off x="10242162" y="471535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D0CC03-EB8C-0C41-9FE9-75F7E5874479}"/>
              </a:ext>
            </a:extLst>
          </p:cNvPr>
          <p:cNvCxnSpPr>
            <a:cxnSpLocks/>
          </p:cNvCxnSpPr>
          <p:nvPr/>
        </p:nvCxnSpPr>
        <p:spPr>
          <a:xfrm flipH="1">
            <a:off x="8795152" y="3428469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39D369-D480-B449-B94E-207392E4E014}"/>
              </a:ext>
            </a:extLst>
          </p:cNvPr>
          <p:cNvSpPr txBox="1"/>
          <p:nvPr/>
        </p:nvSpPr>
        <p:spPr>
          <a:xfrm>
            <a:off x="9543069" y="3967318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36306A-F4EF-6640-AD27-0B3D2471D3F4}"/>
              </a:ext>
            </a:extLst>
          </p:cNvPr>
          <p:cNvCxnSpPr>
            <a:cxnSpLocks/>
          </p:cNvCxnSpPr>
          <p:nvPr/>
        </p:nvCxnSpPr>
        <p:spPr>
          <a:xfrm>
            <a:off x="8825763" y="2914353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B18033-5BF3-EC4F-83C8-9F50686E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83" y="2918632"/>
            <a:ext cx="5054308" cy="3393268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4B6914CD-3D4E-1245-B8D7-95BB99E7F2C6}"/>
              </a:ext>
            </a:extLst>
          </p:cNvPr>
          <p:cNvSpPr/>
          <p:nvPr/>
        </p:nvSpPr>
        <p:spPr>
          <a:xfrm>
            <a:off x="5240091" y="4091822"/>
            <a:ext cx="1067719" cy="794978"/>
          </a:xfrm>
          <a:prstGeom prst="ellipse">
            <a:avLst/>
          </a:prstGeom>
          <a:noFill/>
          <a:ln w="1016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6E631B7-7B2B-1B41-BBBC-CAE642A68429}"/>
              </a:ext>
            </a:extLst>
          </p:cNvPr>
          <p:cNvCxnSpPr>
            <a:cxnSpLocks/>
          </p:cNvCxnSpPr>
          <p:nvPr/>
        </p:nvCxnSpPr>
        <p:spPr>
          <a:xfrm flipH="1" flipV="1">
            <a:off x="6480275" y="4715350"/>
            <a:ext cx="2070933" cy="5611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2C0C-85FF-6741-9D81-3E811B72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C78-2871-824A-8A15-6BB75A7B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93981" cy="4351338"/>
          </a:xfrm>
        </p:spPr>
        <p:txBody>
          <a:bodyPr/>
          <a:lstStyle/>
          <a:p>
            <a:r>
              <a:rPr lang="en-US" dirty="0"/>
              <a:t>Subsequently, the sender’s sliding window cannot be larger than this value</a:t>
            </a:r>
          </a:p>
          <a:p>
            <a:r>
              <a:rPr lang="en-US" dirty="0"/>
              <a:t>Restriction on new sequence numbers that can be transmitted</a:t>
            </a:r>
          </a:p>
          <a:p>
            <a:r>
              <a:rPr lang="en-US" dirty="0"/>
              <a:t>== restriction on sending rate!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40A6C-4306-5148-AD49-1B9B64483061}"/>
              </a:ext>
            </a:extLst>
          </p:cNvPr>
          <p:cNvCxnSpPr/>
          <p:nvPr/>
        </p:nvCxnSpPr>
        <p:spPr>
          <a:xfrm>
            <a:off x="8670235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3E8087-DAD0-7247-8D55-CB5BA5BA0810}"/>
              </a:ext>
            </a:extLst>
          </p:cNvPr>
          <p:cNvCxnSpPr/>
          <p:nvPr/>
        </p:nvCxnSpPr>
        <p:spPr>
          <a:xfrm>
            <a:off x="11579087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02DEF6-EA02-E44E-9F8B-95CE7AF49857}"/>
              </a:ext>
            </a:extLst>
          </p:cNvPr>
          <p:cNvCxnSpPr>
            <a:cxnSpLocks/>
          </p:cNvCxnSpPr>
          <p:nvPr/>
        </p:nvCxnSpPr>
        <p:spPr>
          <a:xfrm>
            <a:off x="8842514" y="2464411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C2F01C-BFC4-8440-8F8D-9271684AB008}"/>
              </a:ext>
            </a:extLst>
          </p:cNvPr>
          <p:cNvSpPr txBox="1"/>
          <p:nvPr/>
        </p:nvSpPr>
        <p:spPr>
          <a:xfrm>
            <a:off x="8555109" y="1726318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14DCC-5A6E-124C-9B79-E962A8E8A1A8}"/>
              </a:ext>
            </a:extLst>
          </p:cNvPr>
          <p:cNvSpPr txBox="1"/>
          <p:nvPr/>
        </p:nvSpPr>
        <p:spPr>
          <a:xfrm>
            <a:off x="10312193" y="1690688"/>
            <a:ext cx="15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E049D1-177A-1346-9DDE-A78C19087B7B}"/>
              </a:ext>
            </a:extLst>
          </p:cNvPr>
          <p:cNvCxnSpPr>
            <a:cxnSpLocks/>
          </p:cNvCxnSpPr>
          <p:nvPr/>
        </p:nvCxnSpPr>
        <p:spPr>
          <a:xfrm flipH="1">
            <a:off x="8767376" y="3199761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B2D0A5-3B7C-0848-8DDB-38A6042A721B}"/>
              </a:ext>
            </a:extLst>
          </p:cNvPr>
          <p:cNvCxnSpPr>
            <a:cxnSpLocks/>
          </p:cNvCxnSpPr>
          <p:nvPr/>
        </p:nvCxnSpPr>
        <p:spPr>
          <a:xfrm>
            <a:off x="8854911" y="4533304"/>
            <a:ext cx="2602145" cy="116178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760DA6-C0BF-BB49-8035-0D57679B14BA}"/>
              </a:ext>
            </a:extLst>
          </p:cNvPr>
          <p:cNvCxnSpPr>
            <a:cxnSpLocks/>
          </p:cNvCxnSpPr>
          <p:nvPr/>
        </p:nvCxnSpPr>
        <p:spPr>
          <a:xfrm>
            <a:off x="8825379" y="2669926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0EDDCF-62BC-1F42-B9DC-57A3228A8C65}"/>
              </a:ext>
            </a:extLst>
          </p:cNvPr>
          <p:cNvCxnSpPr>
            <a:cxnSpLocks/>
          </p:cNvCxnSpPr>
          <p:nvPr/>
        </p:nvCxnSpPr>
        <p:spPr>
          <a:xfrm>
            <a:off x="8825379" y="3160985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C88C55-0D77-C040-AEE0-8442127B9379}"/>
              </a:ext>
            </a:extLst>
          </p:cNvPr>
          <p:cNvCxnSpPr>
            <a:cxnSpLocks/>
          </p:cNvCxnSpPr>
          <p:nvPr/>
        </p:nvCxnSpPr>
        <p:spPr>
          <a:xfrm flipH="1">
            <a:off x="8749154" y="2993940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65AA92-A9DB-0047-BEFF-736FD9C3BB33}"/>
              </a:ext>
            </a:extLst>
          </p:cNvPr>
          <p:cNvCxnSpPr>
            <a:cxnSpLocks/>
          </p:cNvCxnSpPr>
          <p:nvPr/>
        </p:nvCxnSpPr>
        <p:spPr>
          <a:xfrm flipH="1">
            <a:off x="8789766" y="3737093"/>
            <a:ext cx="2604646" cy="15393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42F710-583E-0744-819F-6381322C5E20}"/>
              </a:ext>
            </a:extLst>
          </p:cNvPr>
          <p:cNvSpPr txBox="1"/>
          <p:nvPr/>
        </p:nvSpPr>
        <p:spPr>
          <a:xfrm>
            <a:off x="9495529" y="220494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EA8E1-85A0-1B42-8A26-89F10A89D7DC}"/>
              </a:ext>
            </a:extLst>
          </p:cNvPr>
          <p:cNvSpPr txBox="1"/>
          <p:nvPr/>
        </p:nvSpPr>
        <p:spPr>
          <a:xfrm>
            <a:off x="9700593" y="250498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ACFC2-6349-CE44-9D95-B84F9CEA32A8}"/>
              </a:ext>
            </a:extLst>
          </p:cNvPr>
          <p:cNvSpPr txBox="1"/>
          <p:nvPr/>
        </p:nvSpPr>
        <p:spPr>
          <a:xfrm>
            <a:off x="9915028" y="2787949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67C3E-DE9A-C445-A4F3-C3FDC7B7177E}"/>
              </a:ext>
            </a:extLst>
          </p:cNvPr>
          <p:cNvSpPr txBox="1"/>
          <p:nvPr/>
        </p:nvSpPr>
        <p:spPr>
          <a:xfrm>
            <a:off x="10141626" y="308611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F7E91-73B6-144F-8B0D-0CE3CAAC4B9A}"/>
              </a:ext>
            </a:extLst>
          </p:cNvPr>
          <p:cNvSpPr txBox="1"/>
          <p:nvPr/>
        </p:nvSpPr>
        <p:spPr>
          <a:xfrm>
            <a:off x="9910512" y="333199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6130E-9103-AC42-BBB7-DC1677AD7A01}"/>
              </a:ext>
            </a:extLst>
          </p:cNvPr>
          <p:cNvSpPr txBox="1"/>
          <p:nvPr/>
        </p:nvSpPr>
        <p:spPr>
          <a:xfrm>
            <a:off x="9740002" y="363015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3358C-EFCA-F144-AE81-C1E990600A14}"/>
              </a:ext>
            </a:extLst>
          </p:cNvPr>
          <p:cNvSpPr txBox="1"/>
          <p:nvPr/>
        </p:nvSpPr>
        <p:spPr>
          <a:xfrm>
            <a:off x="9370604" y="442513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1AA83A-A3FA-E740-AD05-97D4E7836FCD}"/>
              </a:ext>
            </a:extLst>
          </p:cNvPr>
          <p:cNvSpPr txBox="1"/>
          <p:nvPr/>
        </p:nvSpPr>
        <p:spPr>
          <a:xfrm>
            <a:off x="10242162" y="471535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D0CC03-EB8C-0C41-9FE9-75F7E5874479}"/>
              </a:ext>
            </a:extLst>
          </p:cNvPr>
          <p:cNvCxnSpPr>
            <a:cxnSpLocks/>
          </p:cNvCxnSpPr>
          <p:nvPr/>
        </p:nvCxnSpPr>
        <p:spPr>
          <a:xfrm flipH="1">
            <a:off x="8795152" y="3428469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39D369-D480-B449-B94E-207392E4E014}"/>
              </a:ext>
            </a:extLst>
          </p:cNvPr>
          <p:cNvSpPr txBox="1"/>
          <p:nvPr/>
        </p:nvSpPr>
        <p:spPr>
          <a:xfrm>
            <a:off x="9543069" y="3967318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36306A-F4EF-6640-AD27-0B3D2471D3F4}"/>
              </a:ext>
            </a:extLst>
          </p:cNvPr>
          <p:cNvCxnSpPr>
            <a:cxnSpLocks/>
          </p:cNvCxnSpPr>
          <p:nvPr/>
        </p:nvCxnSpPr>
        <p:spPr>
          <a:xfrm>
            <a:off x="8825763" y="2914353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5DC05D-E6CF-544B-912A-07B419BEF1CC}"/>
              </a:ext>
            </a:extLst>
          </p:cNvPr>
          <p:cNvGrpSpPr/>
          <p:nvPr/>
        </p:nvGrpSpPr>
        <p:grpSpPr>
          <a:xfrm>
            <a:off x="2485285" y="5071773"/>
            <a:ext cx="4098976" cy="493632"/>
            <a:chOff x="2038352" y="4479756"/>
            <a:chExt cx="7478713" cy="636306"/>
          </a:xfrm>
        </p:grpSpPr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03F60213-0808-4B4C-8DFA-B641D0799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41" name="Rectangle 1">
                <a:extLst>
                  <a:ext uri="{FF2B5EF4-FFF2-40B4-BE49-F238E27FC236}">
                    <a16:creationId xmlns:a16="http://schemas.microsoft.com/office/drawing/2014/main" id="{5530949D-5311-A440-AF73-B8E1E0D1F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98F5254-C866-AF4F-98EB-F96D46768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F62890-FC77-7846-BA95-519D6DF3A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6FFF1E-08C6-2C4F-A2FE-B83166D57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E92E2D6-2D46-2646-B86B-6E0D27256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32B3FE-C325-A942-B1E6-8B582DC14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D93A05F-EEA3-014C-8683-0B87AFFC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EF4445-8140-FB4E-B8A7-013FF8372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7415EEF-DA1C-6748-A16B-4C965B666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90EC13-8740-4544-B160-DFC77F2F9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A74A4B-607B-4845-9052-E7519A99B749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48AED9-79DF-8D4D-AE0B-FD13C02E623B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E456AA-2AD5-3748-8287-C9506C9BFD37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DFB22C-4A6D-BE4E-8778-70A02E3E9C8D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8DC181-740C-0940-8F0A-17ABF0D29475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B5AAB0-07E3-8D49-AB71-75B888260351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809F84-9D45-B64B-928A-A61A8E2FA314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A997C7-D293-4945-8CFB-041F420510FA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175F88-E1E7-A44D-87EB-0D5868A29FA1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AE8996-0F47-014C-83E9-51622F01A6FB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256DA2-3800-9A43-B11F-B0EA71290AF7}"/>
              </a:ext>
            </a:extLst>
          </p:cNvPr>
          <p:cNvGrpSpPr/>
          <p:nvPr/>
        </p:nvGrpSpPr>
        <p:grpSpPr>
          <a:xfrm>
            <a:off x="2266379" y="5672107"/>
            <a:ext cx="2271948" cy="1189758"/>
            <a:chOff x="2265162" y="5155302"/>
            <a:chExt cx="2065510" cy="114227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E6FE849-EBDE-FC49-B274-7619219228A4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C5AA679-D6A8-BB42-A14E-D15330856B05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A32C256-CA6E-844F-B9A0-DD56E234BE55}"/>
              </a:ext>
            </a:extLst>
          </p:cNvPr>
          <p:cNvGrpSpPr/>
          <p:nvPr/>
        </p:nvGrpSpPr>
        <p:grpSpPr>
          <a:xfrm>
            <a:off x="4327023" y="5686516"/>
            <a:ext cx="2271948" cy="1140442"/>
            <a:chOff x="2265162" y="5155302"/>
            <a:chExt cx="2065510" cy="109492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3317EB6-0380-2945-9583-0CEE4729DF17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06991F8-F3AD-9843-AEC1-67669E714961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F50FED5-4326-974B-B217-EBFA4B230346}"/>
              </a:ext>
            </a:extLst>
          </p:cNvPr>
          <p:cNvSpPr txBox="1"/>
          <p:nvPr/>
        </p:nvSpPr>
        <p:spPr>
          <a:xfrm>
            <a:off x="2771759" y="4300533"/>
            <a:ext cx="493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Window &lt;=  Advertised window</a:t>
            </a:r>
            <a:endParaRPr lang="en-US" sz="2400" dirty="0">
              <a:latin typeface="Helvetica" pitchFamily="2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CA61488-FA70-DA4B-8FFC-AB941DA061CB}"/>
              </a:ext>
            </a:extLst>
          </p:cNvPr>
          <p:cNvCxnSpPr/>
          <p:nvPr/>
        </p:nvCxnSpPr>
        <p:spPr>
          <a:xfrm>
            <a:off x="3690129" y="4815052"/>
            <a:ext cx="206723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F63D73-1E06-7E47-9752-DF6CA95CA380}"/>
              </a:ext>
            </a:extLst>
          </p:cNvPr>
          <p:cNvSpPr txBox="1"/>
          <p:nvPr/>
        </p:nvSpPr>
        <p:spPr>
          <a:xfrm>
            <a:off x="449119" y="4988039"/>
            <a:ext cx="18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Sender’s view:</a:t>
            </a:r>
          </a:p>
        </p:txBody>
      </p:sp>
    </p:spTree>
    <p:extLst>
      <p:ext uri="{BB962C8B-B14F-4D97-AF65-F5344CB8AC3E}">
        <p14:creationId xmlns:p14="http://schemas.microsoft.com/office/powerpoint/2010/main" val="9083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2C0C-85FF-6741-9D81-3E811B72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C78-2871-824A-8A15-6BB75A7B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93981" cy="4351338"/>
          </a:xfrm>
        </p:spPr>
        <p:txBody>
          <a:bodyPr/>
          <a:lstStyle/>
          <a:p>
            <a:r>
              <a:rPr lang="en-US" dirty="0"/>
              <a:t>If receiver app is too slow reading data: </a:t>
            </a:r>
          </a:p>
          <a:p>
            <a:pPr lvl="1"/>
            <a:r>
              <a:rPr lang="en-US" dirty="0"/>
              <a:t>receiver socket buffer fills up</a:t>
            </a:r>
          </a:p>
          <a:p>
            <a:pPr lvl="1"/>
            <a:r>
              <a:rPr lang="en-US" dirty="0"/>
              <a:t>So, advertised window shrinks</a:t>
            </a:r>
          </a:p>
          <a:p>
            <a:pPr lvl="1"/>
            <a:r>
              <a:rPr lang="en-US" dirty="0"/>
              <a:t>So, sender’s window shrinks</a:t>
            </a:r>
          </a:p>
          <a:p>
            <a:pPr lvl="1"/>
            <a:r>
              <a:rPr lang="en-US" dirty="0"/>
              <a:t>So, sender’s sending rate reduces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40A6C-4306-5148-AD49-1B9B64483061}"/>
              </a:ext>
            </a:extLst>
          </p:cNvPr>
          <p:cNvCxnSpPr/>
          <p:nvPr/>
        </p:nvCxnSpPr>
        <p:spPr>
          <a:xfrm>
            <a:off x="8670235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3E8087-DAD0-7247-8D55-CB5BA5BA0810}"/>
              </a:ext>
            </a:extLst>
          </p:cNvPr>
          <p:cNvCxnSpPr/>
          <p:nvPr/>
        </p:nvCxnSpPr>
        <p:spPr>
          <a:xfrm>
            <a:off x="11579087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02DEF6-EA02-E44E-9F8B-95CE7AF49857}"/>
              </a:ext>
            </a:extLst>
          </p:cNvPr>
          <p:cNvCxnSpPr>
            <a:cxnSpLocks/>
          </p:cNvCxnSpPr>
          <p:nvPr/>
        </p:nvCxnSpPr>
        <p:spPr>
          <a:xfrm>
            <a:off x="8842514" y="2464411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C2F01C-BFC4-8440-8F8D-9271684AB008}"/>
              </a:ext>
            </a:extLst>
          </p:cNvPr>
          <p:cNvSpPr txBox="1"/>
          <p:nvPr/>
        </p:nvSpPr>
        <p:spPr>
          <a:xfrm>
            <a:off x="8555109" y="1726318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14DCC-5A6E-124C-9B79-E962A8E8A1A8}"/>
              </a:ext>
            </a:extLst>
          </p:cNvPr>
          <p:cNvSpPr txBox="1"/>
          <p:nvPr/>
        </p:nvSpPr>
        <p:spPr>
          <a:xfrm>
            <a:off x="10312193" y="1690688"/>
            <a:ext cx="15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E049D1-177A-1346-9DDE-A78C19087B7B}"/>
              </a:ext>
            </a:extLst>
          </p:cNvPr>
          <p:cNvCxnSpPr>
            <a:cxnSpLocks/>
          </p:cNvCxnSpPr>
          <p:nvPr/>
        </p:nvCxnSpPr>
        <p:spPr>
          <a:xfrm flipH="1">
            <a:off x="8767376" y="3199761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B2D0A5-3B7C-0848-8DDB-38A6042A721B}"/>
              </a:ext>
            </a:extLst>
          </p:cNvPr>
          <p:cNvCxnSpPr>
            <a:cxnSpLocks/>
          </p:cNvCxnSpPr>
          <p:nvPr/>
        </p:nvCxnSpPr>
        <p:spPr>
          <a:xfrm>
            <a:off x="8854911" y="4533304"/>
            <a:ext cx="2602145" cy="116178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760DA6-C0BF-BB49-8035-0D57679B14BA}"/>
              </a:ext>
            </a:extLst>
          </p:cNvPr>
          <p:cNvCxnSpPr>
            <a:cxnSpLocks/>
          </p:cNvCxnSpPr>
          <p:nvPr/>
        </p:nvCxnSpPr>
        <p:spPr>
          <a:xfrm>
            <a:off x="8825379" y="2669926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0EDDCF-62BC-1F42-B9DC-57A3228A8C65}"/>
              </a:ext>
            </a:extLst>
          </p:cNvPr>
          <p:cNvCxnSpPr>
            <a:cxnSpLocks/>
          </p:cNvCxnSpPr>
          <p:nvPr/>
        </p:nvCxnSpPr>
        <p:spPr>
          <a:xfrm>
            <a:off x="8825379" y="3160985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C88C55-0D77-C040-AEE0-8442127B9379}"/>
              </a:ext>
            </a:extLst>
          </p:cNvPr>
          <p:cNvCxnSpPr>
            <a:cxnSpLocks/>
          </p:cNvCxnSpPr>
          <p:nvPr/>
        </p:nvCxnSpPr>
        <p:spPr>
          <a:xfrm flipH="1">
            <a:off x="8749154" y="2993940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65AA92-A9DB-0047-BEFF-736FD9C3BB33}"/>
              </a:ext>
            </a:extLst>
          </p:cNvPr>
          <p:cNvCxnSpPr>
            <a:cxnSpLocks/>
          </p:cNvCxnSpPr>
          <p:nvPr/>
        </p:nvCxnSpPr>
        <p:spPr>
          <a:xfrm flipH="1">
            <a:off x="8789766" y="3737093"/>
            <a:ext cx="2604646" cy="15393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42F710-583E-0744-819F-6381322C5E20}"/>
              </a:ext>
            </a:extLst>
          </p:cNvPr>
          <p:cNvSpPr txBox="1"/>
          <p:nvPr/>
        </p:nvSpPr>
        <p:spPr>
          <a:xfrm>
            <a:off x="9495529" y="220494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EA8E1-85A0-1B42-8A26-89F10A89D7DC}"/>
              </a:ext>
            </a:extLst>
          </p:cNvPr>
          <p:cNvSpPr txBox="1"/>
          <p:nvPr/>
        </p:nvSpPr>
        <p:spPr>
          <a:xfrm>
            <a:off x="9700593" y="250498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ACFC2-6349-CE44-9D95-B84F9CEA32A8}"/>
              </a:ext>
            </a:extLst>
          </p:cNvPr>
          <p:cNvSpPr txBox="1"/>
          <p:nvPr/>
        </p:nvSpPr>
        <p:spPr>
          <a:xfrm>
            <a:off x="9915028" y="2787949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67C3E-DE9A-C445-A4F3-C3FDC7B7177E}"/>
              </a:ext>
            </a:extLst>
          </p:cNvPr>
          <p:cNvSpPr txBox="1"/>
          <p:nvPr/>
        </p:nvSpPr>
        <p:spPr>
          <a:xfrm>
            <a:off x="10141626" y="308611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F7E91-73B6-144F-8B0D-0CE3CAAC4B9A}"/>
              </a:ext>
            </a:extLst>
          </p:cNvPr>
          <p:cNvSpPr txBox="1"/>
          <p:nvPr/>
        </p:nvSpPr>
        <p:spPr>
          <a:xfrm>
            <a:off x="9910512" y="333199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6130E-9103-AC42-BBB7-DC1677AD7A01}"/>
              </a:ext>
            </a:extLst>
          </p:cNvPr>
          <p:cNvSpPr txBox="1"/>
          <p:nvPr/>
        </p:nvSpPr>
        <p:spPr>
          <a:xfrm>
            <a:off x="9740002" y="363015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3358C-EFCA-F144-AE81-C1E990600A14}"/>
              </a:ext>
            </a:extLst>
          </p:cNvPr>
          <p:cNvSpPr txBox="1"/>
          <p:nvPr/>
        </p:nvSpPr>
        <p:spPr>
          <a:xfrm>
            <a:off x="9370604" y="442513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1AA83A-A3FA-E740-AD05-97D4E7836FCD}"/>
              </a:ext>
            </a:extLst>
          </p:cNvPr>
          <p:cNvSpPr txBox="1"/>
          <p:nvPr/>
        </p:nvSpPr>
        <p:spPr>
          <a:xfrm>
            <a:off x="10242162" y="471535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D0CC03-EB8C-0C41-9FE9-75F7E5874479}"/>
              </a:ext>
            </a:extLst>
          </p:cNvPr>
          <p:cNvCxnSpPr>
            <a:cxnSpLocks/>
          </p:cNvCxnSpPr>
          <p:nvPr/>
        </p:nvCxnSpPr>
        <p:spPr>
          <a:xfrm flipH="1">
            <a:off x="8795152" y="3428469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39D369-D480-B449-B94E-207392E4E014}"/>
              </a:ext>
            </a:extLst>
          </p:cNvPr>
          <p:cNvSpPr txBox="1"/>
          <p:nvPr/>
        </p:nvSpPr>
        <p:spPr>
          <a:xfrm>
            <a:off x="9543069" y="3967318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36306A-F4EF-6640-AD27-0B3D2471D3F4}"/>
              </a:ext>
            </a:extLst>
          </p:cNvPr>
          <p:cNvCxnSpPr>
            <a:cxnSpLocks/>
          </p:cNvCxnSpPr>
          <p:nvPr/>
        </p:nvCxnSpPr>
        <p:spPr>
          <a:xfrm>
            <a:off x="8825763" y="2914353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5DC05D-E6CF-544B-912A-07B419BEF1CC}"/>
              </a:ext>
            </a:extLst>
          </p:cNvPr>
          <p:cNvGrpSpPr/>
          <p:nvPr/>
        </p:nvGrpSpPr>
        <p:grpSpPr>
          <a:xfrm>
            <a:off x="2485285" y="5071773"/>
            <a:ext cx="4098976" cy="493632"/>
            <a:chOff x="2038352" y="4479756"/>
            <a:chExt cx="7478713" cy="636306"/>
          </a:xfrm>
        </p:grpSpPr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03F60213-0808-4B4C-8DFA-B641D0799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41" name="Rectangle 1">
                <a:extLst>
                  <a:ext uri="{FF2B5EF4-FFF2-40B4-BE49-F238E27FC236}">
                    <a16:creationId xmlns:a16="http://schemas.microsoft.com/office/drawing/2014/main" id="{5530949D-5311-A440-AF73-B8E1E0D1F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98F5254-C866-AF4F-98EB-F96D46768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F62890-FC77-7846-BA95-519D6DF3A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6FFF1E-08C6-2C4F-A2FE-B83166D57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E92E2D6-2D46-2646-B86B-6E0D27256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32B3FE-C325-A942-B1E6-8B582DC14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D93A05F-EEA3-014C-8683-0B87AFFC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EF4445-8140-FB4E-B8A7-013FF8372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7415EEF-DA1C-6748-A16B-4C965B666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90EC13-8740-4544-B160-DFC77F2F9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A74A4B-607B-4845-9052-E7519A99B749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48AED9-79DF-8D4D-AE0B-FD13C02E623B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E456AA-2AD5-3748-8287-C9506C9BFD37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DFB22C-4A6D-BE4E-8778-70A02E3E9C8D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8DC181-740C-0940-8F0A-17ABF0D29475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B5AAB0-07E3-8D49-AB71-75B888260351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809F84-9D45-B64B-928A-A61A8E2FA314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A997C7-D293-4945-8CFB-041F420510FA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175F88-E1E7-A44D-87EB-0D5868A29FA1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AE8996-0F47-014C-83E9-51622F01A6FB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256DA2-3800-9A43-B11F-B0EA71290AF7}"/>
              </a:ext>
            </a:extLst>
          </p:cNvPr>
          <p:cNvGrpSpPr/>
          <p:nvPr/>
        </p:nvGrpSpPr>
        <p:grpSpPr>
          <a:xfrm>
            <a:off x="2266379" y="5672107"/>
            <a:ext cx="2271948" cy="1189758"/>
            <a:chOff x="2265162" y="5155302"/>
            <a:chExt cx="2065510" cy="114227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E6FE849-EBDE-FC49-B274-7619219228A4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C5AA679-D6A8-BB42-A14E-D15330856B05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A32C256-CA6E-844F-B9A0-DD56E234BE55}"/>
              </a:ext>
            </a:extLst>
          </p:cNvPr>
          <p:cNvGrpSpPr/>
          <p:nvPr/>
        </p:nvGrpSpPr>
        <p:grpSpPr>
          <a:xfrm>
            <a:off x="4327023" y="5686516"/>
            <a:ext cx="2271948" cy="1140442"/>
            <a:chOff x="2265162" y="5155302"/>
            <a:chExt cx="2065510" cy="109492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3317EB6-0380-2945-9583-0CEE4729DF17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06991F8-F3AD-9843-AEC1-67669E714961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F50FED5-4326-974B-B217-EBFA4B230346}"/>
              </a:ext>
            </a:extLst>
          </p:cNvPr>
          <p:cNvSpPr txBox="1"/>
          <p:nvPr/>
        </p:nvSpPr>
        <p:spPr>
          <a:xfrm>
            <a:off x="2771759" y="4300533"/>
            <a:ext cx="493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Window &lt;=  Advertised window</a:t>
            </a:r>
            <a:endParaRPr lang="en-US" sz="2400" dirty="0">
              <a:latin typeface="Helvetica" pitchFamily="2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CA61488-FA70-DA4B-8FFC-AB941DA061CB}"/>
              </a:ext>
            </a:extLst>
          </p:cNvPr>
          <p:cNvCxnSpPr/>
          <p:nvPr/>
        </p:nvCxnSpPr>
        <p:spPr>
          <a:xfrm>
            <a:off x="3690129" y="4815052"/>
            <a:ext cx="206723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F63D73-1E06-7E47-9752-DF6CA95CA380}"/>
              </a:ext>
            </a:extLst>
          </p:cNvPr>
          <p:cNvSpPr txBox="1"/>
          <p:nvPr/>
        </p:nvSpPr>
        <p:spPr>
          <a:xfrm>
            <a:off x="449119" y="4988039"/>
            <a:ext cx="18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Sender’s view:</a:t>
            </a:r>
          </a:p>
        </p:txBody>
      </p:sp>
    </p:spTree>
    <p:extLst>
      <p:ext uri="{BB962C8B-B14F-4D97-AF65-F5344CB8AC3E}">
        <p14:creationId xmlns:p14="http://schemas.microsoft.com/office/powerpoint/2010/main" val="6112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2C0C-85FF-6741-9D81-3E811B72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C78-2871-824A-8A15-6BB75A7B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939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Flow control matches the sender’s write speed to the receiver’s read speed.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40A6C-4306-5148-AD49-1B9B64483061}"/>
              </a:ext>
            </a:extLst>
          </p:cNvPr>
          <p:cNvCxnSpPr/>
          <p:nvPr/>
        </p:nvCxnSpPr>
        <p:spPr>
          <a:xfrm>
            <a:off x="8670235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3E8087-DAD0-7247-8D55-CB5BA5BA0810}"/>
              </a:ext>
            </a:extLst>
          </p:cNvPr>
          <p:cNvCxnSpPr/>
          <p:nvPr/>
        </p:nvCxnSpPr>
        <p:spPr>
          <a:xfrm>
            <a:off x="11579087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02DEF6-EA02-E44E-9F8B-95CE7AF49857}"/>
              </a:ext>
            </a:extLst>
          </p:cNvPr>
          <p:cNvCxnSpPr>
            <a:cxnSpLocks/>
          </p:cNvCxnSpPr>
          <p:nvPr/>
        </p:nvCxnSpPr>
        <p:spPr>
          <a:xfrm>
            <a:off x="8842514" y="2464411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C2F01C-BFC4-8440-8F8D-9271684AB008}"/>
              </a:ext>
            </a:extLst>
          </p:cNvPr>
          <p:cNvSpPr txBox="1"/>
          <p:nvPr/>
        </p:nvSpPr>
        <p:spPr>
          <a:xfrm>
            <a:off x="8555109" y="1726318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14DCC-5A6E-124C-9B79-E962A8E8A1A8}"/>
              </a:ext>
            </a:extLst>
          </p:cNvPr>
          <p:cNvSpPr txBox="1"/>
          <p:nvPr/>
        </p:nvSpPr>
        <p:spPr>
          <a:xfrm>
            <a:off x="10312193" y="1690688"/>
            <a:ext cx="15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E049D1-177A-1346-9DDE-A78C19087B7B}"/>
              </a:ext>
            </a:extLst>
          </p:cNvPr>
          <p:cNvCxnSpPr>
            <a:cxnSpLocks/>
          </p:cNvCxnSpPr>
          <p:nvPr/>
        </p:nvCxnSpPr>
        <p:spPr>
          <a:xfrm flipH="1">
            <a:off x="8767376" y="3199761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B2D0A5-3B7C-0848-8DDB-38A6042A721B}"/>
              </a:ext>
            </a:extLst>
          </p:cNvPr>
          <p:cNvCxnSpPr>
            <a:cxnSpLocks/>
          </p:cNvCxnSpPr>
          <p:nvPr/>
        </p:nvCxnSpPr>
        <p:spPr>
          <a:xfrm>
            <a:off x="8854911" y="4533304"/>
            <a:ext cx="2602145" cy="116178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760DA6-C0BF-BB49-8035-0D57679B14BA}"/>
              </a:ext>
            </a:extLst>
          </p:cNvPr>
          <p:cNvCxnSpPr>
            <a:cxnSpLocks/>
          </p:cNvCxnSpPr>
          <p:nvPr/>
        </p:nvCxnSpPr>
        <p:spPr>
          <a:xfrm>
            <a:off x="8825379" y="2669926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0EDDCF-62BC-1F42-B9DC-57A3228A8C65}"/>
              </a:ext>
            </a:extLst>
          </p:cNvPr>
          <p:cNvCxnSpPr>
            <a:cxnSpLocks/>
          </p:cNvCxnSpPr>
          <p:nvPr/>
        </p:nvCxnSpPr>
        <p:spPr>
          <a:xfrm>
            <a:off x="8825379" y="3160985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C88C55-0D77-C040-AEE0-8442127B9379}"/>
              </a:ext>
            </a:extLst>
          </p:cNvPr>
          <p:cNvCxnSpPr>
            <a:cxnSpLocks/>
          </p:cNvCxnSpPr>
          <p:nvPr/>
        </p:nvCxnSpPr>
        <p:spPr>
          <a:xfrm flipH="1">
            <a:off x="8749154" y="2993940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65AA92-A9DB-0047-BEFF-736FD9C3BB33}"/>
              </a:ext>
            </a:extLst>
          </p:cNvPr>
          <p:cNvCxnSpPr>
            <a:cxnSpLocks/>
          </p:cNvCxnSpPr>
          <p:nvPr/>
        </p:nvCxnSpPr>
        <p:spPr>
          <a:xfrm flipH="1">
            <a:off x="8789766" y="3737093"/>
            <a:ext cx="2604646" cy="15393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42F710-583E-0744-819F-6381322C5E20}"/>
              </a:ext>
            </a:extLst>
          </p:cNvPr>
          <p:cNvSpPr txBox="1"/>
          <p:nvPr/>
        </p:nvSpPr>
        <p:spPr>
          <a:xfrm>
            <a:off x="9495529" y="220494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EA8E1-85A0-1B42-8A26-89F10A89D7DC}"/>
              </a:ext>
            </a:extLst>
          </p:cNvPr>
          <p:cNvSpPr txBox="1"/>
          <p:nvPr/>
        </p:nvSpPr>
        <p:spPr>
          <a:xfrm>
            <a:off x="9700593" y="250498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ACFC2-6349-CE44-9D95-B84F9CEA32A8}"/>
              </a:ext>
            </a:extLst>
          </p:cNvPr>
          <p:cNvSpPr txBox="1"/>
          <p:nvPr/>
        </p:nvSpPr>
        <p:spPr>
          <a:xfrm>
            <a:off x="9915028" y="2787949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67C3E-DE9A-C445-A4F3-C3FDC7B7177E}"/>
              </a:ext>
            </a:extLst>
          </p:cNvPr>
          <p:cNvSpPr txBox="1"/>
          <p:nvPr/>
        </p:nvSpPr>
        <p:spPr>
          <a:xfrm>
            <a:off x="10141626" y="308611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F7E91-73B6-144F-8B0D-0CE3CAAC4B9A}"/>
              </a:ext>
            </a:extLst>
          </p:cNvPr>
          <p:cNvSpPr txBox="1"/>
          <p:nvPr/>
        </p:nvSpPr>
        <p:spPr>
          <a:xfrm>
            <a:off x="9910512" y="333199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6130E-9103-AC42-BBB7-DC1677AD7A01}"/>
              </a:ext>
            </a:extLst>
          </p:cNvPr>
          <p:cNvSpPr txBox="1"/>
          <p:nvPr/>
        </p:nvSpPr>
        <p:spPr>
          <a:xfrm>
            <a:off x="9740002" y="363015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3358C-EFCA-F144-AE81-C1E990600A14}"/>
              </a:ext>
            </a:extLst>
          </p:cNvPr>
          <p:cNvSpPr txBox="1"/>
          <p:nvPr/>
        </p:nvSpPr>
        <p:spPr>
          <a:xfrm>
            <a:off x="9370604" y="442513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1AA83A-A3FA-E740-AD05-97D4E7836FCD}"/>
              </a:ext>
            </a:extLst>
          </p:cNvPr>
          <p:cNvSpPr txBox="1"/>
          <p:nvPr/>
        </p:nvSpPr>
        <p:spPr>
          <a:xfrm>
            <a:off x="10242162" y="471535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D0CC03-EB8C-0C41-9FE9-75F7E5874479}"/>
              </a:ext>
            </a:extLst>
          </p:cNvPr>
          <p:cNvCxnSpPr>
            <a:cxnSpLocks/>
          </p:cNvCxnSpPr>
          <p:nvPr/>
        </p:nvCxnSpPr>
        <p:spPr>
          <a:xfrm flipH="1">
            <a:off x="8795152" y="3428469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39D369-D480-B449-B94E-207392E4E014}"/>
              </a:ext>
            </a:extLst>
          </p:cNvPr>
          <p:cNvSpPr txBox="1"/>
          <p:nvPr/>
        </p:nvSpPr>
        <p:spPr>
          <a:xfrm>
            <a:off x="9543069" y="3967318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36306A-F4EF-6640-AD27-0B3D2471D3F4}"/>
              </a:ext>
            </a:extLst>
          </p:cNvPr>
          <p:cNvCxnSpPr>
            <a:cxnSpLocks/>
          </p:cNvCxnSpPr>
          <p:nvPr/>
        </p:nvCxnSpPr>
        <p:spPr>
          <a:xfrm>
            <a:off x="8825763" y="2914353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5DC05D-E6CF-544B-912A-07B419BEF1CC}"/>
              </a:ext>
            </a:extLst>
          </p:cNvPr>
          <p:cNvGrpSpPr/>
          <p:nvPr/>
        </p:nvGrpSpPr>
        <p:grpSpPr>
          <a:xfrm>
            <a:off x="2485285" y="5071773"/>
            <a:ext cx="4098976" cy="493632"/>
            <a:chOff x="2038352" y="4479756"/>
            <a:chExt cx="7478713" cy="636306"/>
          </a:xfrm>
        </p:grpSpPr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03F60213-0808-4B4C-8DFA-B641D0799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41" name="Rectangle 1">
                <a:extLst>
                  <a:ext uri="{FF2B5EF4-FFF2-40B4-BE49-F238E27FC236}">
                    <a16:creationId xmlns:a16="http://schemas.microsoft.com/office/drawing/2014/main" id="{5530949D-5311-A440-AF73-B8E1E0D1F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98F5254-C866-AF4F-98EB-F96D46768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F62890-FC77-7846-BA95-519D6DF3A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6FFF1E-08C6-2C4F-A2FE-B83166D57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E92E2D6-2D46-2646-B86B-6E0D27256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32B3FE-C325-A942-B1E6-8B582DC14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D93A05F-EEA3-014C-8683-0B87AFFC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EF4445-8140-FB4E-B8A7-013FF8372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7415EEF-DA1C-6748-A16B-4C965B666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90EC13-8740-4544-B160-DFC77F2F9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A74A4B-607B-4845-9052-E7519A99B749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48AED9-79DF-8D4D-AE0B-FD13C02E623B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E456AA-2AD5-3748-8287-C9506C9BFD37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DFB22C-4A6D-BE4E-8778-70A02E3E9C8D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8DC181-740C-0940-8F0A-17ABF0D29475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B5AAB0-07E3-8D49-AB71-75B888260351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809F84-9D45-B64B-928A-A61A8E2FA314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A997C7-D293-4945-8CFB-041F420510FA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175F88-E1E7-A44D-87EB-0D5868A29FA1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AE8996-0F47-014C-83E9-51622F01A6FB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256DA2-3800-9A43-B11F-B0EA71290AF7}"/>
              </a:ext>
            </a:extLst>
          </p:cNvPr>
          <p:cNvGrpSpPr/>
          <p:nvPr/>
        </p:nvGrpSpPr>
        <p:grpSpPr>
          <a:xfrm>
            <a:off x="2266379" y="5672107"/>
            <a:ext cx="2271948" cy="1189758"/>
            <a:chOff x="2265162" y="5155302"/>
            <a:chExt cx="2065510" cy="114227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E6FE849-EBDE-FC49-B274-7619219228A4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C5AA679-D6A8-BB42-A14E-D15330856B05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A32C256-CA6E-844F-B9A0-DD56E234BE55}"/>
              </a:ext>
            </a:extLst>
          </p:cNvPr>
          <p:cNvGrpSpPr/>
          <p:nvPr/>
        </p:nvGrpSpPr>
        <p:grpSpPr>
          <a:xfrm>
            <a:off x="4327023" y="5686516"/>
            <a:ext cx="2271948" cy="1140442"/>
            <a:chOff x="2265162" y="5155302"/>
            <a:chExt cx="2065510" cy="109492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3317EB6-0380-2945-9583-0CEE4729DF17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06991F8-F3AD-9843-AEC1-67669E714961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F50FED5-4326-974B-B217-EBFA4B230346}"/>
              </a:ext>
            </a:extLst>
          </p:cNvPr>
          <p:cNvSpPr txBox="1"/>
          <p:nvPr/>
        </p:nvSpPr>
        <p:spPr>
          <a:xfrm>
            <a:off x="2771759" y="4300533"/>
            <a:ext cx="493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Window &lt;=  Advertised window</a:t>
            </a:r>
            <a:endParaRPr lang="en-US" sz="2400" dirty="0">
              <a:latin typeface="Helvetica" pitchFamily="2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CA61488-FA70-DA4B-8FFC-AB941DA061CB}"/>
              </a:ext>
            </a:extLst>
          </p:cNvPr>
          <p:cNvCxnSpPr/>
          <p:nvPr/>
        </p:nvCxnSpPr>
        <p:spPr>
          <a:xfrm>
            <a:off x="3690129" y="4815052"/>
            <a:ext cx="206723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F63D73-1E06-7E47-9752-DF6CA95CA380}"/>
              </a:ext>
            </a:extLst>
          </p:cNvPr>
          <p:cNvSpPr txBox="1"/>
          <p:nvPr/>
        </p:nvSpPr>
        <p:spPr>
          <a:xfrm>
            <a:off x="449119" y="4988039"/>
            <a:ext cx="18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Sender’s view:</a:t>
            </a:r>
          </a:p>
        </p:txBody>
      </p:sp>
    </p:spTree>
    <p:extLst>
      <p:ext uri="{BB962C8B-B14F-4D97-AF65-F5344CB8AC3E}">
        <p14:creationId xmlns:p14="http://schemas.microsoft.com/office/powerpoint/2010/main" val="6084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E4C2-6CAC-684D-AB7D-0ACD5B97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Sizing the receiver’s socket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94A3-1A09-F842-9DC4-C4BE4B7F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13335" cy="5032375"/>
          </a:xfrm>
        </p:spPr>
        <p:txBody>
          <a:bodyPr>
            <a:normAutofit/>
          </a:bodyPr>
          <a:lstStyle/>
          <a:p>
            <a:r>
              <a:rPr lang="en-US" dirty="0"/>
              <a:t>Operating systems have a default receiver socket buffer size</a:t>
            </a:r>
          </a:p>
          <a:p>
            <a:pPr lvl="1"/>
            <a:r>
              <a:rPr lang="en-US" dirty="0"/>
              <a:t>Listed among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sysctl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–a | grep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net.inet.tcp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MAC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Listed among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sysctl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–a | grep net.ipv4.tcp</a:t>
            </a:r>
            <a:r>
              <a:rPr lang="en-US" dirty="0"/>
              <a:t> on Linux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If socket buffer is too small, sender can’t keep too many packets in flight </a:t>
            </a:r>
            <a:r>
              <a:rPr lang="en-US" dirty="0">
                <a:sym typeface="Wingdings" pitchFamily="2" charset="2"/>
              </a:rPr>
              <a:t> lower throughput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If socket buffer is too large, too much memory consumed per socket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How big should the receiver socket buffer be?</a:t>
            </a:r>
          </a:p>
        </p:txBody>
      </p:sp>
    </p:spTree>
    <p:extLst>
      <p:ext uri="{BB962C8B-B14F-4D97-AF65-F5344CB8AC3E}">
        <p14:creationId xmlns:p14="http://schemas.microsoft.com/office/powerpoint/2010/main" val="393659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A4BE-467F-F84A-8FCD-520AA84F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large a receiver socket buffer?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B33A-8B11-1E49-B164-40DFAC10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/>
          <a:p>
            <a:r>
              <a:rPr lang="en-US" dirty="0"/>
              <a:t>Case 1: </a:t>
            </a:r>
            <a:r>
              <a:rPr lang="en-US" dirty="0">
                <a:solidFill>
                  <a:srgbClr val="C00000"/>
                </a:solidFill>
              </a:rPr>
              <a:t>Suppose the receiving app is reading data too slowly: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 amount of receiver buffer can prevent low sender throughput if the connection is long-lived!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A4BE-467F-F84A-8FCD-520AA84F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large a receiver socket buffer?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B33A-8B11-1E49-B164-40DFAC10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8485" cy="4838646"/>
          </a:xfrm>
        </p:spPr>
        <p:txBody>
          <a:bodyPr>
            <a:normAutofit/>
          </a:bodyPr>
          <a:lstStyle/>
          <a:p>
            <a:r>
              <a:rPr lang="en-US" dirty="0"/>
              <a:t>Case 2: </a:t>
            </a:r>
            <a:r>
              <a:rPr lang="en-US" dirty="0">
                <a:solidFill>
                  <a:srgbClr val="C00000"/>
                </a:solidFill>
              </a:rPr>
              <a:t>Suppose the receiving app reads sufficiently fast </a:t>
            </a:r>
            <a:r>
              <a:rPr lang="en-US" i="1" dirty="0">
                <a:solidFill>
                  <a:srgbClr val="C00000"/>
                </a:solidFill>
              </a:rPr>
              <a:t>on average </a:t>
            </a:r>
            <a:r>
              <a:rPr lang="en-US" dirty="0">
                <a:solidFill>
                  <a:srgbClr val="C00000"/>
                </a:solidFill>
              </a:rPr>
              <a:t>to match the sender’s writing speed.  </a:t>
            </a:r>
          </a:p>
          <a:p>
            <a:pPr lvl="1"/>
            <a:r>
              <a:rPr lang="en-US" dirty="0"/>
              <a:t>Assume the sender has a window of size W.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receiver must use a buffer of size at least W. Why?</a:t>
            </a:r>
          </a:p>
          <a:p>
            <a:endParaRPr lang="en-US" dirty="0"/>
          </a:p>
          <a:p>
            <a:r>
              <a:rPr lang="en-US" dirty="0"/>
              <a:t>Captures two cases:</a:t>
            </a:r>
          </a:p>
          <a:p>
            <a:r>
              <a:rPr lang="en-US" dirty="0"/>
              <a:t>(1) When the first sequence #s in the window are dropped </a:t>
            </a:r>
          </a:p>
          <a:p>
            <a:pPr lvl="1"/>
            <a:r>
              <a:rPr lang="en-US" i="1" dirty="0"/>
              <a:t>Selective repeat</a:t>
            </a:r>
            <a:r>
              <a:rPr lang="en-US" dirty="0"/>
              <a:t>: data in window buffered until the ACKs of delivered data (within window) reach sender. Adv. win reduces sender’s window</a:t>
            </a:r>
          </a:p>
          <a:p>
            <a:r>
              <a:rPr lang="en-US" dirty="0"/>
              <a:t>(2) When the sender sends a burst of data of size W</a:t>
            </a:r>
          </a:p>
          <a:p>
            <a:pPr lvl="1"/>
            <a:r>
              <a:rPr lang="en-US" dirty="0"/>
              <a:t>Receiver may not match the </a:t>
            </a:r>
            <a:r>
              <a:rPr lang="en-US" i="1" dirty="0"/>
              <a:t>instantaneous </a:t>
            </a:r>
            <a:r>
              <a:rPr lang="en-US" dirty="0"/>
              <a:t>rate of the sender</a:t>
            </a:r>
          </a:p>
        </p:txBody>
      </p:sp>
    </p:spTree>
    <p:extLst>
      <p:ext uri="{BB962C8B-B14F-4D97-AF65-F5344CB8AC3E}">
        <p14:creationId xmlns:p14="http://schemas.microsoft.com/office/powerpoint/2010/main" val="10133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D026-2AF3-4A43-8D6B-312744C9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1EF7-F2A9-2D4B-9945-C302E2E8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3519"/>
          </a:xfrm>
        </p:spPr>
        <p:txBody>
          <a:bodyPr>
            <a:normAutofit/>
          </a:bodyPr>
          <a:lstStyle/>
          <a:p>
            <a:r>
              <a:rPr lang="en-US" dirty="0"/>
              <a:t>Keep memory buffers available at the receiver whenever the sender transmits data</a:t>
            </a:r>
          </a:p>
          <a:p>
            <a:r>
              <a:rPr lang="en-US" dirty="0"/>
              <a:t>Buffers needed to hold for selective repeat and reassemble data in order</a:t>
            </a:r>
          </a:p>
          <a:p>
            <a:r>
              <a:rPr lang="en-US" dirty="0"/>
              <a:t>Inform the sender on an on-going basis (each ACK)</a:t>
            </a:r>
          </a:p>
          <a:p>
            <a:r>
              <a:rPr lang="en-US" dirty="0"/>
              <a:t>Function: match sender speed to receiver speed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Correct socket buffer sizing is important for TCP throughput</a:t>
            </a:r>
          </a:p>
        </p:txBody>
      </p:sp>
    </p:spTree>
    <p:extLst>
      <p:ext uri="{BB962C8B-B14F-4D97-AF65-F5344CB8AC3E}">
        <p14:creationId xmlns:p14="http://schemas.microsoft.com/office/powerpoint/2010/main" val="96954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2854-F98C-1C49-88C2-37A717A7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on (tuning) TCP stack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685E-C9A6-0844-8D41-3673F7A7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https://www.ibm.com/support/knowledgecenter/linuxonibm/liaag/wkvm/wkvm_c_tune_tcpip.htm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https://cloud.google.com/solutions/tcp-optimization-for-network-performance-in-gcp-and-hybrid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8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AB67-F198-ADEC-AB03-69DA7C43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EA2B1-86E9-3B59-19A2-C3E989F71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pic>
        <p:nvPicPr>
          <p:cNvPr id="12" name="Picture 11" descr="A piece of cake on a plate&#10;&#10;Description automatically generated">
            <a:extLst>
              <a:ext uri="{FF2B5EF4-FFF2-40B4-BE49-F238E27FC236}">
                <a16:creationId xmlns:a16="http://schemas.microsoft.com/office/drawing/2014/main" id="{8F51016F-AD39-C542-BE76-85F5C31A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7" y="1554505"/>
            <a:ext cx="2265987" cy="1699490"/>
          </a:xfrm>
          <a:prstGeom prst="rect">
            <a:avLst/>
          </a:prstGeom>
        </p:spPr>
      </p:pic>
      <p:pic>
        <p:nvPicPr>
          <p:cNvPr id="13" name="Picture 12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6B41F76E-802C-1448-A141-BB1907FF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72" y="1579317"/>
            <a:ext cx="1104982" cy="800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3D5503-113A-6443-BB7A-5540B5AECB30}"/>
              </a:ext>
            </a:extLst>
          </p:cNvPr>
          <p:cNvSpPr txBox="1"/>
          <p:nvPr/>
        </p:nvSpPr>
        <p:spPr>
          <a:xfrm rot="485961">
            <a:off x="1204574" y="2070710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Tp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layer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7A8332-FC69-D943-97EC-6B4A76CCE3F0}"/>
              </a:ext>
            </a:extLst>
          </p:cNvPr>
          <p:cNvSpPr txBox="1"/>
          <p:nvPr/>
        </p:nvSpPr>
        <p:spPr>
          <a:xfrm>
            <a:off x="4144299" y="1402637"/>
            <a:ext cx="1704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TCP: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Reliability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Ordering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4BA52-4035-6643-AF97-B48D51E10355}"/>
              </a:ext>
            </a:extLst>
          </p:cNvPr>
          <p:cNvSpPr txBox="1"/>
          <p:nvPr/>
        </p:nvSpPr>
        <p:spPr>
          <a:xfrm>
            <a:off x="5853395" y="1380860"/>
            <a:ext cx="6095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Reordering </a:t>
            </a:r>
            <a:r>
              <a:rPr lang="en-US" sz="2800" dirty="0">
                <a:latin typeface="Helvetica" pitchFamily="2" charset="0"/>
              </a:rPr>
              <a:t>degrades connection throughput. Apps can’t </a:t>
            </a:r>
            <a:r>
              <a:rPr lang="en-US" sz="2800" dirty="0" err="1">
                <a:latin typeface="Courier" pitchFamily="2" charset="0"/>
              </a:rPr>
              <a:t>recv</a:t>
            </a:r>
            <a:r>
              <a:rPr lang="en-US" sz="2800" dirty="0">
                <a:latin typeface="Courier" pitchFamily="2" charset="0"/>
              </a:rPr>
              <a:t>().</a:t>
            </a:r>
            <a:endParaRPr lang="en-US" sz="2800" dirty="0">
              <a:latin typeface="Helvetica" pitchFamily="2" charset="0"/>
            </a:endParaRPr>
          </a:p>
          <a:p>
            <a:pPr algn="l"/>
            <a:r>
              <a:rPr lang="en-US" sz="2800" dirty="0">
                <a:latin typeface="Helvetica" pitchFamily="2" charset="0"/>
              </a:rPr>
              <a:t>Packets may even be dropped due to insufficient buffering.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7A4A93-3FAC-F841-82F4-951483BA38DF}"/>
              </a:ext>
            </a:extLst>
          </p:cNvPr>
          <p:cNvCxnSpPr>
            <a:cxnSpLocks/>
          </p:cNvCxnSpPr>
          <p:nvPr/>
        </p:nvCxnSpPr>
        <p:spPr>
          <a:xfrm>
            <a:off x="5080662" y="4574118"/>
            <a:ext cx="68056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F8F0F1-F200-634A-878F-70967B77D987}"/>
              </a:ext>
            </a:extLst>
          </p:cNvPr>
          <p:cNvCxnSpPr>
            <a:cxnSpLocks/>
          </p:cNvCxnSpPr>
          <p:nvPr/>
        </p:nvCxnSpPr>
        <p:spPr>
          <a:xfrm>
            <a:off x="5093540" y="5628392"/>
            <a:ext cx="6792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7E69FF-76F5-F440-90D4-90DCDC1A7145}"/>
              </a:ext>
            </a:extLst>
          </p:cNvPr>
          <p:cNvCxnSpPr/>
          <p:nvPr/>
        </p:nvCxnSpPr>
        <p:spPr>
          <a:xfrm>
            <a:off x="5763242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BD5DDA3-8DA1-8244-A907-5981342CBBAC}"/>
              </a:ext>
            </a:extLst>
          </p:cNvPr>
          <p:cNvCxnSpPr/>
          <p:nvPr/>
        </p:nvCxnSpPr>
        <p:spPr>
          <a:xfrm>
            <a:off x="7152013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87232F-D137-4D4E-BD48-4C41807594D1}"/>
              </a:ext>
            </a:extLst>
          </p:cNvPr>
          <p:cNvCxnSpPr/>
          <p:nvPr/>
        </p:nvCxnSpPr>
        <p:spPr>
          <a:xfrm>
            <a:off x="8643816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52692BE-7832-3143-8DB9-3DFD22DB3697}"/>
              </a:ext>
            </a:extLst>
          </p:cNvPr>
          <p:cNvCxnSpPr/>
          <p:nvPr/>
        </p:nvCxnSpPr>
        <p:spPr>
          <a:xfrm>
            <a:off x="9993951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EF58E7A-176B-314D-BD2E-AAEE1242BF03}"/>
              </a:ext>
            </a:extLst>
          </p:cNvPr>
          <p:cNvCxnSpPr/>
          <p:nvPr/>
        </p:nvCxnSpPr>
        <p:spPr>
          <a:xfrm>
            <a:off x="11369844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A4CA5C-FD12-DC40-A5BC-C2552E8A53B5}"/>
              </a:ext>
            </a:extLst>
          </p:cNvPr>
          <p:cNvSpPr txBox="1"/>
          <p:nvPr/>
        </p:nvSpPr>
        <p:spPr>
          <a:xfrm>
            <a:off x="4908943" y="3272473"/>
            <a:ext cx="30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Packet boundaries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5E8F13-16C8-EA41-8A09-047A9FC32CE2}"/>
              </a:ext>
            </a:extLst>
          </p:cNvPr>
          <p:cNvCxnSpPr/>
          <p:nvPr/>
        </p:nvCxnSpPr>
        <p:spPr>
          <a:xfrm>
            <a:off x="5686454" y="3780349"/>
            <a:ext cx="76788" cy="609105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160981F-2452-8B41-B2E6-385C7EA9322A}"/>
              </a:ext>
            </a:extLst>
          </p:cNvPr>
          <p:cNvCxnSpPr>
            <a:cxnSpLocks/>
          </p:cNvCxnSpPr>
          <p:nvPr/>
        </p:nvCxnSpPr>
        <p:spPr>
          <a:xfrm>
            <a:off x="6038692" y="3796753"/>
            <a:ext cx="948043" cy="592701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2B199EA-5B58-014C-87B8-C055F090CBAA}"/>
              </a:ext>
            </a:extLst>
          </p:cNvPr>
          <p:cNvCxnSpPr>
            <a:cxnSpLocks/>
          </p:cNvCxnSpPr>
          <p:nvPr/>
        </p:nvCxnSpPr>
        <p:spPr>
          <a:xfrm>
            <a:off x="6410439" y="3756801"/>
            <a:ext cx="2181790" cy="724895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CAF2DA-4B8E-714E-BD66-E1C0C71DE83C}"/>
              </a:ext>
            </a:extLst>
          </p:cNvPr>
          <p:cNvSpPr txBox="1"/>
          <p:nvPr/>
        </p:nvSpPr>
        <p:spPr>
          <a:xfrm>
            <a:off x="10114935" y="3108263"/>
            <a:ext cx="159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Courier" pitchFamily="2" charset="0"/>
              </a:rPr>
              <a:t>recv</a:t>
            </a:r>
            <a:r>
              <a:rPr lang="en-US" sz="2800" dirty="0">
                <a:latin typeface="Courier" pitchFamily="2" charset="0"/>
              </a:rPr>
              <a:t>()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F0A59C8-DE3E-3F4E-8A6F-772D4AAD142A}"/>
              </a:ext>
            </a:extLst>
          </p:cNvPr>
          <p:cNvCxnSpPr/>
          <p:nvPr/>
        </p:nvCxnSpPr>
        <p:spPr>
          <a:xfrm>
            <a:off x="5853395" y="4603346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FFA59AE-85C8-D84B-88CD-48B6C65A3536}"/>
              </a:ext>
            </a:extLst>
          </p:cNvPr>
          <p:cNvCxnSpPr/>
          <p:nvPr/>
        </p:nvCxnSpPr>
        <p:spPr>
          <a:xfrm>
            <a:off x="7242166" y="4603346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0A64877-A2B0-684B-8D6B-BD5224D1BC70}"/>
              </a:ext>
            </a:extLst>
          </p:cNvPr>
          <p:cNvCxnSpPr/>
          <p:nvPr/>
        </p:nvCxnSpPr>
        <p:spPr>
          <a:xfrm>
            <a:off x="7961236" y="4616225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1583D4-E16E-8949-92A5-54625DE9EE4E}"/>
              </a:ext>
            </a:extLst>
          </p:cNvPr>
          <p:cNvCxnSpPr/>
          <p:nvPr/>
        </p:nvCxnSpPr>
        <p:spPr>
          <a:xfrm>
            <a:off x="10637895" y="4616225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>
            <a:extLst>
              <a:ext uri="{FF2B5EF4-FFF2-40B4-BE49-F238E27FC236}">
                <a16:creationId xmlns:a16="http://schemas.microsoft.com/office/drawing/2014/main" id="{2ED4C825-9778-B54A-B787-D16935989042}"/>
              </a:ext>
            </a:extLst>
          </p:cNvPr>
          <p:cNvSpPr/>
          <p:nvPr/>
        </p:nvSpPr>
        <p:spPr>
          <a:xfrm>
            <a:off x="7192797" y="3642560"/>
            <a:ext cx="3052293" cy="850006"/>
          </a:xfrm>
          <a:custGeom>
            <a:avLst/>
            <a:gdLst>
              <a:gd name="connsiteX0" fmla="*/ 3052293 w 3052293"/>
              <a:gd name="connsiteY0" fmla="*/ 0 h 850006"/>
              <a:gd name="connsiteX1" fmla="*/ 1596980 w 3052293"/>
              <a:gd name="connsiteY1" fmla="*/ 283335 h 850006"/>
              <a:gd name="connsiteX2" fmla="*/ 270456 w 3052293"/>
              <a:gd name="connsiteY2" fmla="*/ 206062 h 850006"/>
              <a:gd name="connsiteX3" fmla="*/ 0 w 3052293"/>
              <a:gd name="connsiteY3" fmla="*/ 850006 h 8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293" h="850006">
                <a:moveTo>
                  <a:pt x="3052293" y="0"/>
                </a:moveTo>
                <a:cubicBezTo>
                  <a:pt x="2556456" y="124495"/>
                  <a:pt x="2060619" y="248991"/>
                  <a:pt x="1596980" y="283335"/>
                </a:cubicBezTo>
                <a:cubicBezTo>
                  <a:pt x="1133341" y="317679"/>
                  <a:pt x="536619" y="111617"/>
                  <a:pt x="270456" y="206062"/>
                </a:cubicBezTo>
                <a:cubicBezTo>
                  <a:pt x="4293" y="300507"/>
                  <a:pt x="2146" y="575256"/>
                  <a:pt x="0" y="850006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F0FB52C-6F05-4149-ABD6-4CFEC3ECFAEA}"/>
              </a:ext>
            </a:extLst>
          </p:cNvPr>
          <p:cNvSpPr/>
          <p:nvPr/>
        </p:nvSpPr>
        <p:spPr>
          <a:xfrm>
            <a:off x="8004166" y="3642560"/>
            <a:ext cx="2498501" cy="862885"/>
          </a:xfrm>
          <a:custGeom>
            <a:avLst/>
            <a:gdLst>
              <a:gd name="connsiteX0" fmla="*/ 2498501 w 2498501"/>
              <a:gd name="connsiteY0" fmla="*/ 0 h 862885"/>
              <a:gd name="connsiteX1" fmla="*/ 1700011 w 2498501"/>
              <a:gd name="connsiteY1" fmla="*/ 553792 h 862885"/>
              <a:gd name="connsiteX2" fmla="*/ 643943 w 2498501"/>
              <a:gd name="connsiteY2" fmla="*/ 540913 h 862885"/>
              <a:gd name="connsiteX3" fmla="*/ 180304 w 2498501"/>
              <a:gd name="connsiteY3" fmla="*/ 476518 h 862885"/>
              <a:gd name="connsiteX4" fmla="*/ 0 w 2498501"/>
              <a:gd name="connsiteY4" fmla="*/ 862885 h 86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501" h="862885">
                <a:moveTo>
                  <a:pt x="2498501" y="0"/>
                </a:moveTo>
                <a:cubicBezTo>
                  <a:pt x="2253802" y="231820"/>
                  <a:pt x="2009104" y="463640"/>
                  <a:pt x="1700011" y="553792"/>
                </a:cubicBezTo>
                <a:cubicBezTo>
                  <a:pt x="1390918" y="643944"/>
                  <a:pt x="897227" y="553792"/>
                  <a:pt x="643943" y="540913"/>
                </a:cubicBezTo>
                <a:cubicBezTo>
                  <a:pt x="390658" y="528034"/>
                  <a:pt x="287628" y="422856"/>
                  <a:pt x="180304" y="476518"/>
                </a:cubicBezTo>
                <a:cubicBezTo>
                  <a:pt x="72980" y="530180"/>
                  <a:pt x="36490" y="696532"/>
                  <a:pt x="0" y="862885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8FC64AAC-17E1-5B4B-BD4D-1F5494AAB892}"/>
              </a:ext>
            </a:extLst>
          </p:cNvPr>
          <p:cNvSpPr/>
          <p:nvPr/>
        </p:nvSpPr>
        <p:spPr>
          <a:xfrm>
            <a:off x="10563637" y="3616802"/>
            <a:ext cx="119334" cy="888643"/>
          </a:xfrm>
          <a:custGeom>
            <a:avLst/>
            <a:gdLst>
              <a:gd name="connsiteX0" fmla="*/ 119334 w 119334"/>
              <a:gd name="connsiteY0" fmla="*/ 0 h 888643"/>
              <a:gd name="connsiteX1" fmla="*/ 3425 w 119334"/>
              <a:gd name="connsiteY1" fmla="*/ 437882 h 888643"/>
              <a:gd name="connsiteX2" fmla="*/ 42061 w 119334"/>
              <a:gd name="connsiteY2" fmla="*/ 888643 h 88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4" h="888643">
                <a:moveTo>
                  <a:pt x="119334" y="0"/>
                </a:moveTo>
                <a:cubicBezTo>
                  <a:pt x="67819" y="144887"/>
                  <a:pt x="16304" y="289775"/>
                  <a:pt x="3425" y="437882"/>
                </a:cubicBezTo>
                <a:cubicBezTo>
                  <a:pt x="-9454" y="585989"/>
                  <a:pt x="16303" y="737316"/>
                  <a:pt x="42061" y="888643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B3A0EE-6664-4E45-B9CF-CE6C7D6FF219}"/>
              </a:ext>
            </a:extLst>
          </p:cNvPr>
          <p:cNvSpPr txBox="1"/>
          <p:nvPr/>
        </p:nvSpPr>
        <p:spPr>
          <a:xfrm>
            <a:off x="6723529" y="5705402"/>
            <a:ext cx="278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Sequence numbers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7BF937-000F-6142-94BB-53F9C5257ED1}"/>
              </a:ext>
            </a:extLst>
          </p:cNvPr>
          <p:cNvCxnSpPr>
            <a:cxnSpLocks/>
          </p:cNvCxnSpPr>
          <p:nvPr/>
        </p:nvCxnSpPr>
        <p:spPr>
          <a:xfrm>
            <a:off x="8938695" y="5890068"/>
            <a:ext cx="11333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C44CA7F-4A7F-E54F-BE89-A2BEBCA74260}"/>
              </a:ext>
            </a:extLst>
          </p:cNvPr>
          <p:cNvSpPr txBox="1"/>
          <p:nvPr/>
        </p:nvSpPr>
        <p:spPr>
          <a:xfrm>
            <a:off x="5468472" y="6211198"/>
            <a:ext cx="630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Stream-Oriented Transport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E358FA-F088-0941-96F2-35E5D91D78F7}"/>
              </a:ext>
            </a:extLst>
          </p:cNvPr>
          <p:cNvSpPr txBox="1"/>
          <p:nvPr/>
        </p:nvSpPr>
        <p:spPr>
          <a:xfrm>
            <a:off x="2590921" y="5762536"/>
            <a:ext cx="3106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How much data to keep in flight?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E7C75F-90EF-3441-90F7-8B4A47C32E44}"/>
              </a:ext>
            </a:extLst>
          </p:cNvPr>
          <p:cNvCxnSpPr>
            <a:cxnSpLocks/>
          </p:cNvCxnSpPr>
          <p:nvPr/>
        </p:nvCxnSpPr>
        <p:spPr>
          <a:xfrm>
            <a:off x="1171042" y="3411438"/>
            <a:ext cx="0" cy="33649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9FF0247-137F-0A47-9E80-66324A78A89F}"/>
              </a:ext>
            </a:extLst>
          </p:cNvPr>
          <p:cNvCxnSpPr>
            <a:cxnSpLocks/>
          </p:cNvCxnSpPr>
          <p:nvPr/>
        </p:nvCxnSpPr>
        <p:spPr>
          <a:xfrm>
            <a:off x="1371827" y="3488605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1B6F2CC-4375-C144-B87D-9F46121A0FCB}"/>
              </a:ext>
            </a:extLst>
          </p:cNvPr>
          <p:cNvGrpSpPr/>
          <p:nvPr/>
        </p:nvGrpSpPr>
        <p:grpSpPr>
          <a:xfrm>
            <a:off x="3308505" y="3511375"/>
            <a:ext cx="515705" cy="320943"/>
            <a:chOff x="9342783" y="1192696"/>
            <a:chExt cx="2011017" cy="1019419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B5271F7-FEAC-2346-B9AD-1D49AC440B47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C35D747-8EB4-874A-9E0F-F9B3338D7A75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8EF355-8703-D849-AC82-89D01B31A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4A9A035-1AC7-2C44-91F7-1145BBD25B22}"/>
              </a:ext>
            </a:extLst>
          </p:cNvPr>
          <p:cNvSpPr txBox="1"/>
          <p:nvPr/>
        </p:nvSpPr>
        <p:spPr>
          <a:xfrm rot="736554">
            <a:off x="1951680" y="3390281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B8959FD-1837-4649-A44A-4923D6D92416}"/>
              </a:ext>
            </a:extLst>
          </p:cNvPr>
          <p:cNvCxnSpPr>
            <a:cxnSpLocks/>
          </p:cNvCxnSpPr>
          <p:nvPr/>
        </p:nvCxnSpPr>
        <p:spPr>
          <a:xfrm>
            <a:off x="4056368" y="3427929"/>
            <a:ext cx="0" cy="22774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810E5A3-96FB-F044-93BF-B23C9BB34AA1}"/>
              </a:ext>
            </a:extLst>
          </p:cNvPr>
          <p:cNvCxnSpPr>
            <a:cxnSpLocks/>
          </p:cNvCxnSpPr>
          <p:nvPr/>
        </p:nvCxnSpPr>
        <p:spPr>
          <a:xfrm>
            <a:off x="1371826" y="3741545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4D994DE-589F-D141-9983-6B46EFF76837}"/>
              </a:ext>
            </a:extLst>
          </p:cNvPr>
          <p:cNvCxnSpPr>
            <a:cxnSpLocks/>
          </p:cNvCxnSpPr>
          <p:nvPr/>
        </p:nvCxnSpPr>
        <p:spPr>
          <a:xfrm>
            <a:off x="1371825" y="4007035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7E431AF-FDD4-5143-83AE-911114C80925}"/>
              </a:ext>
            </a:extLst>
          </p:cNvPr>
          <p:cNvCxnSpPr>
            <a:cxnSpLocks/>
          </p:cNvCxnSpPr>
          <p:nvPr/>
        </p:nvCxnSpPr>
        <p:spPr>
          <a:xfrm>
            <a:off x="1044785" y="3475463"/>
            <a:ext cx="0" cy="2908253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07DB8BDF-6650-D544-806D-45C57F15B706}"/>
              </a:ext>
            </a:extLst>
          </p:cNvPr>
          <p:cNvSpPr txBox="1"/>
          <p:nvPr/>
        </p:nvSpPr>
        <p:spPr>
          <a:xfrm rot="5400000">
            <a:off x="908745" y="4775826"/>
            <a:ext cx="10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RTT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4B89902-2E82-B246-9DA4-C8EC889BCFD5}"/>
              </a:ext>
            </a:extLst>
          </p:cNvPr>
          <p:cNvCxnSpPr>
            <a:cxnSpLocks/>
          </p:cNvCxnSpPr>
          <p:nvPr/>
        </p:nvCxnSpPr>
        <p:spPr>
          <a:xfrm flipH="1">
            <a:off x="1263345" y="4039338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9709C38-8A86-6740-8075-259D115A81CE}"/>
              </a:ext>
            </a:extLst>
          </p:cNvPr>
          <p:cNvCxnSpPr>
            <a:cxnSpLocks/>
          </p:cNvCxnSpPr>
          <p:nvPr/>
        </p:nvCxnSpPr>
        <p:spPr>
          <a:xfrm>
            <a:off x="1346745" y="4315240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1C4FDBA-FB5C-9E45-B1B8-B76ABCB9BE8F}"/>
              </a:ext>
            </a:extLst>
          </p:cNvPr>
          <p:cNvSpPr txBox="1"/>
          <p:nvPr/>
        </p:nvSpPr>
        <p:spPr>
          <a:xfrm rot="746861">
            <a:off x="1894365" y="3657098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C9E2B8F-2D48-254E-905E-DD027D4E32D1}"/>
              </a:ext>
            </a:extLst>
          </p:cNvPr>
          <p:cNvSpPr txBox="1"/>
          <p:nvPr/>
        </p:nvSpPr>
        <p:spPr>
          <a:xfrm rot="746861">
            <a:off x="1812569" y="3912925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A930726-A562-3D46-AD8C-3A5EF7AC16D1}"/>
              </a:ext>
            </a:extLst>
          </p:cNvPr>
          <p:cNvSpPr txBox="1"/>
          <p:nvPr/>
        </p:nvSpPr>
        <p:spPr>
          <a:xfrm rot="746861">
            <a:off x="1728768" y="4178911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3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4DF1286-0D2C-AE47-A2FA-5EE1723B562F}"/>
              </a:ext>
            </a:extLst>
          </p:cNvPr>
          <p:cNvCxnSpPr>
            <a:cxnSpLocks/>
          </p:cNvCxnSpPr>
          <p:nvPr/>
        </p:nvCxnSpPr>
        <p:spPr>
          <a:xfrm flipH="1">
            <a:off x="1263345" y="4303664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15C5404-0A0A-EF44-9114-1B7F10138842}"/>
              </a:ext>
            </a:extLst>
          </p:cNvPr>
          <p:cNvCxnSpPr>
            <a:cxnSpLocks/>
          </p:cNvCxnSpPr>
          <p:nvPr/>
        </p:nvCxnSpPr>
        <p:spPr>
          <a:xfrm flipH="1">
            <a:off x="1263345" y="4577235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726533D-E566-2E48-B6F9-DC87C7094173}"/>
              </a:ext>
            </a:extLst>
          </p:cNvPr>
          <p:cNvCxnSpPr>
            <a:cxnSpLocks/>
          </p:cNvCxnSpPr>
          <p:nvPr/>
        </p:nvCxnSpPr>
        <p:spPr>
          <a:xfrm flipH="1">
            <a:off x="1252594" y="4873215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CA28CFC4-8835-D64B-BF7E-2D0018C6A188}"/>
              </a:ext>
            </a:extLst>
          </p:cNvPr>
          <p:cNvSpPr txBox="1"/>
          <p:nvPr/>
        </p:nvSpPr>
        <p:spPr>
          <a:xfrm rot="19723867">
            <a:off x="1623664" y="4747265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5E861BA-02ED-0847-BEA4-7343528A0825}"/>
              </a:ext>
            </a:extLst>
          </p:cNvPr>
          <p:cNvSpPr txBox="1"/>
          <p:nvPr/>
        </p:nvSpPr>
        <p:spPr>
          <a:xfrm rot="19723867">
            <a:off x="1735569" y="4991272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7108EB-17F7-0E40-B1B9-1D19C5C9BA60}"/>
              </a:ext>
            </a:extLst>
          </p:cNvPr>
          <p:cNvSpPr txBox="1"/>
          <p:nvPr/>
        </p:nvSpPr>
        <p:spPr>
          <a:xfrm rot="19723867">
            <a:off x="1847471" y="5199447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1390D63-0E13-B244-8FC0-8349BEBF0C5B}"/>
              </a:ext>
            </a:extLst>
          </p:cNvPr>
          <p:cNvSpPr txBox="1"/>
          <p:nvPr/>
        </p:nvSpPr>
        <p:spPr>
          <a:xfrm rot="19723867">
            <a:off x="1959374" y="5417559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4</a:t>
            </a:r>
          </a:p>
        </p:txBody>
      </p:sp>
      <p:sp>
        <p:nvSpPr>
          <p:cNvPr id="138" name="Left Brace 137">
            <a:extLst>
              <a:ext uri="{FF2B5EF4-FFF2-40B4-BE49-F238E27FC236}">
                <a16:creationId xmlns:a16="http://schemas.microsoft.com/office/drawing/2014/main" id="{CFECD939-0369-C749-87FB-8A6BAC210DF1}"/>
              </a:ext>
            </a:extLst>
          </p:cNvPr>
          <p:cNvSpPr/>
          <p:nvPr/>
        </p:nvSpPr>
        <p:spPr>
          <a:xfrm>
            <a:off x="478720" y="3427930"/>
            <a:ext cx="434467" cy="1077516"/>
          </a:xfrm>
          <a:prstGeom prst="lef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7" grpId="0"/>
      <p:bldP spid="32" grpId="0"/>
      <p:bldP spid="33" grpId="0" animBg="1"/>
      <p:bldP spid="34" grpId="0" animBg="1"/>
      <p:bldP spid="35" grpId="0" animBg="1"/>
      <p:bldP spid="36" grpId="0"/>
      <p:bldP spid="41" grpId="0"/>
      <p:bldP spid="43" grpId="0"/>
      <p:bldP spid="107" grpId="0"/>
      <p:bldP spid="117" grpId="0"/>
      <p:bldP spid="128" grpId="0"/>
      <p:bldP spid="129" grpId="0"/>
      <p:bldP spid="130" grpId="0"/>
      <p:bldP spid="134" grpId="0"/>
      <p:bldP spid="135" grpId="0"/>
      <p:bldP spid="136" grpId="0"/>
      <p:bldP spid="137" grpId="0"/>
      <p:bldP spid="1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DED-2137-A14D-B9FD-95C7224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dirty="0"/>
              <a:t>Congestion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BDC0F-6EAC-7C4D-980F-A6CC80B3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5" y="190134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AFFDBB75-4D8A-764D-803E-CDCEC46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1294126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5D0E4-EEF1-0A42-B591-309F5663FCC8}"/>
              </a:ext>
            </a:extLst>
          </p:cNvPr>
          <p:cNvCxnSpPr>
            <a:cxnSpLocks/>
          </p:cNvCxnSpPr>
          <p:nvPr/>
        </p:nvCxnSpPr>
        <p:spPr>
          <a:xfrm>
            <a:off x="4992678" y="1659404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2565-047C-ED47-90F8-9D8F53A6803D}"/>
              </a:ext>
            </a:extLst>
          </p:cNvPr>
          <p:cNvCxnSpPr>
            <a:cxnSpLocks/>
          </p:cNvCxnSpPr>
          <p:nvPr/>
        </p:nvCxnSpPr>
        <p:spPr>
          <a:xfrm flipV="1">
            <a:off x="3281503" y="2565300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52E45E9-B006-3B4A-90C3-29A8FB5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2" y="1870632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4F42-C6B2-0242-ADCD-7E3DFF9AEAD1}"/>
              </a:ext>
            </a:extLst>
          </p:cNvPr>
          <p:cNvCxnSpPr>
            <a:cxnSpLocks/>
          </p:cNvCxnSpPr>
          <p:nvPr/>
        </p:nvCxnSpPr>
        <p:spPr>
          <a:xfrm>
            <a:off x="9061943" y="2473722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55B3D04D-0ED5-664A-BCC8-235E97E5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04" y="1870632"/>
            <a:ext cx="939800" cy="1016000"/>
          </a:xfrm>
          <a:prstGeom prst="rect">
            <a:avLst/>
          </a:prstGeom>
        </p:spPr>
      </p:pic>
      <p:pic>
        <p:nvPicPr>
          <p:cNvPr id="11" name="Picture 5" descr="ANd9GcTXHm9XcH9T0I0EOJrLBOGANosV-xO3mlldiVZue4LYNHmLIOt0">
            <a:extLst>
              <a:ext uri="{FF2B5EF4-FFF2-40B4-BE49-F238E27FC236}">
                <a16:creationId xmlns:a16="http://schemas.microsoft.com/office/drawing/2014/main" id="{68345F7C-D9E6-D14B-9A50-61FB5316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0" y="27145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FAB97-D82B-884E-BF8A-1CF5B3E6B881}"/>
              </a:ext>
            </a:extLst>
          </p:cNvPr>
          <p:cNvCxnSpPr>
            <a:cxnSpLocks/>
          </p:cNvCxnSpPr>
          <p:nvPr/>
        </p:nvCxnSpPr>
        <p:spPr>
          <a:xfrm flipV="1">
            <a:off x="5985910" y="2886632"/>
            <a:ext cx="1019879" cy="2436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42239D-E0D0-404F-AA25-559BDA4C75F1}"/>
              </a:ext>
            </a:extLst>
          </p:cNvPr>
          <p:cNvGrpSpPr/>
          <p:nvPr/>
        </p:nvGrpSpPr>
        <p:grpSpPr>
          <a:xfrm>
            <a:off x="-11467" y="3817960"/>
            <a:ext cx="4684057" cy="2900753"/>
            <a:chOff x="365436" y="3928940"/>
            <a:chExt cx="4684057" cy="290075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C0BCEE-E7AD-8840-8108-F50CCCFF683B}"/>
                </a:ext>
              </a:extLst>
            </p:cNvPr>
            <p:cNvCxnSpPr/>
            <p:nvPr/>
          </p:nvCxnSpPr>
          <p:spPr>
            <a:xfrm flipV="1">
              <a:off x="1861135" y="3928940"/>
              <a:ext cx="0" cy="24718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8B45A0A-46B7-1943-88F1-C3CC6E365660}"/>
                </a:ext>
              </a:extLst>
            </p:cNvPr>
            <p:cNvCxnSpPr/>
            <p:nvPr/>
          </p:nvCxnSpPr>
          <p:spPr>
            <a:xfrm>
              <a:off x="1848609" y="6400800"/>
              <a:ext cx="313154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4E7CB0-5A69-FE4F-901D-08CBB6E67033}"/>
                </a:ext>
              </a:extLst>
            </p:cNvPr>
            <p:cNvSpPr txBox="1"/>
            <p:nvPr/>
          </p:nvSpPr>
          <p:spPr>
            <a:xfrm>
              <a:off x="365436" y="4495110"/>
              <a:ext cx="14654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itchFamily="2" charset="0"/>
                </a:rPr>
                <a:t>Amount of useful data that gets across to the receiver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828659-76FA-DB4B-BC2F-6121961301C3}"/>
                </a:ext>
              </a:extLst>
            </p:cNvPr>
            <p:cNvSpPr txBox="1"/>
            <p:nvPr/>
          </p:nvSpPr>
          <p:spPr>
            <a:xfrm>
              <a:off x="1661477" y="6460361"/>
              <a:ext cx="3388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Fraction of link used (</a:t>
              </a:r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link load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4178A3-ADFC-0946-BB24-3C8AC115C597}"/>
              </a:ext>
            </a:extLst>
          </p:cNvPr>
          <p:cNvCxnSpPr>
            <a:cxnSpLocks/>
          </p:cNvCxnSpPr>
          <p:nvPr/>
        </p:nvCxnSpPr>
        <p:spPr>
          <a:xfrm>
            <a:off x="3736143" y="4218837"/>
            <a:ext cx="0" cy="205439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EBC955-A0A6-034F-B823-610CB2388B96}"/>
              </a:ext>
            </a:extLst>
          </p:cNvPr>
          <p:cNvCxnSpPr>
            <a:cxnSpLocks/>
          </p:cNvCxnSpPr>
          <p:nvPr/>
        </p:nvCxnSpPr>
        <p:spPr>
          <a:xfrm flipH="1">
            <a:off x="1471706" y="4226762"/>
            <a:ext cx="2264437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0A33765-4F1D-BE4C-9A0B-02CAA57789BB}"/>
              </a:ext>
            </a:extLst>
          </p:cNvPr>
          <p:cNvSpPr txBox="1"/>
          <p:nvPr/>
        </p:nvSpPr>
        <p:spPr>
          <a:xfrm>
            <a:off x="2863549" y="5873934"/>
            <a:ext cx="98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~100%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A66A002-071A-3C45-9935-AB98D9558F60}"/>
              </a:ext>
            </a:extLst>
          </p:cNvPr>
          <p:cNvGrpSpPr/>
          <p:nvPr/>
        </p:nvGrpSpPr>
        <p:grpSpPr>
          <a:xfrm>
            <a:off x="7102341" y="3489722"/>
            <a:ext cx="4614716" cy="2900662"/>
            <a:chOff x="6220716" y="3974977"/>
            <a:chExt cx="4614716" cy="290066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7271BEB-27D7-7B4D-8731-17C605496446}"/>
                </a:ext>
              </a:extLst>
            </p:cNvPr>
            <p:cNvCxnSpPr/>
            <p:nvPr/>
          </p:nvCxnSpPr>
          <p:spPr>
            <a:xfrm flipV="1">
              <a:off x="7716415" y="3974977"/>
              <a:ext cx="0" cy="24718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375C0BE-CCF6-BB4F-B379-0D726D69A9BB}"/>
                </a:ext>
              </a:extLst>
            </p:cNvPr>
            <p:cNvCxnSpPr/>
            <p:nvPr/>
          </p:nvCxnSpPr>
          <p:spPr>
            <a:xfrm>
              <a:off x="7703889" y="6446837"/>
              <a:ext cx="313154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3DAA0A-1218-A24A-A3E4-0D508E36A53D}"/>
                </a:ext>
              </a:extLst>
            </p:cNvPr>
            <p:cNvSpPr txBox="1"/>
            <p:nvPr/>
          </p:nvSpPr>
          <p:spPr>
            <a:xfrm>
              <a:off x="6220716" y="4916777"/>
              <a:ext cx="1465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itchFamily="2" charset="0"/>
                </a:rPr>
                <a:t>Queueing delay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EB01A1-4A7D-DA4D-A80A-B8476D081CEB}"/>
                </a:ext>
              </a:extLst>
            </p:cNvPr>
            <p:cNvSpPr txBox="1"/>
            <p:nvPr/>
          </p:nvSpPr>
          <p:spPr>
            <a:xfrm>
              <a:off x="8381971" y="6506307"/>
              <a:ext cx="2116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Link load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821CB1-A650-C442-91BC-DA33469CC1E1}"/>
              </a:ext>
            </a:extLst>
          </p:cNvPr>
          <p:cNvCxnSpPr>
            <a:cxnSpLocks/>
          </p:cNvCxnSpPr>
          <p:nvPr/>
        </p:nvCxnSpPr>
        <p:spPr>
          <a:xfrm>
            <a:off x="11183851" y="4090310"/>
            <a:ext cx="0" cy="187127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239E75-149E-F945-B18B-B84ABCB609B5}"/>
              </a:ext>
            </a:extLst>
          </p:cNvPr>
          <p:cNvCxnSpPr>
            <a:cxnSpLocks/>
          </p:cNvCxnSpPr>
          <p:nvPr/>
        </p:nvCxnSpPr>
        <p:spPr>
          <a:xfrm flipH="1">
            <a:off x="8585514" y="4090310"/>
            <a:ext cx="259516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ED48B18-4C3A-5B4B-9852-1461EF739914}"/>
              </a:ext>
            </a:extLst>
          </p:cNvPr>
          <p:cNvSpPr txBox="1"/>
          <p:nvPr/>
        </p:nvSpPr>
        <p:spPr>
          <a:xfrm>
            <a:off x="10355195" y="5575657"/>
            <a:ext cx="98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~100%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A2577B-E57D-BE48-B36A-37F8B59D3F48}"/>
              </a:ext>
            </a:extLst>
          </p:cNvPr>
          <p:cNvSpPr txBox="1"/>
          <p:nvPr/>
        </p:nvSpPr>
        <p:spPr>
          <a:xfrm>
            <a:off x="8661520" y="3395844"/>
            <a:ext cx="264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 get dropped beyond max buffer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40C41D4-5B98-D74C-AD76-983A43FF832A}"/>
              </a:ext>
            </a:extLst>
          </p:cNvPr>
          <p:cNvGrpSpPr/>
          <p:nvPr/>
        </p:nvGrpSpPr>
        <p:grpSpPr>
          <a:xfrm>
            <a:off x="7779380" y="719528"/>
            <a:ext cx="1694190" cy="379750"/>
            <a:chOff x="7779380" y="719528"/>
            <a:chExt cx="1694190" cy="37975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60C5548-06D2-824C-A859-92B12C5FEF4D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DCD4BF-04A9-464C-A1D6-856FF79DB8BF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4445844-2A28-B34B-AAC9-4550246E9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B8B7005-34BA-994E-8FA9-C06115D46B15}"/>
              </a:ext>
            </a:extLst>
          </p:cNvPr>
          <p:cNvSpPr/>
          <p:nvPr/>
        </p:nvSpPr>
        <p:spPr>
          <a:xfrm>
            <a:off x="9201169" y="748516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57A2232-1E6E-2E46-BB33-06191F7FB835}"/>
              </a:ext>
            </a:extLst>
          </p:cNvPr>
          <p:cNvSpPr/>
          <p:nvPr/>
        </p:nvSpPr>
        <p:spPr>
          <a:xfrm>
            <a:off x="8922304" y="75079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9E2B1C1-31B8-C94F-915C-F787650096C7}"/>
              </a:ext>
            </a:extLst>
          </p:cNvPr>
          <p:cNvSpPr/>
          <p:nvPr/>
        </p:nvSpPr>
        <p:spPr>
          <a:xfrm>
            <a:off x="8643439" y="75234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6C88F6D-87BA-1745-B0E4-D49C07530070}"/>
              </a:ext>
            </a:extLst>
          </p:cNvPr>
          <p:cNvSpPr/>
          <p:nvPr/>
        </p:nvSpPr>
        <p:spPr>
          <a:xfrm>
            <a:off x="8364574" y="75463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CEC496D-F1B8-DD4F-9C66-A6C282AFBD55}"/>
              </a:ext>
            </a:extLst>
          </p:cNvPr>
          <p:cNvSpPr/>
          <p:nvPr/>
        </p:nvSpPr>
        <p:spPr>
          <a:xfrm>
            <a:off x="8092173" y="74881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F07B357-9CB4-044D-BD8D-6DB4B6839EEB}"/>
              </a:ext>
            </a:extLst>
          </p:cNvPr>
          <p:cNvSpPr/>
          <p:nvPr/>
        </p:nvSpPr>
        <p:spPr>
          <a:xfrm>
            <a:off x="7813308" y="751100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EB7CD77-AA4B-C246-948B-8BD740546413}"/>
              </a:ext>
            </a:extLst>
          </p:cNvPr>
          <p:cNvSpPr/>
          <p:nvPr/>
        </p:nvSpPr>
        <p:spPr>
          <a:xfrm>
            <a:off x="7438981" y="1096780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3A84560-FDCA-8547-922E-4AAC15BBFA00}"/>
              </a:ext>
            </a:extLst>
          </p:cNvPr>
          <p:cNvSpPr/>
          <p:nvPr/>
        </p:nvSpPr>
        <p:spPr>
          <a:xfrm>
            <a:off x="7336780" y="1218838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0315B0-C528-F540-BCBB-D437122DAD29}"/>
              </a:ext>
            </a:extLst>
          </p:cNvPr>
          <p:cNvSpPr/>
          <p:nvPr/>
        </p:nvSpPr>
        <p:spPr>
          <a:xfrm>
            <a:off x="7224737" y="1326186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39685E-5154-704E-A1EE-384846B524ED}"/>
              </a:ext>
            </a:extLst>
          </p:cNvPr>
          <p:cNvSpPr txBox="1"/>
          <p:nvPr/>
        </p:nvSpPr>
        <p:spPr>
          <a:xfrm>
            <a:off x="1577246" y="3475128"/>
            <a:ext cx="345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Max amount of useful data that link can support, ~ link rate</a:t>
            </a: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ACF65D6D-43B6-2D4C-88C1-44EA2ECC7D8E}"/>
              </a:ext>
            </a:extLst>
          </p:cNvPr>
          <p:cNvSpPr/>
          <p:nvPr/>
        </p:nvSpPr>
        <p:spPr>
          <a:xfrm>
            <a:off x="1511858" y="4215552"/>
            <a:ext cx="2263514" cy="2059278"/>
          </a:xfrm>
          <a:custGeom>
            <a:avLst/>
            <a:gdLst>
              <a:gd name="connsiteX0" fmla="*/ 0 w 2263514"/>
              <a:gd name="connsiteY0" fmla="*/ 2059278 h 2059278"/>
              <a:gd name="connsiteX1" fmla="*/ 1499016 w 2263514"/>
              <a:gd name="connsiteY1" fmla="*/ 215488 h 2059278"/>
              <a:gd name="connsiteX2" fmla="*/ 2263514 w 2263514"/>
              <a:gd name="connsiteY2" fmla="*/ 110557 h 205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514" h="2059278">
                <a:moveTo>
                  <a:pt x="0" y="2059278"/>
                </a:moveTo>
                <a:cubicBezTo>
                  <a:pt x="560882" y="1299776"/>
                  <a:pt x="1121764" y="540275"/>
                  <a:pt x="1499016" y="215488"/>
                </a:cubicBezTo>
                <a:cubicBezTo>
                  <a:pt x="1876268" y="-109299"/>
                  <a:pt x="2069891" y="629"/>
                  <a:pt x="2263514" y="110557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467E7253-4B04-C947-A02D-79E8A29DD080}"/>
              </a:ext>
            </a:extLst>
          </p:cNvPr>
          <p:cNvSpPr/>
          <p:nvPr/>
        </p:nvSpPr>
        <p:spPr>
          <a:xfrm>
            <a:off x="3760382" y="4356088"/>
            <a:ext cx="965274" cy="1902167"/>
          </a:xfrm>
          <a:custGeom>
            <a:avLst/>
            <a:gdLst>
              <a:gd name="connsiteX0" fmla="*/ 0 w 704538"/>
              <a:gd name="connsiteY0" fmla="*/ 0 h 914400"/>
              <a:gd name="connsiteX1" fmla="*/ 704538 w 704538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538" h="914400">
                <a:moveTo>
                  <a:pt x="0" y="0"/>
                </a:moveTo>
                <a:cubicBezTo>
                  <a:pt x="276069" y="299803"/>
                  <a:pt x="552138" y="599607"/>
                  <a:pt x="704538" y="914400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E97ACDDC-73AF-184B-8A5B-241CE413AE65}"/>
              </a:ext>
            </a:extLst>
          </p:cNvPr>
          <p:cNvSpPr/>
          <p:nvPr/>
        </p:nvSpPr>
        <p:spPr>
          <a:xfrm>
            <a:off x="8676510" y="5795624"/>
            <a:ext cx="854439" cy="104931"/>
          </a:xfrm>
          <a:custGeom>
            <a:avLst/>
            <a:gdLst>
              <a:gd name="connsiteX0" fmla="*/ 0 w 854439"/>
              <a:gd name="connsiteY0" fmla="*/ 104931 h 104931"/>
              <a:gd name="connsiteX1" fmla="*/ 854439 w 854439"/>
              <a:gd name="connsiteY1" fmla="*/ 0 h 10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4439" h="104931">
                <a:moveTo>
                  <a:pt x="0" y="104931"/>
                </a:moveTo>
                <a:cubicBezTo>
                  <a:pt x="358514" y="66206"/>
                  <a:pt x="717029" y="27482"/>
                  <a:pt x="854439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4D204239-ADE8-CA44-91E3-BF16AB5555D1}"/>
              </a:ext>
            </a:extLst>
          </p:cNvPr>
          <p:cNvSpPr/>
          <p:nvPr/>
        </p:nvSpPr>
        <p:spPr>
          <a:xfrm>
            <a:off x="9515960" y="4101735"/>
            <a:ext cx="1648918" cy="1693889"/>
          </a:xfrm>
          <a:custGeom>
            <a:avLst/>
            <a:gdLst>
              <a:gd name="connsiteX0" fmla="*/ 0 w 1648918"/>
              <a:gd name="connsiteY0" fmla="*/ 1693889 h 1693889"/>
              <a:gd name="connsiteX1" fmla="*/ 1094282 w 1648918"/>
              <a:gd name="connsiteY1" fmla="*/ 1034321 h 1693889"/>
              <a:gd name="connsiteX2" fmla="*/ 1648918 w 1648918"/>
              <a:gd name="connsiteY2" fmla="*/ 0 h 16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918" h="1693889">
                <a:moveTo>
                  <a:pt x="0" y="1693889"/>
                </a:moveTo>
                <a:cubicBezTo>
                  <a:pt x="409731" y="1505262"/>
                  <a:pt x="819462" y="1316636"/>
                  <a:pt x="1094282" y="1034321"/>
                </a:cubicBezTo>
                <a:cubicBezTo>
                  <a:pt x="1369102" y="752006"/>
                  <a:pt x="1509010" y="376003"/>
                  <a:pt x="1648918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A530C847-EA87-A64C-9023-D746628B2FC9}"/>
              </a:ext>
            </a:extLst>
          </p:cNvPr>
          <p:cNvSpPr/>
          <p:nvPr/>
        </p:nvSpPr>
        <p:spPr>
          <a:xfrm>
            <a:off x="11179868" y="2977473"/>
            <a:ext cx="179882" cy="1094282"/>
          </a:xfrm>
          <a:custGeom>
            <a:avLst/>
            <a:gdLst>
              <a:gd name="connsiteX0" fmla="*/ 0 w 179882"/>
              <a:gd name="connsiteY0" fmla="*/ 1094282 h 1094282"/>
              <a:gd name="connsiteX1" fmla="*/ 179882 w 179882"/>
              <a:gd name="connsiteY1" fmla="*/ 0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882" h="1094282">
                <a:moveTo>
                  <a:pt x="0" y="1094282"/>
                </a:moveTo>
                <a:cubicBezTo>
                  <a:pt x="69954" y="593360"/>
                  <a:pt x="139908" y="92439"/>
                  <a:pt x="179882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A68456-39B1-8F4B-BB09-C75CF230D093}"/>
              </a:ext>
            </a:extLst>
          </p:cNvPr>
          <p:cNvSpPr txBox="1"/>
          <p:nvPr/>
        </p:nvSpPr>
        <p:spPr>
          <a:xfrm>
            <a:off x="4672590" y="4190103"/>
            <a:ext cx="2284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Too many retransmissions due to packet drops! </a:t>
            </a:r>
          </a:p>
          <a:p>
            <a:pPr algn="l"/>
            <a:r>
              <a:rPr lang="en-US" dirty="0">
                <a:latin typeface="Helvetica" pitchFamily="2" charset="0"/>
              </a:rPr>
              <a:t>Amount of useful (fresh) data plummets.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Congestion collapse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988E4DE-B638-3347-9549-073A08F321C6}"/>
              </a:ext>
            </a:extLst>
          </p:cNvPr>
          <p:cNvSpPr txBox="1"/>
          <p:nvPr/>
        </p:nvSpPr>
        <p:spPr>
          <a:xfrm>
            <a:off x="11269809" y="3096746"/>
            <a:ext cx="56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∞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57A0B-C1EE-2541-922C-726BF23132A1}"/>
              </a:ext>
            </a:extLst>
          </p:cNvPr>
          <p:cNvSpPr txBox="1"/>
          <p:nvPr/>
        </p:nvSpPr>
        <p:spPr>
          <a:xfrm>
            <a:off x="9918314" y="291544"/>
            <a:ext cx="2067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Routers have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buffers </a:t>
            </a:r>
            <a:r>
              <a:rPr lang="en-US" dirty="0">
                <a:latin typeface="Helvetica" pitchFamily="2" charset="0"/>
              </a:rPr>
              <a:t>which accommodate queued packets.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DEC948-408F-4345-838D-F77D54F5527A}"/>
              </a:ext>
            </a:extLst>
          </p:cNvPr>
          <p:cNvSpPr/>
          <p:nvPr/>
        </p:nvSpPr>
        <p:spPr>
          <a:xfrm>
            <a:off x="4883672" y="6458059"/>
            <a:ext cx="7428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en.wikipedia.org</a:t>
            </a:r>
            <a:r>
              <a:rPr lang="en-US" dirty="0">
                <a:latin typeface="Helvetica" pitchFamily="2" charset="0"/>
              </a:rPr>
              <a:t>/wiki/</a:t>
            </a:r>
            <a:r>
              <a:rPr lang="en-US" dirty="0" err="1">
                <a:latin typeface="Helvetica" pitchFamily="2" charset="0"/>
              </a:rPr>
              <a:t>Network_congestion#Congestive_collapse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  <p:bldP spid="45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8" grpId="0"/>
      <p:bldP spid="76" grpId="0" animBg="1"/>
      <p:bldP spid="77" grpId="0" animBg="1"/>
      <p:bldP spid="78" grpId="0" animBg="1"/>
      <p:bldP spid="79" grpId="0" animBg="1"/>
      <p:bldP spid="80" grpId="0" animBg="1"/>
      <p:bldP spid="83" grpId="0"/>
      <p:bldP spid="86" grpId="0"/>
      <p:bldP spid="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DED-2137-A14D-B9FD-95C7224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dirty="0"/>
              <a:t>How should multiple endpoints share 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88458-3E35-A04C-A103-3E9DA3DB1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460499"/>
            <a:ext cx="11181522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It is difficult to know where the </a:t>
            </a:r>
            <a:r>
              <a:rPr lang="en-US" dirty="0">
                <a:solidFill>
                  <a:srgbClr val="C00000"/>
                </a:solidFill>
              </a:rPr>
              <a:t>bottleneck</a:t>
            </a:r>
            <a:r>
              <a:rPr lang="en-US" dirty="0"/>
              <a:t> link is</a:t>
            </a:r>
          </a:p>
          <a:p>
            <a:r>
              <a:rPr lang="en-US" dirty="0"/>
              <a:t>It is difficult to know how many other endpoints are using that link</a:t>
            </a:r>
          </a:p>
          <a:p>
            <a:r>
              <a:rPr lang="en-US" dirty="0"/>
              <a:t>Endpoints may join and leave at any time</a:t>
            </a:r>
          </a:p>
          <a:p>
            <a:r>
              <a:rPr lang="en-US" dirty="0"/>
              <a:t>Network paths may change over time, leading to different bottleneck links (with different link rates) over time 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BDC0F-6EAC-7C4D-980F-A6CC80B3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5" y="190134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AFFDBB75-4D8A-764D-803E-CDCEC46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1294126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5D0E4-EEF1-0A42-B591-309F5663FCC8}"/>
              </a:ext>
            </a:extLst>
          </p:cNvPr>
          <p:cNvCxnSpPr>
            <a:cxnSpLocks/>
          </p:cNvCxnSpPr>
          <p:nvPr/>
        </p:nvCxnSpPr>
        <p:spPr>
          <a:xfrm>
            <a:off x="4992678" y="1659404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2565-047C-ED47-90F8-9D8F53A6803D}"/>
              </a:ext>
            </a:extLst>
          </p:cNvPr>
          <p:cNvCxnSpPr>
            <a:cxnSpLocks/>
          </p:cNvCxnSpPr>
          <p:nvPr/>
        </p:nvCxnSpPr>
        <p:spPr>
          <a:xfrm flipV="1">
            <a:off x="3281503" y="2565300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52E45E9-B006-3B4A-90C3-29A8FB5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2" y="1870632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4F42-C6B2-0242-ADCD-7E3DFF9AEAD1}"/>
              </a:ext>
            </a:extLst>
          </p:cNvPr>
          <p:cNvCxnSpPr>
            <a:cxnSpLocks/>
          </p:cNvCxnSpPr>
          <p:nvPr/>
        </p:nvCxnSpPr>
        <p:spPr>
          <a:xfrm>
            <a:off x="9061943" y="2473722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55B3D04D-0ED5-664A-BCC8-235E97E5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04" y="1870632"/>
            <a:ext cx="939800" cy="1016000"/>
          </a:xfrm>
          <a:prstGeom prst="rect">
            <a:avLst/>
          </a:prstGeom>
        </p:spPr>
      </p:pic>
      <p:pic>
        <p:nvPicPr>
          <p:cNvPr id="11" name="Picture 5" descr="ANd9GcTXHm9XcH9T0I0EOJrLBOGANosV-xO3mlldiVZue4LYNHmLIOt0">
            <a:extLst>
              <a:ext uri="{FF2B5EF4-FFF2-40B4-BE49-F238E27FC236}">
                <a16:creationId xmlns:a16="http://schemas.microsoft.com/office/drawing/2014/main" id="{68345F7C-D9E6-D14B-9A50-61FB5316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0" y="27145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FAB97-D82B-884E-BF8A-1CF5B3E6B881}"/>
              </a:ext>
            </a:extLst>
          </p:cNvPr>
          <p:cNvCxnSpPr>
            <a:cxnSpLocks/>
          </p:cNvCxnSpPr>
          <p:nvPr/>
        </p:nvCxnSpPr>
        <p:spPr>
          <a:xfrm flipV="1">
            <a:off x="5985910" y="2886632"/>
            <a:ext cx="1019879" cy="2436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</a:t>
            </a:r>
            <a:r>
              <a:rPr lang="en-US" sz="3200" dirty="0">
                <a:latin typeface="Helvetica" pitchFamily="2" charset="0"/>
              </a:rPr>
              <a:t> to converge to an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3200" dirty="0">
                <a:latin typeface="Helvetica" pitchFamily="2" charset="0"/>
              </a:rPr>
              <a:t>and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</p:spTree>
    <p:extLst>
      <p:ext uri="{BB962C8B-B14F-4D97-AF65-F5344CB8AC3E}">
        <p14:creationId xmlns:p14="http://schemas.microsoft.com/office/powerpoint/2010/main" val="161560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</a:t>
            </a:r>
            <a:r>
              <a:rPr lang="en-US" sz="3200" dirty="0">
                <a:latin typeface="Helvetica" pitchFamily="2" charset="0"/>
              </a:rPr>
              <a:t> to converge to an efficient and fair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411866" y="3578811"/>
            <a:ext cx="8719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one can centrally view or control all the endpoints and bottlenecks in the Internet. 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Every endpoint must try to reach a globally good outcome by itself: i.e., in a distributed fashion.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This also puts a lot of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trust in endpoints</a:t>
            </a:r>
            <a:r>
              <a:rPr lang="en-US" sz="24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846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3200" dirty="0">
                <a:latin typeface="Helvetica" pitchFamily="2" charset="0"/>
              </a:rPr>
              <a:t>and fair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364973" y="3896139"/>
            <a:ext cx="1024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If there is spare capacity in the bottleneck link, the endpoints should use it.</a:t>
            </a:r>
          </a:p>
        </p:txBody>
      </p:sp>
    </p:spTree>
    <p:extLst>
      <p:ext uri="{BB962C8B-B14F-4D97-AF65-F5344CB8AC3E}">
        <p14:creationId xmlns:p14="http://schemas.microsoft.com/office/powerpoint/2010/main" val="319985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efficient and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364974" y="3896139"/>
            <a:ext cx="881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If there are N endpoints sharing a bottleneck link, they should be able to get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equitable</a:t>
            </a:r>
            <a:r>
              <a:rPr lang="en-US" sz="2400" dirty="0">
                <a:latin typeface="Helvetica" pitchFamily="2" charset="0"/>
              </a:rPr>
              <a:t> shares of the link’s capacity.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For example: 1/</a:t>
            </a:r>
            <a:r>
              <a:rPr lang="en-US" sz="2400" dirty="0" err="1">
                <a:latin typeface="Helvetica" pitchFamily="2" charset="0"/>
              </a:rPr>
              <a:t>N’th</a:t>
            </a:r>
            <a:r>
              <a:rPr lang="en-US" sz="2400" dirty="0">
                <a:latin typeface="Helvetica" pitchFamily="2" charset="0"/>
              </a:rPr>
              <a:t> of the link capacity.</a:t>
            </a:r>
          </a:p>
        </p:txBody>
      </p:sp>
    </p:spTree>
    <p:extLst>
      <p:ext uri="{BB962C8B-B14F-4D97-AF65-F5344CB8AC3E}">
        <p14:creationId xmlns:p14="http://schemas.microsoft.com/office/powerpoint/2010/main" val="2149026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6E0F-2B1A-E045-B390-DD2EA804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Flow Control     vs.    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98D5-4FB0-4245-96B6-DF625FC3B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Avoid overwhelming the </a:t>
            </a:r>
            <a:r>
              <a:rPr lang="en-US" dirty="0">
                <a:solidFill>
                  <a:srgbClr val="C00000"/>
                </a:solidFill>
              </a:rPr>
              <a:t>receiving application</a:t>
            </a:r>
          </a:p>
          <a:p>
            <a:endParaRPr lang="en-US" dirty="0"/>
          </a:p>
          <a:p>
            <a:r>
              <a:rPr lang="en-US" dirty="0"/>
              <a:t>Sender is managing the </a:t>
            </a:r>
            <a:r>
              <a:rPr lang="en-US" dirty="0">
                <a:solidFill>
                  <a:srgbClr val="C00000"/>
                </a:solidFill>
              </a:rPr>
              <a:t>receiver’s socket buffer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21914-7AA0-5642-BD67-3329EB9C64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Avoid overwhelming the </a:t>
            </a:r>
            <a:r>
              <a:rPr lang="en-US" dirty="0">
                <a:solidFill>
                  <a:srgbClr val="C00000"/>
                </a:solidFill>
              </a:rPr>
              <a:t>bottleneck network link</a:t>
            </a:r>
          </a:p>
          <a:p>
            <a:endParaRPr lang="en-US" dirty="0"/>
          </a:p>
          <a:p>
            <a:r>
              <a:rPr lang="en-US" dirty="0"/>
              <a:t>Sender is managing the </a:t>
            </a:r>
            <a:r>
              <a:rPr lang="en-US" dirty="0">
                <a:solidFill>
                  <a:srgbClr val="C00000"/>
                </a:solidFill>
              </a:rPr>
              <a:t>bottleneck link capacity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bottleneck router buffers</a:t>
            </a:r>
          </a:p>
        </p:txBody>
      </p:sp>
    </p:spTree>
    <p:extLst>
      <p:ext uri="{BB962C8B-B14F-4D97-AF65-F5344CB8AC3E}">
        <p14:creationId xmlns:p14="http://schemas.microsoft.com/office/powerpoint/2010/main" val="8166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efficient and fair 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33654-ED2D-6D4B-96ED-C65A27EDE116}"/>
              </a:ext>
            </a:extLst>
          </p:cNvPr>
          <p:cNvSpPr txBox="1"/>
          <p:nvPr/>
        </p:nvSpPr>
        <p:spPr>
          <a:xfrm>
            <a:off x="1179443" y="3989129"/>
            <a:ext cx="8812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How to achieve this?</a:t>
            </a:r>
          </a:p>
          <a:p>
            <a:pPr algn="l"/>
            <a:endParaRPr lang="en-US" sz="32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Approach: sense and react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Example: taking a shower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feedback loop </a:t>
            </a:r>
            <a:r>
              <a:rPr lang="en-US" sz="3200" dirty="0">
                <a:latin typeface="Helvetica" pitchFamily="2" charset="0"/>
              </a:rPr>
              <a:t>with signals and knobs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FA47A92-E0EA-DC41-9D7B-EAAEBD2E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838" y="3989129"/>
            <a:ext cx="2119043" cy="1973359"/>
          </a:xfrm>
          <a:prstGeom prst="rect">
            <a:avLst/>
          </a:prstGeom>
        </p:spPr>
      </p:pic>
      <p:pic>
        <p:nvPicPr>
          <p:cNvPr id="6" name="Picture 5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386CC7D-5298-4849-A1E3-B6539ACE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74966" y="3213884"/>
            <a:ext cx="1680236" cy="15504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957B4F-3A99-BC49-8962-F1F4CCBC6987}"/>
              </a:ext>
            </a:extLst>
          </p:cNvPr>
          <p:cNvGrpSpPr/>
          <p:nvPr/>
        </p:nvGrpSpPr>
        <p:grpSpPr>
          <a:xfrm>
            <a:off x="9909897" y="2636702"/>
            <a:ext cx="2205319" cy="1284975"/>
            <a:chOff x="10040373" y="2516898"/>
            <a:chExt cx="2205319" cy="1284975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83214AAE-2AEF-6E46-B35D-AB272084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06A27B-CA54-9045-B6ED-9ED9D1CB0955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557B2B-A4EF-6448-84F8-3EB2713BE962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9ECD-8DBF-4C46-886C-6D5FDAD1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and Knobs in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2C33-39D7-0A4E-A0FB-6E03ABE1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9197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Signals</a:t>
            </a:r>
          </a:p>
          <a:p>
            <a:pPr lvl="1"/>
            <a:r>
              <a:rPr lang="en-US" dirty="0"/>
              <a:t>Packets being </a:t>
            </a:r>
            <a:r>
              <a:rPr lang="en-US" dirty="0" err="1"/>
              <a:t>ACK’ed</a:t>
            </a:r>
            <a:endParaRPr lang="en-US" dirty="0"/>
          </a:p>
          <a:p>
            <a:pPr lvl="1"/>
            <a:r>
              <a:rPr lang="en-US" dirty="0"/>
              <a:t>Packets being dropped (e.g. RTO fires)</a:t>
            </a:r>
          </a:p>
          <a:p>
            <a:pPr lvl="1"/>
            <a:r>
              <a:rPr lang="en-US" dirty="0"/>
              <a:t>Packets being delayed (RTT)</a:t>
            </a:r>
          </a:p>
          <a:p>
            <a:pPr lvl="1"/>
            <a:r>
              <a:rPr lang="en-US" dirty="0"/>
              <a:t>Rate of incoming ACKs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Knobs</a:t>
            </a:r>
          </a:p>
          <a:p>
            <a:pPr lvl="1"/>
            <a:r>
              <a:rPr lang="en-US" dirty="0"/>
              <a:t>What can you change to “probe” the available bottleneck capacity?</a:t>
            </a:r>
          </a:p>
          <a:p>
            <a:pPr lvl="1"/>
            <a:r>
              <a:rPr lang="en-US" dirty="0"/>
              <a:t>Suppose receiver buffer is unbounded:</a:t>
            </a:r>
          </a:p>
          <a:p>
            <a:pPr lvl="1"/>
            <a:r>
              <a:rPr lang="en-US" dirty="0"/>
              <a:t>Increase window/sending rate: e.g., add x or multiply by a factor of x</a:t>
            </a:r>
          </a:p>
          <a:p>
            <a:pPr lvl="1"/>
            <a:r>
              <a:rPr lang="en-US" dirty="0"/>
              <a:t>Decrease window/sending rate: e.g., subtract x or reduce by a factor of x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DD0660C-9A11-9E44-A7D1-FF57A0F5608C}"/>
              </a:ext>
            </a:extLst>
          </p:cNvPr>
          <p:cNvSpPr/>
          <p:nvPr/>
        </p:nvSpPr>
        <p:spPr>
          <a:xfrm>
            <a:off x="7020732" y="1987826"/>
            <a:ext cx="397565" cy="165652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E6469-1AD0-E94E-A488-E8A92A224A0F}"/>
              </a:ext>
            </a:extLst>
          </p:cNvPr>
          <p:cNvSpPr txBox="1"/>
          <p:nvPr/>
        </p:nvSpPr>
        <p:spPr>
          <a:xfrm>
            <a:off x="7596751" y="2031257"/>
            <a:ext cx="459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Implicit </a:t>
            </a:r>
            <a:r>
              <a:rPr lang="en-US" sz="2400" dirty="0">
                <a:latin typeface="Helvetica" pitchFamily="2" charset="0"/>
              </a:rPr>
              <a:t>feedback signals measured directly at sender.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(There are also explicit signals that the network might provide.)</a:t>
            </a:r>
          </a:p>
        </p:txBody>
      </p:sp>
    </p:spTree>
    <p:extLst>
      <p:ext uri="{BB962C8B-B14F-4D97-AF65-F5344CB8AC3E}">
        <p14:creationId xmlns:p14="http://schemas.microsoft.com/office/powerpoint/2010/main" val="39931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B408-AD8F-9849-8396-F96964A2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and react, sure…but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9DD3-29BA-4F4F-84A2-880780EDF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you want to be?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steady state</a:t>
            </a:r>
          </a:p>
          <a:p>
            <a:pPr lvl="1"/>
            <a:endParaRPr lang="en-US" dirty="0"/>
          </a:p>
          <a:p>
            <a:r>
              <a:rPr lang="en-US" dirty="0"/>
              <a:t>How do you get there?</a:t>
            </a:r>
          </a:p>
          <a:p>
            <a:pPr lvl="1"/>
            <a:r>
              <a:rPr lang="en-US" dirty="0"/>
              <a:t>Congestion control algorithms</a:t>
            </a:r>
          </a:p>
          <a:p>
            <a:pPr lvl="1"/>
            <a:endParaRPr lang="en-US" dirty="0"/>
          </a:p>
          <a:p>
            <a:r>
              <a:rPr lang="en-US" dirty="0"/>
              <a:t>Sense accurately</a:t>
            </a:r>
          </a:p>
          <a:p>
            <a:r>
              <a:rPr lang="en-US" dirty="0"/>
              <a:t>React proportionately</a:t>
            </a:r>
          </a:p>
          <a:p>
            <a:pPr lvl="1"/>
            <a:endParaRPr lang="en-US" dirty="0"/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B6EE158-C36F-B746-9CCA-FF701A36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50" y="2710995"/>
            <a:ext cx="3866744" cy="3600905"/>
          </a:xfrm>
          <a:prstGeom prst="rect">
            <a:avLst/>
          </a:prstGeom>
        </p:spPr>
      </p:pic>
      <p:pic>
        <p:nvPicPr>
          <p:cNvPr id="8" name="Picture 7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E0CD069-C2B5-724C-91F4-8C222BAB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4352" y="1935750"/>
            <a:ext cx="1680236" cy="15504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6CE378-4CFE-3046-9130-68B5B86AE22B}"/>
              </a:ext>
            </a:extLst>
          </p:cNvPr>
          <p:cNvGrpSpPr/>
          <p:nvPr/>
        </p:nvGrpSpPr>
        <p:grpSpPr>
          <a:xfrm>
            <a:off x="9858382" y="1358551"/>
            <a:ext cx="2205319" cy="1284975"/>
            <a:chOff x="10040373" y="2516898"/>
            <a:chExt cx="2205319" cy="128497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703B86C1-5DED-DC45-AAB8-3CC9A1F9E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12B59-7C80-C747-B5F0-289A4DD55C12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1B39CC-232A-6A48-B686-77125FB4B27A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8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F23C-1034-0C4B-82AF-5A2C8A93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53" y="297626"/>
            <a:ext cx="10515600" cy="2852737"/>
          </a:xfrm>
        </p:spPr>
        <p:txBody>
          <a:bodyPr/>
          <a:lstStyle/>
          <a:p>
            <a:r>
              <a:rPr lang="en-US" dirty="0"/>
              <a:t>How much data to keep in flight?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1C012-789A-BB41-A252-179C8E2F1F20}"/>
              </a:ext>
            </a:extLst>
          </p:cNvPr>
          <p:cNvSpPr txBox="1"/>
          <p:nvPr/>
        </p:nvSpPr>
        <p:spPr>
          <a:xfrm>
            <a:off x="739253" y="3261653"/>
            <a:ext cx="304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Stop and Wait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014AE-13C4-5848-B256-9417C955F594}"/>
              </a:ext>
            </a:extLst>
          </p:cNvPr>
          <p:cNvCxnSpPr>
            <a:cxnSpLocks/>
          </p:cNvCxnSpPr>
          <p:nvPr/>
        </p:nvCxnSpPr>
        <p:spPr>
          <a:xfrm>
            <a:off x="846731" y="3965773"/>
            <a:ext cx="0" cy="25258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7DD5B6-8A53-4B4D-8688-A313B9251DCB}"/>
              </a:ext>
            </a:extLst>
          </p:cNvPr>
          <p:cNvCxnSpPr>
            <a:cxnSpLocks/>
          </p:cNvCxnSpPr>
          <p:nvPr/>
        </p:nvCxnSpPr>
        <p:spPr>
          <a:xfrm>
            <a:off x="1047516" y="4042940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E5CCAB8-8FCF-A04B-80E5-18F5B5D22E13}"/>
              </a:ext>
            </a:extLst>
          </p:cNvPr>
          <p:cNvGrpSpPr/>
          <p:nvPr/>
        </p:nvGrpSpPr>
        <p:grpSpPr>
          <a:xfrm>
            <a:off x="2984194" y="4065710"/>
            <a:ext cx="515705" cy="320943"/>
            <a:chOff x="9342783" y="1192696"/>
            <a:chExt cx="2011017" cy="101941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E1C3FEE-18D3-4D49-84D0-CAE06CDBAA90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025763-03E0-294A-9FBA-0FB45B76750D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7ED6DC-1C58-C341-81A9-F6D924C49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51B4B8-D34B-DA41-845F-82DFA4679FC3}"/>
              </a:ext>
            </a:extLst>
          </p:cNvPr>
          <p:cNvCxnSpPr>
            <a:cxnSpLocks/>
          </p:cNvCxnSpPr>
          <p:nvPr/>
        </p:nvCxnSpPr>
        <p:spPr>
          <a:xfrm flipH="1">
            <a:off x="973936" y="4743752"/>
            <a:ext cx="2591357" cy="8936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D0B1B1-B333-B242-878B-2ADAF2DB3541}"/>
              </a:ext>
            </a:extLst>
          </p:cNvPr>
          <p:cNvGrpSpPr/>
          <p:nvPr/>
        </p:nvGrpSpPr>
        <p:grpSpPr>
          <a:xfrm>
            <a:off x="2691129" y="5228673"/>
            <a:ext cx="453882" cy="281889"/>
            <a:chOff x="9342783" y="1192696"/>
            <a:chExt cx="2011017" cy="101941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DE15BB5-622F-2345-AEA2-CFC091048AB3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3827F5-1B36-8B40-8F99-9AE921C48EDC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A94FF0-70B8-7B41-A9FC-7C727FF3D5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46BA6B-E5B3-8A4C-9D68-34D7703D7DB4}"/>
              </a:ext>
            </a:extLst>
          </p:cNvPr>
          <p:cNvCxnSpPr/>
          <p:nvPr/>
        </p:nvCxnSpPr>
        <p:spPr>
          <a:xfrm>
            <a:off x="1016579" y="6069552"/>
            <a:ext cx="2605705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C9D83C-6B06-AD4F-BF48-94E6249493ED}"/>
              </a:ext>
            </a:extLst>
          </p:cNvPr>
          <p:cNvCxnSpPr>
            <a:cxnSpLocks/>
          </p:cNvCxnSpPr>
          <p:nvPr/>
        </p:nvCxnSpPr>
        <p:spPr>
          <a:xfrm>
            <a:off x="1047516" y="4079748"/>
            <a:ext cx="0" cy="1432169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D5C628-2730-CC42-A678-DF16B1051687}"/>
              </a:ext>
            </a:extLst>
          </p:cNvPr>
          <p:cNvSpPr txBox="1"/>
          <p:nvPr/>
        </p:nvSpPr>
        <p:spPr>
          <a:xfrm rot="5400000">
            <a:off x="773187" y="4692896"/>
            <a:ext cx="10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RTT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7FE8D-9913-C244-8753-72153EDB0F2F}"/>
              </a:ext>
            </a:extLst>
          </p:cNvPr>
          <p:cNvSpPr txBox="1"/>
          <p:nvPr/>
        </p:nvSpPr>
        <p:spPr>
          <a:xfrm>
            <a:off x="886156" y="6141825"/>
            <a:ext cx="10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RTO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05F113-AA9A-EC4C-B0D8-6C49A8E29BAF}"/>
              </a:ext>
            </a:extLst>
          </p:cNvPr>
          <p:cNvSpPr txBox="1"/>
          <p:nvPr/>
        </p:nvSpPr>
        <p:spPr>
          <a:xfrm>
            <a:off x="2783362" y="3750464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E4CF32-1870-394A-AE95-A3E798E4AB0B}"/>
              </a:ext>
            </a:extLst>
          </p:cNvPr>
          <p:cNvSpPr txBox="1"/>
          <p:nvPr/>
        </p:nvSpPr>
        <p:spPr>
          <a:xfrm>
            <a:off x="2732500" y="5606646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43A4FA-9AD1-5848-A9DE-8D8178B0902F}"/>
              </a:ext>
            </a:extLst>
          </p:cNvPr>
          <p:cNvCxnSpPr>
            <a:cxnSpLocks/>
          </p:cNvCxnSpPr>
          <p:nvPr/>
        </p:nvCxnSpPr>
        <p:spPr>
          <a:xfrm>
            <a:off x="985644" y="6122194"/>
            <a:ext cx="2667577" cy="302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CF3AE2-1AA4-424E-BD0C-C1A4454959EE}"/>
              </a:ext>
            </a:extLst>
          </p:cNvPr>
          <p:cNvSpPr txBox="1"/>
          <p:nvPr/>
        </p:nvSpPr>
        <p:spPr>
          <a:xfrm rot="464203">
            <a:off x="1847445" y="6306908"/>
            <a:ext cx="151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Retransmit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A6D413-BE14-5D4F-BC6B-F7E8736B4A4D}"/>
              </a:ext>
            </a:extLst>
          </p:cNvPr>
          <p:cNvSpPr txBox="1"/>
          <p:nvPr/>
        </p:nvSpPr>
        <p:spPr>
          <a:xfrm>
            <a:off x="2060582" y="5218927"/>
            <a:ext cx="8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66481-9344-7D4F-9762-665F94FC57BA}"/>
              </a:ext>
            </a:extLst>
          </p:cNvPr>
          <p:cNvCxnSpPr>
            <a:cxnSpLocks/>
          </p:cNvCxnSpPr>
          <p:nvPr/>
        </p:nvCxnSpPr>
        <p:spPr>
          <a:xfrm>
            <a:off x="3732057" y="3982264"/>
            <a:ext cx="0" cy="25258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D272E-9AE5-7D41-A35A-F134F95F1A5F}"/>
              </a:ext>
            </a:extLst>
          </p:cNvPr>
          <p:cNvGrpSpPr/>
          <p:nvPr/>
        </p:nvGrpSpPr>
        <p:grpSpPr>
          <a:xfrm>
            <a:off x="2911362" y="5932987"/>
            <a:ext cx="515705" cy="320943"/>
            <a:chOff x="9342783" y="1192696"/>
            <a:chExt cx="2011017" cy="101941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05B3384-DB58-2542-83ED-F68F9F493CF1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6FC879-A80A-9F43-B5C2-54BABDBD9FFB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3D0060-B19C-3041-A243-22FD50839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570309-0A8A-074A-B067-41CF887A0907}"/>
              </a:ext>
            </a:extLst>
          </p:cNvPr>
          <p:cNvCxnSpPr>
            <a:cxnSpLocks/>
          </p:cNvCxnSpPr>
          <p:nvPr/>
        </p:nvCxnSpPr>
        <p:spPr>
          <a:xfrm>
            <a:off x="7404203" y="2482099"/>
            <a:ext cx="0" cy="33649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E77A4D-21C1-6A49-8476-BF71E8AC498D}"/>
              </a:ext>
            </a:extLst>
          </p:cNvPr>
          <p:cNvCxnSpPr>
            <a:cxnSpLocks/>
          </p:cNvCxnSpPr>
          <p:nvPr/>
        </p:nvCxnSpPr>
        <p:spPr>
          <a:xfrm>
            <a:off x="7604988" y="2559266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A069E4-6395-6D46-86A5-3441169908A9}"/>
              </a:ext>
            </a:extLst>
          </p:cNvPr>
          <p:cNvGrpSpPr/>
          <p:nvPr/>
        </p:nvGrpSpPr>
        <p:grpSpPr>
          <a:xfrm>
            <a:off x="9541666" y="2582036"/>
            <a:ext cx="515705" cy="320943"/>
            <a:chOff x="9342783" y="1192696"/>
            <a:chExt cx="2011017" cy="1019419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8F2ED10-0DD6-884E-9C6E-23E6ADE72C5A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EFFDDF-0B47-944E-A347-B1AB7179626A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AC3BB0-5083-2D42-B404-BB9125893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DF9FDE-7295-9046-BE22-9EAFBD1EDB87}"/>
              </a:ext>
            </a:extLst>
          </p:cNvPr>
          <p:cNvSpPr txBox="1"/>
          <p:nvPr/>
        </p:nvSpPr>
        <p:spPr>
          <a:xfrm rot="736554">
            <a:off x="8184841" y="2460942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BD61B82-6308-014D-8EE9-80063DA09F43}"/>
              </a:ext>
            </a:extLst>
          </p:cNvPr>
          <p:cNvCxnSpPr>
            <a:cxnSpLocks/>
          </p:cNvCxnSpPr>
          <p:nvPr/>
        </p:nvCxnSpPr>
        <p:spPr>
          <a:xfrm>
            <a:off x="10289529" y="2498590"/>
            <a:ext cx="0" cy="33319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253C41-92A7-4448-A2BD-E045E99674A6}"/>
              </a:ext>
            </a:extLst>
          </p:cNvPr>
          <p:cNvCxnSpPr>
            <a:cxnSpLocks/>
          </p:cNvCxnSpPr>
          <p:nvPr/>
        </p:nvCxnSpPr>
        <p:spPr>
          <a:xfrm>
            <a:off x="7604987" y="2812206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2DC44F-4FA6-4641-B208-4251A8D4A38D}"/>
              </a:ext>
            </a:extLst>
          </p:cNvPr>
          <p:cNvCxnSpPr>
            <a:cxnSpLocks/>
          </p:cNvCxnSpPr>
          <p:nvPr/>
        </p:nvCxnSpPr>
        <p:spPr>
          <a:xfrm>
            <a:off x="7604986" y="3077696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987F7B8-FAA7-FA43-946D-2F355F1485F7}"/>
              </a:ext>
            </a:extLst>
          </p:cNvPr>
          <p:cNvCxnSpPr>
            <a:cxnSpLocks/>
          </p:cNvCxnSpPr>
          <p:nvPr/>
        </p:nvCxnSpPr>
        <p:spPr>
          <a:xfrm>
            <a:off x="7277946" y="2546124"/>
            <a:ext cx="0" cy="2908253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9D6C5F8-5DCA-1746-818B-023F312F0BA9}"/>
              </a:ext>
            </a:extLst>
          </p:cNvPr>
          <p:cNvSpPr txBox="1"/>
          <p:nvPr/>
        </p:nvSpPr>
        <p:spPr>
          <a:xfrm rot="5400000">
            <a:off x="7141906" y="3846487"/>
            <a:ext cx="10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RTT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64C835-3A94-BC4C-9765-6CD368043F77}"/>
              </a:ext>
            </a:extLst>
          </p:cNvPr>
          <p:cNvCxnSpPr>
            <a:cxnSpLocks/>
          </p:cNvCxnSpPr>
          <p:nvPr/>
        </p:nvCxnSpPr>
        <p:spPr>
          <a:xfrm flipH="1">
            <a:off x="7496506" y="3109999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EA89D0-973A-E343-991C-51DED40128FE}"/>
              </a:ext>
            </a:extLst>
          </p:cNvPr>
          <p:cNvCxnSpPr>
            <a:cxnSpLocks/>
          </p:cNvCxnSpPr>
          <p:nvPr/>
        </p:nvCxnSpPr>
        <p:spPr>
          <a:xfrm>
            <a:off x="7579906" y="3385901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0A8F589-C890-9445-BF5F-BB12BE1B4916}"/>
              </a:ext>
            </a:extLst>
          </p:cNvPr>
          <p:cNvSpPr txBox="1"/>
          <p:nvPr/>
        </p:nvSpPr>
        <p:spPr>
          <a:xfrm rot="746861">
            <a:off x="8127526" y="2727759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5BD7F9-2832-5040-8677-0D4B62C8502D}"/>
              </a:ext>
            </a:extLst>
          </p:cNvPr>
          <p:cNvSpPr txBox="1"/>
          <p:nvPr/>
        </p:nvSpPr>
        <p:spPr>
          <a:xfrm rot="746861">
            <a:off x="8045730" y="2983586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F543B2-BA9D-4D4E-ACC5-DAA60BAD5917}"/>
              </a:ext>
            </a:extLst>
          </p:cNvPr>
          <p:cNvSpPr txBox="1"/>
          <p:nvPr/>
        </p:nvSpPr>
        <p:spPr>
          <a:xfrm rot="746861">
            <a:off x="7961929" y="3249572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6BD45B-36BA-064D-BB53-5F7609C2FA4D}"/>
              </a:ext>
            </a:extLst>
          </p:cNvPr>
          <p:cNvCxnSpPr>
            <a:cxnSpLocks/>
          </p:cNvCxnSpPr>
          <p:nvPr/>
        </p:nvCxnSpPr>
        <p:spPr>
          <a:xfrm flipH="1">
            <a:off x="7496506" y="3374325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D789B3B-45DB-B246-92E2-7A8130EAA85B}"/>
              </a:ext>
            </a:extLst>
          </p:cNvPr>
          <p:cNvCxnSpPr>
            <a:cxnSpLocks/>
          </p:cNvCxnSpPr>
          <p:nvPr/>
        </p:nvCxnSpPr>
        <p:spPr>
          <a:xfrm flipH="1">
            <a:off x="7496506" y="3647896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A466F2-7AAF-9A40-BD82-020DDD28A496}"/>
              </a:ext>
            </a:extLst>
          </p:cNvPr>
          <p:cNvCxnSpPr>
            <a:cxnSpLocks/>
          </p:cNvCxnSpPr>
          <p:nvPr/>
        </p:nvCxnSpPr>
        <p:spPr>
          <a:xfrm flipH="1">
            <a:off x="7485755" y="3943876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35E494D-D1A3-8D45-9637-DCCD38F2582E}"/>
              </a:ext>
            </a:extLst>
          </p:cNvPr>
          <p:cNvSpPr txBox="1"/>
          <p:nvPr/>
        </p:nvSpPr>
        <p:spPr>
          <a:xfrm rot="19723867">
            <a:off x="7856825" y="3817926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EDEB38-066C-4842-9C04-6F1C74F58D42}"/>
              </a:ext>
            </a:extLst>
          </p:cNvPr>
          <p:cNvSpPr txBox="1"/>
          <p:nvPr/>
        </p:nvSpPr>
        <p:spPr>
          <a:xfrm rot="19723867">
            <a:off x="7968730" y="4061933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F4DE73-5737-C24C-8947-10C5787D0230}"/>
              </a:ext>
            </a:extLst>
          </p:cNvPr>
          <p:cNvSpPr txBox="1"/>
          <p:nvPr/>
        </p:nvSpPr>
        <p:spPr>
          <a:xfrm rot="19723867">
            <a:off x="8080632" y="4270108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6E271C-BBE7-4247-81CF-39A309749990}"/>
              </a:ext>
            </a:extLst>
          </p:cNvPr>
          <p:cNvSpPr txBox="1"/>
          <p:nvPr/>
        </p:nvSpPr>
        <p:spPr>
          <a:xfrm rot="19723867">
            <a:off x="8192535" y="4488220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10EB08-74D4-8241-B14B-6DE15FE88264}"/>
              </a:ext>
            </a:extLst>
          </p:cNvPr>
          <p:cNvSpPr txBox="1"/>
          <p:nvPr/>
        </p:nvSpPr>
        <p:spPr>
          <a:xfrm>
            <a:off x="7031055" y="5972807"/>
            <a:ext cx="38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Pipelined Reliability</a:t>
            </a: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12E22CA2-D445-254C-B8DB-D65D598C3895}"/>
              </a:ext>
            </a:extLst>
          </p:cNvPr>
          <p:cNvSpPr/>
          <p:nvPr/>
        </p:nvSpPr>
        <p:spPr>
          <a:xfrm>
            <a:off x="4371102" y="2422516"/>
            <a:ext cx="1909823" cy="776591"/>
          </a:xfrm>
          <a:custGeom>
            <a:avLst/>
            <a:gdLst>
              <a:gd name="connsiteX0" fmla="*/ 0 w 1909823"/>
              <a:gd name="connsiteY0" fmla="*/ 0 h 776591"/>
              <a:gd name="connsiteX1" fmla="*/ 324091 w 1909823"/>
              <a:gd name="connsiteY1" fmla="*/ 544011 h 776591"/>
              <a:gd name="connsiteX2" fmla="*/ 995423 w 1909823"/>
              <a:gd name="connsiteY2" fmla="*/ 752355 h 776591"/>
              <a:gd name="connsiteX3" fmla="*/ 1909823 w 1909823"/>
              <a:gd name="connsiteY3" fmla="*/ 763930 h 77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823" h="776591">
                <a:moveTo>
                  <a:pt x="0" y="0"/>
                </a:moveTo>
                <a:cubicBezTo>
                  <a:pt x="79093" y="209309"/>
                  <a:pt x="158187" y="418619"/>
                  <a:pt x="324091" y="544011"/>
                </a:cubicBezTo>
                <a:cubicBezTo>
                  <a:pt x="489995" y="669403"/>
                  <a:pt x="731134" y="715702"/>
                  <a:pt x="995423" y="752355"/>
                </a:cubicBezTo>
                <a:cubicBezTo>
                  <a:pt x="1259712" y="789008"/>
                  <a:pt x="1584767" y="776469"/>
                  <a:pt x="1909823" y="763930"/>
                </a:cubicBezTo>
              </a:path>
            </a:pathLst>
          </a:custGeom>
          <a:noFill/>
          <a:ln w="762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65351C98-792B-5347-8DC9-069476D014E8}"/>
              </a:ext>
            </a:extLst>
          </p:cNvPr>
          <p:cNvSpPr/>
          <p:nvPr/>
        </p:nvSpPr>
        <p:spPr>
          <a:xfrm>
            <a:off x="6436639" y="2498590"/>
            <a:ext cx="709709" cy="1133573"/>
          </a:xfrm>
          <a:prstGeom prst="lef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CFBEE2-5AB5-524F-BB97-B15BB8AA90C4}"/>
              </a:ext>
            </a:extLst>
          </p:cNvPr>
          <p:cNvSpPr txBox="1"/>
          <p:nvPr/>
        </p:nvSpPr>
        <p:spPr>
          <a:xfrm>
            <a:off x="2472077" y="882022"/>
            <a:ext cx="221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= window size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3694E5-CB14-B244-B825-E82D62DC87BC}"/>
              </a:ext>
            </a:extLst>
          </p:cNvPr>
          <p:cNvSpPr txBox="1"/>
          <p:nvPr/>
        </p:nvSpPr>
        <p:spPr>
          <a:xfrm>
            <a:off x="7031055" y="904872"/>
            <a:ext cx="40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Proportional to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38476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 animBg="1"/>
      <p:bldP spid="57" grpId="0" animBg="1"/>
      <p:bldP spid="58" grpId="0"/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6E7C-24E2-594A-80E1-BE7CDD7D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modules/lectures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9A60-C0E5-B846-9C3A-F78067EC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9515" cy="4351338"/>
          </a:xfrm>
        </p:spPr>
        <p:txBody>
          <a:bodyPr/>
          <a:lstStyle/>
          <a:p>
            <a:r>
              <a:rPr lang="en-US" dirty="0"/>
              <a:t>Feedback loops used by 2 important TCPs</a:t>
            </a:r>
          </a:p>
          <a:p>
            <a:pPr lvl="1"/>
            <a:r>
              <a:rPr lang="en-US" dirty="0"/>
              <a:t>TCP New Reno and TCP BBR</a:t>
            </a:r>
          </a:p>
          <a:p>
            <a:endParaRPr lang="en-US" dirty="0"/>
          </a:p>
          <a:p>
            <a:r>
              <a:rPr lang="en-US" dirty="0"/>
              <a:t>Strategies to react “proportionately” to network signals like loss</a:t>
            </a:r>
          </a:p>
          <a:p>
            <a:pPr lvl="1"/>
            <a:r>
              <a:rPr lang="en-US" dirty="0"/>
              <a:t>Fast retransmit and fast recovery</a:t>
            </a:r>
          </a:p>
          <a:p>
            <a:pPr lvl="1"/>
            <a:endParaRPr lang="en-US" dirty="0"/>
          </a:p>
          <a:p>
            <a:r>
              <a:rPr lang="en-US" dirty="0"/>
              <a:t>Strategies to measure loss accurately</a:t>
            </a:r>
          </a:p>
          <a:p>
            <a:pPr lvl="1"/>
            <a:r>
              <a:rPr lang="en-US" dirty="0"/>
              <a:t>How to predict the RTT of a packet successfully received (in the future)?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25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A4DD-144D-2A4B-A7FE-A8B658A7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Steady 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B0FA7-4199-314A-A7FF-286D23A1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Efficiency</a:t>
            </a:r>
            <a:r>
              <a:rPr lang="en-US" sz="3600" dirty="0"/>
              <a:t> of a single TCP conversation</a:t>
            </a:r>
          </a:p>
        </p:txBody>
      </p:sp>
    </p:spTree>
    <p:extLst>
      <p:ext uri="{BB962C8B-B14F-4D97-AF65-F5344CB8AC3E}">
        <p14:creationId xmlns:p14="http://schemas.microsoft.com/office/powerpoint/2010/main" val="1911999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F265-C6AE-BF4B-82EB-0AD2B50F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>
                <a:solidFill>
                  <a:srgbClr val="C00000"/>
                </a:solidFill>
              </a:rPr>
              <a:t>efficiency</a:t>
            </a:r>
            <a:r>
              <a:rPr lang="en-US" dirty="0"/>
              <a:t>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776F-ECA8-F244-B97F-C1BBA4A5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Suppose we want to achieve an </a:t>
            </a:r>
            <a:r>
              <a:rPr lang="en-US" dirty="0">
                <a:solidFill>
                  <a:srgbClr val="C00000"/>
                </a:solidFill>
              </a:rPr>
              <a:t>efficient</a:t>
            </a:r>
            <a:r>
              <a:rPr lang="en-US" dirty="0"/>
              <a:t> outcome for </a:t>
            </a:r>
            <a:r>
              <a:rPr lang="en-US" dirty="0">
                <a:solidFill>
                  <a:srgbClr val="C00000"/>
                </a:solidFill>
              </a:rPr>
              <a:t>one</a:t>
            </a:r>
            <a:r>
              <a:rPr lang="en-US" dirty="0"/>
              <a:t> TCP conversation by observing network signals from the endpoint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Q: How should the endpoint behave </a:t>
            </a:r>
            <a:r>
              <a:rPr lang="en-US" dirty="0">
                <a:solidFill>
                  <a:srgbClr val="C00000"/>
                </a:solidFill>
              </a:rPr>
              <a:t>at steady state</a:t>
            </a:r>
            <a:r>
              <a:rPr lang="en-US" dirty="0"/>
              <a:t>?</a:t>
            </a:r>
          </a:p>
          <a:p>
            <a:r>
              <a:rPr lang="en-US" dirty="0"/>
              <a:t>Challenge: bottleneck link is remotely located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A8DF23F6-7481-454A-A932-A0CCB3A9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81" y="324801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633AE132-DBAD-4D4F-B253-FAF835D0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18" y="2653697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54E6FD-F5A5-804A-931A-1C24CE5A1FED}"/>
              </a:ext>
            </a:extLst>
          </p:cNvPr>
          <p:cNvCxnSpPr>
            <a:cxnSpLocks/>
          </p:cNvCxnSpPr>
          <p:nvPr/>
        </p:nvCxnSpPr>
        <p:spPr>
          <a:xfrm>
            <a:off x="4420271" y="3260916"/>
            <a:ext cx="2541554" cy="172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B1108D-224B-F24D-9294-86A8A7D6ACBC}"/>
              </a:ext>
            </a:extLst>
          </p:cNvPr>
          <p:cNvCxnSpPr>
            <a:cxnSpLocks/>
          </p:cNvCxnSpPr>
          <p:nvPr/>
        </p:nvCxnSpPr>
        <p:spPr>
          <a:xfrm>
            <a:off x="3175462" y="3911965"/>
            <a:ext cx="366407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756BC2C-E72F-DD4C-AD8D-B6F8BB9B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88" y="3217297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8EC18D-86A4-BF40-9246-DAC2E0F11C58}"/>
              </a:ext>
            </a:extLst>
          </p:cNvPr>
          <p:cNvCxnSpPr>
            <a:cxnSpLocks/>
          </p:cNvCxnSpPr>
          <p:nvPr/>
        </p:nvCxnSpPr>
        <p:spPr>
          <a:xfrm>
            <a:off x="8895689" y="3820387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AF464212-B55E-F046-81F2-F22956627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950" y="3217297"/>
            <a:ext cx="939800" cy="1016000"/>
          </a:xfrm>
          <a:prstGeom prst="rect">
            <a:avLst/>
          </a:prstGeom>
        </p:spPr>
      </p:pic>
      <p:pic>
        <p:nvPicPr>
          <p:cNvPr id="11" name="Picture 5" descr="ANd9GcTXHm9XcH9T0I0EOJrLBOGANosV-xO3mlldiVZue4LYNHmLIOt0">
            <a:extLst>
              <a:ext uri="{FF2B5EF4-FFF2-40B4-BE49-F238E27FC236}">
                <a16:creationId xmlns:a16="http://schemas.microsoft.com/office/drawing/2014/main" id="{CC09DFC1-FDE2-DE40-A6FB-F91C44F5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41" y="39687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425DB9-759A-8848-88D1-BA372D2E18FD}"/>
              </a:ext>
            </a:extLst>
          </p:cNvPr>
          <p:cNvCxnSpPr>
            <a:cxnSpLocks/>
          </p:cNvCxnSpPr>
          <p:nvPr/>
        </p:nvCxnSpPr>
        <p:spPr>
          <a:xfrm flipV="1">
            <a:off x="5153926" y="4233297"/>
            <a:ext cx="1685609" cy="198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46D185B-D92A-6447-9332-675C3F47C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68" y="2833719"/>
            <a:ext cx="1078246" cy="10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D75C-0F5B-D840-AEDD-2FB4CAA7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state: Ideal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3D0E-35F9-C242-B874-F53A67C7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5625" cy="49076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High sending rate:</a:t>
            </a:r>
            <a:r>
              <a:rPr lang="en-US" dirty="0"/>
              <a:t> Use the full capacity of the bottleneck link</a:t>
            </a:r>
          </a:p>
          <a:p>
            <a:r>
              <a:rPr lang="en-US" dirty="0">
                <a:solidFill>
                  <a:srgbClr val="C00000"/>
                </a:solidFill>
              </a:rPr>
              <a:t>Low delay:</a:t>
            </a:r>
            <a:r>
              <a:rPr lang="en-US" dirty="0"/>
              <a:t> Minimize the overall delay of packets to get to the receiver</a:t>
            </a:r>
          </a:p>
          <a:p>
            <a:pPr lvl="1"/>
            <a:r>
              <a:rPr lang="en-US" dirty="0"/>
              <a:t>Overall delay = propagation + queueing + transmission</a:t>
            </a:r>
          </a:p>
          <a:p>
            <a:pPr lvl="1"/>
            <a:r>
              <a:rPr lang="en-US" dirty="0"/>
              <a:t>Assume propagation and transmission components fixed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“Low delay” reduces to </a:t>
            </a:r>
            <a:r>
              <a:rPr lang="en-US" dirty="0">
                <a:solidFill>
                  <a:srgbClr val="C00000"/>
                </a:solidFill>
              </a:rPr>
              <a:t>low queueing delay</a:t>
            </a:r>
          </a:p>
          <a:p>
            <a:r>
              <a:rPr lang="en-US" dirty="0"/>
              <a:t>i.e., don’t push so much data into the network that packets have to wait in queues</a:t>
            </a:r>
          </a:p>
          <a:p>
            <a:endParaRPr lang="en-US" dirty="0"/>
          </a:p>
          <a:p>
            <a:r>
              <a:rPr lang="en-US" dirty="0"/>
              <a:t>Key question: When to send the next packet?</a:t>
            </a:r>
          </a:p>
        </p:txBody>
      </p:sp>
    </p:spTree>
    <p:extLst>
      <p:ext uri="{BB962C8B-B14F-4D97-AF65-F5344CB8AC3E}">
        <p14:creationId xmlns:p14="http://schemas.microsoft.com/office/powerpoint/2010/main" val="17879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189-9743-0B41-8A65-BBE8B3F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When to send the next packet?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1F955-EB26-D143-AEC4-0C9714A71D3C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0F2164-EEE7-CE4A-A0B5-6BD495553B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7E0884-1525-D24B-8124-151DE43B9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037FD-A775-9E42-ADA2-AB97978BE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93350-2F43-E745-9284-F3468964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5B124-1C85-8846-B445-673D712ED36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33344A-86AA-5E4E-AD81-9FEC9818124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B9CA32-CDE8-E348-BF2D-145CB632748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7E720-14C2-754A-88F8-2C8AAECC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363655-EDD5-2043-B64A-02C60B72A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12FD0D-61BD-1D4F-8FC5-57CCF130D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4B958DB-0253-1247-92BA-1A7C8DE17DEA}"/>
              </a:ext>
            </a:extLst>
          </p:cNvPr>
          <p:cNvGrpSpPr/>
          <p:nvPr/>
        </p:nvGrpSpPr>
        <p:grpSpPr>
          <a:xfrm>
            <a:off x="2873727" y="2211184"/>
            <a:ext cx="741239" cy="1601152"/>
            <a:chOff x="2873727" y="2211184"/>
            <a:chExt cx="741239" cy="1601152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3012A76-16E4-3E45-A6BC-4C5003DA51FA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16B75DA-3D30-1A42-8062-9DDF624DCF3C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CCEE1725-53AF-484E-AAA4-E276AC9313C4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AC091DE-5D7A-A941-8F2C-4078C2C0C465}"/>
              </a:ext>
            </a:extLst>
          </p:cNvPr>
          <p:cNvGrpSpPr/>
          <p:nvPr/>
        </p:nvGrpSpPr>
        <p:grpSpPr>
          <a:xfrm>
            <a:off x="4327823" y="2896686"/>
            <a:ext cx="2899315" cy="278775"/>
            <a:chOff x="4327823" y="2896686"/>
            <a:chExt cx="2899315" cy="27877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6F1B5A6-BD56-A743-8009-A3C3DDBE74A6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1F3C92B-D1FE-034A-A03D-C1E4A5F78E3B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BD86247-5986-E14E-BA7E-E24960D07913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036E5EF-F852-B745-8056-DCCBF5901559}"/>
              </a:ext>
            </a:extLst>
          </p:cNvPr>
          <p:cNvGrpSpPr/>
          <p:nvPr/>
        </p:nvGrpSpPr>
        <p:grpSpPr>
          <a:xfrm>
            <a:off x="8161600" y="2211184"/>
            <a:ext cx="1736380" cy="1625465"/>
            <a:chOff x="8161600" y="2211184"/>
            <a:chExt cx="1736380" cy="162546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5665CF7-F0E1-384D-AE01-D586B706D3F9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EA108B5-4F5E-0C41-8D53-A5A3BD083E3D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9671AC1-4EA0-2E46-81E7-F174CCB0F7A3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646587-597C-F146-9F73-893B47B1F04B}"/>
              </a:ext>
            </a:extLst>
          </p:cNvPr>
          <p:cNvGrpSpPr/>
          <p:nvPr/>
        </p:nvGrpSpPr>
        <p:grpSpPr>
          <a:xfrm>
            <a:off x="2327564" y="4748469"/>
            <a:ext cx="7980218" cy="1625465"/>
            <a:chOff x="612891" y="2626821"/>
            <a:chExt cx="13075746" cy="16254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7722DE-0179-DA4D-BB2F-1D1AD4DBA91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98DD49-AF62-CE4A-9E3B-64DD2BAD3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7BEFF2-29F6-C34C-91DB-EEEE783F9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8FCB39-62E8-674B-B3B1-03B090B08E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9CB4632-FB81-2245-A061-A6A7260A71FF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774522-F5F3-3D4D-8D84-E0567F8EB507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749FEF-062C-D04A-9952-2BF1BBAFDE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3C42D6B-125F-B643-AF1E-03576A4CEB4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AEFE3B-6B02-D742-A75F-04C32BB29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B409DB-2C44-DA43-AA78-4B229BB19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AACE545-8961-B64B-8FD6-95BAD3DF6B4B}"/>
              </a:ext>
            </a:extLst>
          </p:cNvPr>
          <p:cNvGrpSpPr/>
          <p:nvPr/>
        </p:nvGrpSpPr>
        <p:grpSpPr>
          <a:xfrm>
            <a:off x="4327823" y="5430112"/>
            <a:ext cx="2254600" cy="282634"/>
            <a:chOff x="4327823" y="5430112"/>
            <a:chExt cx="2254600" cy="282634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53F701AE-1012-5144-BD2D-715014AD6AFC}"/>
                </a:ext>
              </a:extLst>
            </p:cNvPr>
            <p:cNvSpPr/>
            <p:nvPr/>
          </p:nvSpPr>
          <p:spPr>
            <a:xfrm>
              <a:off x="432782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0FA4F024-E7BD-D74D-A480-B7F341C5C708}"/>
                </a:ext>
              </a:extLst>
            </p:cNvPr>
            <p:cNvSpPr/>
            <p:nvPr/>
          </p:nvSpPr>
          <p:spPr>
            <a:xfrm>
              <a:off x="5317962" y="5430112"/>
              <a:ext cx="274320" cy="274320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E1B120FE-D445-734F-A793-BBB94D87CF3E}"/>
                </a:ext>
              </a:extLst>
            </p:cNvPr>
            <p:cNvSpPr/>
            <p:nvPr/>
          </p:nvSpPr>
          <p:spPr>
            <a:xfrm>
              <a:off x="630810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3F9C990-2C19-0642-81DF-F21C45BBC05F}"/>
              </a:ext>
            </a:extLst>
          </p:cNvPr>
          <p:cNvGrpSpPr/>
          <p:nvPr/>
        </p:nvGrpSpPr>
        <p:grpSpPr>
          <a:xfrm>
            <a:off x="8161600" y="4748469"/>
            <a:ext cx="1597042" cy="1625465"/>
            <a:chOff x="8161600" y="4748469"/>
            <a:chExt cx="1597042" cy="1625465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64F61D2A-3A93-274C-A19D-C79D0EBC9CBA}"/>
                </a:ext>
              </a:extLst>
            </p:cNvPr>
            <p:cNvSpPr/>
            <p:nvPr/>
          </p:nvSpPr>
          <p:spPr>
            <a:xfrm>
              <a:off x="8161600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983AF289-9B39-6148-AC1B-02D288454FD1}"/>
                </a:ext>
              </a:extLst>
            </p:cNvPr>
            <p:cNvSpPr/>
            <p:nvPr/>
          </p:nvSpPr>
          <p:spPr>
            <a:xfrm>
              <a:off x="8902839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28D0197-A719-2E48-AE70-EC6502A4B4CE}"/>
                </a:ext>
              </a:extLst>
            </p:cNvPr>
            <p:cNvSpPr/>
            <p:nvPr/>
          </p:nvSpPr>
          <p:spPr>
            <a:xfrm>
              <a:off x="9667202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6341CA-51B3-8240-B356-0521EEC137C8}"/>
              </a:ext>
            </a:extLst>
          </p:cNvPr>
          <p:cNvGrpSpPr/>
          <p:nvPr/>
        </p:nvGrpSpPr>
        <p:grpSpPr>
          <a:xfrm>
            <a:off x="2650055" y="4748469"/>
            <a:ext cx="855803" cy="1625465"/>
            <a:chOff x="2650055" y="4748469"/>
            <a:chExt cx="855803" cy="1625465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7F23B9C2-80B1-2547-BDEF-BF6A25D1EFC2}"/>
                </a:ext>
              </a:extLst>
            </p:cNvPr>
            <p:cNvSpPr/>
            <p:nvPr/>
          </p:nvSpPr>
          <p:spPr>
            <a:xfrm>
              <a:off x="2650055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C66FD89A-4C7B-8A48-881E-87DA186B71A3}"/>
                </a:ext>
              </a:extLst>
            </p:cNvPr>
            <p:cNvSpPr/>
            <p:nvPr/>
          </p:nvSpPr>
          <p:spPr>
            <a:xfrm>
              <a:off x="3414418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611BF3C-F04C-5D45-98D8-C3F0A63C5B94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1CD55-177A-AB40-B9D1-4A28D264F9AA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4DB1AA-399A-2D4A-8EC2-83E3E66368A2}"/>
              </a:ext>
            </a:extLst>
          </p:cNvPr>
          <p:cNvSpPr txBox="1"/>
          <p:nvPr/>
        </p:nvSpPr>
        <p:spPr>
          <a:xfrm>
            <a:off x="298723" y="1865898"/>
            <a:ext cx="202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1. Send packet burst (as allowed by window)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C18370-E8DC-E547-AE1F-21BE32F31242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5B9115D5-4E7D-7B47-9D73-D928C2C50CE4}"/>
              </a:ext>
            </a:extLst>
          </p:cNvPr>
          <p:cNvSpPr txBox="1"/>
          <p:nvPr/>
        </p:nvSpPr>
        <p:spPr>
          <a:xfrm>
            <a:off x="2585727" y="1664598"/>
            <a:ext cx="132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Fast link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B82B532-175F-104B-9D42-E8291AEE1E22}"/>
              </a:ext>
            </a:extLst>
          </p:cNvPr>
          <p:cNvSpPr txBox="1"/>
          <p:nvPr/>
        </p:nvSpPr>
        <p:spPr>
          <a:xfrm>
            <a:off x="4884279" y="1663070"/>
            <a:ext cx="242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Bottleneck link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B3675BD-7547-AD4A-83DF-A0295E38DCA7}"/>
              </a:ext>
            </a:extLst>
          </p:cNvPr>
          <p:cNvGrpSpPr/>
          <p:nvPr/>
        </p:nvGrpSpPr>
        <p:grpSpPr>
          <a:xfrm>
            <a:off x="4712358" y="2209156"/>
            <a:ext cx="2389616" cy="434047"/>
            <a:chOff x="4712358" y="2209156"/>
            <a:chExt cx="2389616" cy="43404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CC6F65C-252F-454E-B108-D2ABDAAD3F37}"/>
                </a:ext>
              </a:extLst>
            </p:cNvPr>
            <p:cNvSpPr txBox="1"/>
            <p:nvPr/>
          </p:nvSpPr>
          <p:spPr>
            <a:xfrm>
              <a:off x="4712358" y="2209156"/>
              <a:ext cx="2389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Inter-packet delay T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806FC6C-2EB4-AD4D-BDBA-D61BB9E4BD61}"/>
                </a:ext>
              </a:extLst>
            </p:cNvPr>
            <p:cNvCxnSpPr>
              <a:cxnSpLocks/>
            </p:cNvCxnSpPr>
            <p:nvPr/>
          </p:nvCxnSpPr>
          <p:spPr>
            <a:xfrm>
              <a:off x="5280108" y="2643203"/>
              <a:ext cx="9901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EDA0FA6-1514-0F46-8F01-7B4D61B3113D}"/>
              </a:ext>
            </a:extLst>
          </p:cNvPr>
          <p:cNvGrpSpPr/>
          <p:nvPr/>
        </p:nvGrpSpPr>
        <p:grpSpPr>
          <a:xfrm>
            <a:off x="8866513" y="1372177"/>
            <a:ext cx="990140" cy="580048"/>
            <a:chOff x="8866513" y="1372177"/>
            <a:chExt cx="990140" cy="58004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CA3EF-5269-B747-B41A-DB32EC08EFE1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8BB47FD-332A-5F4A-8550-BF4AEDD820FE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2A6B775-C46C-1F43-84BB-497E446AF166}"/>
              </a:ext>
            </a:extLst>
          </p:cNvPr>
          <p:cNvGrpSpPr/>
          <p:nvPr/>
        </p:nvGrpSpPr>
        <p:grpSpPr>
          <a:xfrm>
            <a:off x="8792451" y="3892445"/>
            <a:ext cx="990140" cy="580048"/>
            <a:chOff x="8866513" y="1372177"/>
            <a:chExt cx="990140" cy="58004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975737F-308B-8347-B24F-07CC85725889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D76C94A-490D-DA44-80F2-CCF2078E6668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DCEE1E6-DE05-ED43-883F-1328091D4A8C}"/>
              </a:ext>
            </a:extLst>
          </p:cNvPr>
          <p:cNvGrpSpPr/>
          <p:nvPr/>
        </p:nvGrpSpPr>
        <p:grpSpPr>
          <a:xfrm>
            <a:off x="5336595" y="4526490"/>
            <a:ext cx="990140" cy="580048"/>
            <a:chOff x="8866513" y="1372177"/>
            <a:chExt cx="990140" cy="580048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EAFD1C3-6CD3-C34F-9188-68A5F1657BAF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58056BC-70E4-C949-8199-F77A41D931C0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65BDEF9-FD3D-3D46-ACF8-B37D1C0946F3}"/>
              </a:ext>
            </a:extLst>
          </p:cNvPr>
          <p:cNvGrpSpPr/>
          <p:nvPr/>
        </p:nvGrpSpPr>
        <p:grpSpPr>
          <a:xfrm>
            <a:off x="2585727" y="3921053"/>
            <a:ext cx="990140" cy="580048"/>
            <a:chOff x="8866513" y="1372177"/>
            <a:chExt cx="990140" cy="58004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B4B3C0-159A-1A41-A31F-F7A78EFC0D3F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7EF7E0C7-4228-C845-B1D7-EA84AC473F00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4B0A3861-6DCD-094B-8515-51DB9097FEBC}"/>
              </a:ext>
            </a:extLst>
          </p:cNvPr>
          <p:cNvSpPr txBox="1"/>
          <p:nvPr/>
        </p:nvSpPr>
        <p:spPr>
          <a:xfrm>
            <a:off x="10283730" y="2309025"/>
            <a:ext cx="179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2. Receive data packet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5B1939-867E-4243-8948-BDE9C12869EC}"/>
              </a:ext>
            </a:extLst>
          </p:cNvPr>
          <p:cNvSpPr txBox="1"/>
          <p:nvPr/>
        </p:nvSpPr>
        <p:spPr>
          <a:xfrm>
            <a:off x="10359785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3. Send ACK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92CE62-A144-CD40-938C-DF9A41A210B6}"/>
              </a:ext>
            </a:extLst>
          </p:cNvPr>
          <p:cNvSpPr txBox="1"/>
          <p:nvPr/>
        </p:nvSpPr>
        <p:spPr>
          <a:xfrm>
            <a:off x="319029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4. Receive ACK</a:t>
            </a: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6B8AB38C-9D2B-824D-B75A-51B94E2F4BC6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02BB93BF-A1E8-1D4C-8607-FC6D5ED1BF65}"/>
              </a:ext>
            </a:extLst>
          </p:cNvPr>
          <p:cNvSpPr/>
          <p:nvPr/>
        </p:nvSpPr>
        <p:spPr>
          <a:xfrm>
            <a:off x="10257905" y="4688378"/>
            <a:ext cx="961824" cy="1080655"/>
          </a:xfrm>
          <a:custGeom>
            <a:avLst/>
            <a:gdLst>
              <a:gd name="connsiteX0" fmla="*/ 947651 w 961824"/>
              <a:gd name="connsiteY0" fmla="*/ 0 h 1080655"/>
              <a:gd name="connsiteX1" fmla="*/ 831273 w 961824"/>
              <a:gd name="connsiteY1" fmla="*/ 714895 h 1080655"/>
              <a:gd name="connsiteX2" fmla="*/ 0 w 961824"/>
              <a:gd name="connsiteY2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24" h="1080655">
                <a:moveTo>
                  <a:pt x="947651" y="0"/>
                </a:moveTo>
                <a:cubicBezTo>
                  <a:pt x="968433" y="267393"/>
                  <a:pt x="989215" y="534786"/>
                  <a:pt x="831273" y="714895"/>
                </a:cubicBezTo>
                <a:cubicBezTo>
                  <a:pt x="673331" y="895004"/>
                  <a:pt x="336665" y="987829"/>
                  <a:pt x="0" y="108065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B7B30AD7-B24C-B043-ADEA-B04666DB9B62}"/>
              </a:ext>
            </a:extLst>
          </p:cNvPr>
          <p:cNvSpPr/>
          <p:nvPr/>
        </p:nvSpPr>
        <p:spPr>
          <a:xfrm>
            <a:off x="1064029" y="4572000"/>
            <a:ext cx="1130531" cy="988616"/>
          </a:xfrm>
          <a:custGeom>
            <a:avLst/>
            <a:gdLst>
              <a:gd name="connsiteX0" fmla="*/ 1130531 w 1130531"/>
              <a:gd name="connsiteY0" fmla="*/ 964276 h 988616"/>
              <a:gd name="connsiteX1" fmla="*/ 232756 w 1130531"/>
              <a:gd name="connsiteY1" fmla="*/ 864524 h 988616"/>
              <a:gd name="connsiteX2" fmla="*/ 0 w 1130531"/>
              <a:gd name="connsiteY2" fmla="*/ 0 h 9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531" h="988616">
                <a:moveTo>
                  <a:pt x="1130531" y="964276"/>
                </a:moveTo>
                <a:cubicBezTo>
                  <a:pt x="775854" y="994756"/>
                  <a:pt x="421178" y="1025237"/>
                  <a:pt x="232756" y="864524"/>
                </a:cubicBezTo>
                <a:cubicBezTo>
                  <a:pt x="44334" y="703811"/>
                  <a:pt x="22167" y="351905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531A3D1-F1EB-334D-94BB-52D69DBD5420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DB4BB0-B0E9-D141-A499-020C2118E68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4FC635F-3C4C-514E-8620-DA60DF9716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47BD84D-2605-1846-BDEF-51CAFE331F86}"/>
              </a:ext>
            </a:extLst>
          </p:cNvPr>
          <p:cNvSpPr txBox="1"/>
          <p:nvPr/>
        </p:nvSpPr>
        <p:spPr>
          <a:xfrm>
            <a:off x="5794105" y="6012003"/>
            <a:ext cx="1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A3DAE2D-CF7D-894D-B935-0FDACCA069E1}"/>
              </a:ext>
            </a:extLst>
          </p:cNvPr>
          <p:cNvCxnSpPr>
            <a:cxnSpLocks/>
          </p:cNvCxnSpPr>
          <p:nvPr/>
        </p:nvCxnSpPr>
        <p:spPr>
          <a:xfrm flipH="1">
            <a:off x="4299904" y="6219184"/>
            <a:ext cx="14752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9B98AC2-B634-E141-B968-A9AE8168352F}"/>
              </a:ext>
            </a:extLst>
          </p:cNvPr>
          <p:cNvSpPr txBox="1"/>
          <p:nvPr/>
        </p:nvSpPr>
        <p:spPr>
          <a:xfrm>
            <a:off x="121556" y="2859269"/>
            <a:ext cx="327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5. Send data  packet on ACK</a:t>
            </a:r>
          </a:p>
        </p:txBody>
      </p:sp>
    </p:spTree>
    <p:extLst>
      <p:ext uri="{BB962C8B-B14F-4D97-AF65-F5344CB8AC3E}">
        <p14:creationId xmlns:p14="http://schemas.microsoft.com/office/powerpoint/2010/main" val="33952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20" grpId="0"/>
      <p:bldP spid="121" grpId="0"/>
      <p:bldP spid="122" grpId="0"/>
      <p:bldP spid="126" grpId="0" animBg="1"/>
      <p:bldP spid="127" grpId="0" animBg="1"/>
      <p:bldP spid="128" grpId="0" animBg="1"/>
      <p:bldP spid="129" grpId="0" animBg="1"/>
      <p:bldP spid="1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B4DF-E161-9749-B909-0EB38307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0BB0-2CE4-364A-B886-8295792A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74433"/>
          </a:xfrm>
        </p:spPr>
        <p:txBody>
          <a:bodyPr>
            <a:normAutofit/>
          </a:bodyPr>
          <a:lstStyle/>
          <a:p>
            <a:r>
              <a:rPr lang="en-US" dirty="0"/>
              <a:t>When the sender receives an ACK, that’s a signal that the previous packet has left the bottleneck link (and the rest of the network)</a:t>
            </a:r>
          </a:p>
          <a:p>
            <a:endParaRPr lang="en-US" dirty="0"/>
          </a:p>
          <a:p>
            <a:r>
              <a:rPr lang="en-US" dirty="0"/>
              <a:t>Hence, </a:t>
            </a:r>
            <a:r>
              <a:rPr lang="en-US" dirty="0">
                <a:solidFill>
                  <a:srgbClr val="C00000"/>
                </a:solidFill>
              </a:rPr>
              <a:t>it must be safe to send another packet without congesting the bottleneck link</a:t>
            </a:r>
          </a:p>
          <a:p>
            <a:endParaRPr lang="en-US" dirty="0"/>
          </a:p>
          <a:p>
            <a:r>
              <a:rPr lang="en-US" dirty="0"/>
              <a:t>Such transmissions are said to follow </a:t>
            </a:r>
            <a:r>
              <a:rPr lang="en-US" dirty="0">
                <a:solidFill>
                  <a:srgbClr val="C00000"/>
                </a:solidFill>
              </a:rPr>
              <a:t>packet conservation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ACK clocking: </a:t>
            </a:r>
            <a:r>
              <a:rPr lang="en-US" dirty="0">
                <a:solidFill>
                  <a:schemeClr val="tx1"/>
                </a:solidFill>
              </a:rPr>
              <a:t>“Clock” of ACKs governs packet transmissions</a:t>
            </a:r>
          </a:p>
        </p:txBody>
      </p:sp>
    </p:spTree>
    <p:extLst>
      <p:ext uri="{BB962C8B-B14F-4D97-AF65-F5344CB8AC3E}">
        <p14:creationId xmlns:p14="http://schemas.microsoft.com/office/powerpoint/2010/main" val="7196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9BDA-955E-834D-9EB1-D2848D5A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 clocking: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1A56-000D-AB48-BD32-61684090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4244" cy="4674928"/>
          </a:xfrm>
        </p:spPr>
        <p:txBody>
          <a:bodyPr>
            <a:normAutofit/>
          </a:bodyPr>
          <a:lstStyle/>
          <a:p>
            <a:r>
              <a:rPr lang="en-US" dirty="0"/>
              <a:t>How to avoid crowding a grocery store?</a:t>
            </a:r>
          </a:p>
          <a:p>
            <a:endParaRPr lang="en-US" dirty="0"/>
          </a:p>
          <a:p>
            <a:r>
              <a:rPr lang="en-US" dirty="0"/>
              <a:t>Strategy: Send the next waiting customer exactly when a customer exits the store</a:t>
            </a:r>
          </a:p>
          <a:p>
            <a:endParaRPr lang="en-US" dirty="0"/>
          </a:p>
          <a:p>
            <a:r>
              <a:rPr lang="en-US" dirty="0"/>
              <a:t>However, this strategy alone can lead to inefficient use of resources…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4D07D3-AADE-3B4F-8908-66ED0F05F551}"/>
              </a:ext>
            </a:extLst>
          </p:cNvPr>
          <p:cNvGrpSpPr/>
          <p:nvPr/>
        </p:nvGrpSpPr>
        <p:grpSpPr>
          <a:xfrm>
            <a:off x="7082444" y="1439765"/>
            <a:ext cx="4921134" cy="2990939"/>
            <a:chOff x="7082444" y="2520420"/>
            <a:chExt cx="4921134" cy="29909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8D6A24-2B7F-8B4D-A994-420848DA5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8698" y="2520421"/>
              <a:ext cx="4500650" cy="29909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019F3-20CD-EA49-BF84-6F74D12C3B5C}"/>
                </a:ext>
              </a:extLst>
            </p:cNvPr>
            <p:cNvSpPr/>
            <p:nvPr/>
          </p:nvSpPr>
          <p:spPr>
            <a:xfrm>
              <a:off x="7082444" y="2520420"/>
              <a:ext cx="4921134" cy="1170431"/>
            </a:xfrm>
            <a:prstGeom prst="rect">
              <a:avLst/>
            </a:prstGeom>
            <a:solidFill>
              <a:schemeClr val="bg1"/>
            </a:solidFill>
            <a:ln w="50800">
              <a:noFill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3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189-9743-0B41-8A65-BBE8B3F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ACK clocking alone can be inefficient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1F955-EB26-D143-AEC4-0C9714A71D3C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0F2164-EEE7-CE4A-A0B5-6BD495553B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7E0884-1525-D24B-8124-151DE43B9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037FD-A775-9E42-ADA2-AB97978BE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93350-2F43-E745-9284-F3468964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5B124-1C85-8846-B445-673D712ED36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33344A-86AA-5E4E-AD81-9FEC9818124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B9CA32-CDE8-E348-BF2D-145CB632748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7E720-14C2-754A-88F8-2C8AAECC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363655-EDD5-2043-B64A-02C60B72A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12FD0D-61BD-1D4F-8FC5-57CCF130D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3012A76-16E4-3E45-A6BC-4C5003DA51FA}"/>
              </a:ext>
            </a:extLst>
          </p:cNvPr>
          <p:cNvSpPr/>
          <p:nvPr/>
        </p:nvSpPr>
        <p:spPr>
          <a:xfrm>
            <a:off x="3001804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16B75DA-3D30-1A42-8062-9DDF624DCF3C}"/>
              </a:ext>
            </a:extLst>
          </p:cNvPr>
          <p:cNvSpPr/>
          <p:nvPr/>
        </p:nvSpPr>
        <p:spPr>
          <a:xfrm>
            <a:off x="3384188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1F3C92B-D1FE-034A-A03D-C1E4A5F78E3B}"/>
              </a:ext>
            </a:extLst>
          </p:cNvPr>
          <p:cNvSpPr/>
          <p:nvPr/>
        </p:nvSpPr>
        <p:spPr>
          <a:xfrm>
            <a:off x="5688396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5665CF7-F0E1-384D-AE01-D586B706D3F9}"/>
              </a:ext>
            </a:extLst>
          </p:cNvPr>
          <p:cNvSpPr/>
          <p:nvPr/>
        </p:nvSpPr>
        <p:spPr>
          <a:xfrm>
            <a:off x="8161600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EA108B5-4F5E-0C41-8D53-A5A3BD083E3D}"/>
              </a:ext>
            </a:extLst>
          </p:cNvPr>
          <p:cNvSpPr/>
          <p:nvPr/>
        </p:nvSpPr>
        <p:spPr>
          <a:xfrm>
            <a:off x="9035841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646587-597C-F146-9F73-893B47B1F04B}"/>
              </a:ext>
            </a:extLst>
          </p:cNvPr>
          <p:cNvGrpSpPr/>
          <p:nvPr/>
        </p:nvGrpSpPr>
        <p:grpSpPr>
          <a:xfrm>
            <a:off x="2327564" y="4748469"/>
            <a:ext cx="7980218" cy="1625465"/>
            <a:chOff x="612891" y="2626821"/>
            <a:chExt cx="13075746" cy="16254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7722DE-0179-DA4D-BB2F-1D1AD4DBA91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98DD49-AF62-CE4A-9E3B-64DD2BAD3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7BEFF2-29F6-C34C-91DB-EEEE783F9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8FCB39-62E8-674B-B3B1-03B090B08E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9CB4632-FB81-2245-A061-A6A7260A71FF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774522-F5F3-3D4D-8D84-E0567F8EB507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749FEF-062C-D04A-9952-2BF1BBAFDE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3C42D6B-125F-B643-AF1E-03576A4CEB4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AEFE3B-6B02-D742-A75F-04C32BB29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B409DB-2C44-DA43-AA78-4B229BB19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FA4F024-E7BD-D74D-A480-B7F341C5C708}"/>
              </a:ext>
            </a:extLst>
          </p:cNvPr>
          <p:cNvSpPr/>
          <p:nvPr/>
        </p:nvSpPr>
        <p:spPr>
          <a:xfrm>
            <a:off x="5101309" y="5471677"/>
            <a:ext cx="274320" cy="27432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1B120FE-D445-734F-A793-BBB94D87CF3E}"/>
              </a:ext>
            </a:extLst>
          </p:cNvPr>
          <p:cNvSpPr/>
          <p:nvPr/>
        </p:nvSpPr>
        <p:spPr>
          <a:xfrm>
            <a:off x="6308103" y="5433971"/>
            <a:ext cx="274320" cy="278775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4F61D2A-3A93-274C-A19D-C79D0EBC9CBA}"/>
              </a:ext>
            </a:extLst>
          </p:cNvPr>
          <p:cNvSpPr/>
          <p:nvPr/>
        </p:nvSpPr>
        <p:spPr>
          <a:xfrm>
            <a:off x="8161600" y="4772782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983AF289-9B39-6148-AC1B-02D288454FD1}"/>
              </a:ext>
            </a:extLst>
          </p:cNvPr>
          <p:cNvSpPr/>
          <p:nvPr/>
        </p:nvSpPr>
        <p:spPr>
          <a:xfrm>
            <a:off x="9286251" y="4772782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7F23B9C2-80B1-2547-BDEF-BF6A25D1EFC2}"/>
              </a:ext>
            </a:extLst>
          </p:cNvPr>
          <p:cNvSpPr/>
          <p:nvPr/>
        </p:nvSpPr>
        <p:spPr>
          <a:xfrm>
            <a:off x="2519262" y="4789716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6FD89A-4C7B-8A48-881E-87DA186B71A3}"/>
              </a:ext>
            </a:extLst>
          </p:cNvPr>
          <p:cNvSpPr/>
          <p:nvPr/>
        </p:nvSpPr>
        <p:spPr>
          <a:xfrm>
            <a:off x="3512145" y="4789716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11BF3C-F04C-5D45-98D8-C3F0A63C5B94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1CD55-177A-AB40-B9D1-4A28D264F9AA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C18370-E8DC-E547-AE1F-21BE32F31242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B3675BD-7547-AD4A-83DF-A0295E38DCA7}"/>
              </a:ext>
            </a:extLst>
          </p:cNvPr>
          <p:cNvGrpSpPr/>
          <p:nvPr/>
        </p:nvGrpSpPr>
        <p:grpSpPr>
          <a:xfrm>
            <a:off x="4045008" y="1860232"/>
            <a:ext cx="2920360" cy="639281"/>
            <a:chOff x="5148211" y="1992909"/>
            <a:chExt cx="2920360" cy="63928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CC6F65C-252F-454E-B108-D2ABDAAD3F37}"/>
                </a:ext>
              </a:extLst>
            </p:cNvPr>
            <p:cNvSpPr txBox="1"/>
            <p:nvPr/>
          </p:nvSpPr>
          <p:spPr>
            <a:xfrm>
              <a:off x="5148211" y="1992909"/>
              <a:ext cx="292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Large delay T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806FC6C-2EB4-AD4D-BDBA-D61BB9E4BD61}"/>
                </a:ext>
              </a:extLst>
            </p:cNvPr>
            <p:cNvCxnSpPr>
              <a:cxnSpLocks/>
            </p:cNvCxnSpPr>
            <p:nvPr/>
          </p:nvCxnSpPr>
          <p:spPr>
            <a:xfrm>
              <a:off x="5592282" y="2632190"/>
              <a:ext cx="1343776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EDA0FA6-1514-0F46-8F01-7B4D61B3113D}"/>
              </a:ext>
            </a:extLst>
          </p:cNvPr>
          <p:cNvGrpSpPr/>
          <p:nvPr/>
        </p:nvGrpSpPr>
        <p:grpSpPr>
          <a:xfrm>
            <a:off x="8045701" y="1337012"/>
            <a:ext cx="1241820" cy="580048"/>
            <a:chOff x="8866513" y="1372177"/>
            <a:chExt cx="1241820" cy="58004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CA3EF-5269-B747-B41A-DB32EC08EFE1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8BB47FD-332A-5F4A-8550-BF4AEDD820FE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6B8AB38C-9D2B-824D-B75A-51B94E2F4BC6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02BB93BF-A1E8-1D4C-8607-FC6D5ED1BF65}"/>
              </a:ext>
            </a:extLst>
          </p:cNvPr>
          <p:cNvSpPr/>
          <p:nvPr/>
        </p:nvSpPr>
        <p:spPr>
          <a:xfrm>
            <a:off x="10257905" y="4688378"/>
            <a:ext cx="961824" cy="1080655"/>
          </a:xfrm>
          <a:custGeom>
            <a:avLst/>
            <a:gdLst>
              <a:gd name="connsiteX0" fmla="*/ 947651 w 961824"/>
              <a:gd name="connsiteY0" fmla="*/ 0 h 1080655"/>
              <a:gd name="connsiteX1" fmla="*/ 831273 w 961824"/>
              <a:gd name="connsiteY1" fmla="*/ 714895 h 1080655"/>
              <a:gd name="connsiteX2" fmla="*/ 0 w 961824"/>
              <a:gd name="connsiteY2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24" h="1080655">
                <a:moveTo>
                  <a:pt x="947651" y="0"/>
                </a:moveTo>
                <a:cubicBezTo>
                  <a:pt x="968433" y="267393"/>
                  <a:pt x="989215" y="534786"/>
                  <a:pt x="831273" y="714895"/>
                </a:cubicBezTo>
                <a:cubicBezTo>
                  <a:pt x="673331" y="895004"/>
                  <a:pt x="336665" y="987829"/>
                  <a:pt x="0" y="108065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B7B30AD7-B24C-B043-ADEA-B04666DB9B62}"/>
              </a:ext>
            </a:extLst>
          </p:cNvPr>
          <p:cNvSpPr/>
          <p:nvPr/>
        </p:nvSpPr>
        <p:spPr>
          <a:xfrm>
            <a:off x="1064029" y="4572000"/>
            <a:ext cx="1130531" cy="988616"/>
          </a:xfrm>
          <a:custGeom>
            <a:avLst/>
            <a:gdLst>
              <a:gd name="connsiteX0" fmla="*/ 1130531 w 1130531"/>
              <a:gd name="connsiteY0" fmla="*/ 964276 h 988616"/>
              <a:gd name="connsiteX1" fmla="*/ 232756 w 1130531"/>
              <a:gd name="connsiteY1" fmla="*/ 864524 h 988616"/>
              <a:gd name="connsiteX2" fmla="*/ 0 w 1130531"/>
              <a:gd name="connsiteY2" fmla="*/ 0 h 9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531" h="988616">
                <a:moveTo>
                  <a:pt x="1130531" y="964276"/>
                </a:moveTo>
                <a:cubicBezTo>
                  <a:pt x="775854" y="994756"/>
                  <a:pt x="421178" y="1025237"/>
                  <a:pt x="232756" y="864524"/>
                </a:cubicBezTo>
                <a:cubicBezTo>
                  <a:pt x="44334" y="703811"/>
                  <a:pt x="22167" y="351905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531A3D1-F1EB-334D-94BB-52D69DBD5420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DB4BB0-B0E9-D141-A499-020C2118E68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4FC635F-3C4C-514E-8620-DA60DF9716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47BD84D-2605-1846-BDEF-51CAFE331F86}"/>
              </a:ext>
            </a:extLst>
          </p:cNvPr>
          <p:cNvSpPr txBox="1"/>
          <p:nvPr/>
        </p:nvSpPr>
        <p:spPr>
          <a:xfrm>
            <a:off x="5794105" y="6012003"/>
            <a:ext cx="1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A3DAE2D-CF7D-894D-B935-0FDACCA069E1}"/>
              </a:ext>
            </a:extLst>
          </p:cNvPr>
          <p:cNvCxnSpPr>
            <a:cxnSpLocks/>
          </p:cNvCxnSpPr>
          <p:nvPr/>
        </p:nvCxnSpPr>
        <p:spPr>
          <a:xfrm flipH="1">
            <a:off x="4299904" y="6219184"/>
            <a:ext cx="14752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9B98AC2-B634-E141-B968-A9AE8168352F}"/>
              </a:ext>
            </a:extLst>
          </p:cNvPr>
          <p:cNvSpPr txBox="1"/>
          <p:nvPr/>
        </p:nvSpPr>
        <p:spPr>
          <a:xfrm>
            <a:off x="320850" y="3153743"/>
            <a:ext cx="199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Helvetica" pitchFamily="2" charset="0"/>
              </a:rPr>
              <a:t>Send data  packet on ACK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6DF1F30-2C0F-2645-8555-1E88B3388DE2}"/>
              </a:ext>
            </a:extLst>
          </p:cNvPr>
          <p:cNvSpPr/>
          <p:nvPr/>
        </p:nvSpPr>
        <p:spPr>
          <a:xfrm>
            <a:off x="4503524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58F3FCB-DE49-8641-BC84-5ECE3B994F68}"/>
              </a:ext>
            </a:extLst>
          </p:cNvPr>
          <p:cNvSpPr/>
          <p:nvPr/>
        </p:nvSpPr>
        <p:spPr>
          <a:xfrm>
            <a:off x="6792918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06B4D72-50EB-C14A-B85F-BD1E722626DF}"/>
              </a:ext>
            </a:extLst>
          </p:cNvPr>
          <p:cNvGrpSpPr/>
          <p:nvPr/>
        </p:nvGrpSpPr>
        <p:grpSpPr>
          <a:xfrm>
            <a:off x="8115181" y="3885056"/>
            <a:ext cx="1241820" cy="580048"/>
            <a:chOff x="8866513" y="1372177"/>
            <a:chExt cx="1241820" cy="58004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5463EAD-9E81-834E-A4D4-90DF8D53AB0E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D178D870-BF80-5B40-A259-8CF5003265ED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0776BC7-727B-0543-B44F-B228560902C4}"/>
              </a:ext>
            </a:extLst>
          </p:cNvPr>
          <p:cNvGrpSpPr/>
          <p:nvPr/>
        </p:nvGrpSpPr>
        <p:grpSpPr>
          <a:xfrm>
            <a:off x="5075923" y="4500931"/>
            <a:ext cx="1241820" cy="580048"/>
            <a:chOff x="8866513" y="1372177"/>
            <a:chExt cx="1241820" cy="58004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BA44D8F-9920-9547-8A48-3688F105858D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EB6ACAE2-A532-8F4B-BAF3-A2B48F81700A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E9E4C1-2E79-C641-A326-1D43CAD88D3B}"/>
              </a:ext>
            </a:extLst>
          </p:cNvPr>
          <p:cNvGrpSpPr/>
          <p:nvPr/>
        </p:nvGrpSpPr>
        <p:grpSpPr>
          <a:xfrm>
            <a:off x="2422960" y="3956153"/>
            <a:ext cx="1241820" cy="580048"/>
            <a:chOff x="8866513" y="1372177"/>
            <a:chExt cx="1241820" cy="58004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B1E2176-AEEA-A040-AD97-BB38B330E120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A433C5E-38A2-8A4E-8CFC-57878D161324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0F8F1DE2-676D-7C41-AAC0-838349B31087}"/>
              </a:ext>
            </a:extLst>
          </p:cNvPr>
          <p:cNvSpPr txBox="1"/>
          <p:nvPr/>
        </p:nvSpPr>
        <p:spPr>
          <a:xfrm>
            <a:off x="1463355" y="1431656"/>
            <a:ext cx="209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Sender pushing data slowly</a:t>
            </a:r>
          </a:p>
        </p:txBody>
      </p:sp>
    </p:spTree>
    <p:extLst>
      <p:ext uri="{BB962C8B-B14F-4D97-AF65-F5344CB8AC3E}">
        <p14:creationId xmlns:p14="http://schemas.microsoft.com/office/powerpoint/2010/main" val="33183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189-9743-0B41-8A65-BBE8B3F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ACK clocking alone can be inefficient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1F955-EB26-D143-AEC4-0C9714A71D3C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0F2164-EEE7-CE4A-A0B5-6BD495553B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7E0884-1525-D24B-8124-151DE43B9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037FD-A775-9E42-ADA2-AB97978BE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93350-2F43-E745-9284-F3468964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5B124-1C85-8846-B445-673D712ED36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33344A-86AA-5E4E-AD81-9FEC9818124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B9CA32-CDE8-E348-BF2D-145CB632748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7E720-14C2-754A-88F8-2C8AAECC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363655-EDD5-2043-B64A-02C60B72A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12FD0D-61BD-1D4F-8FC5-57CCF130D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3012A76-16E4-3E45-A6BC-4C5003DA51FA}"/>
              </a:ext>
            </a:extLst>
          </p:cNvPr>
          <p:cNvSpPr/>
          <p:nvPr/>
        </p:nvSpPr>
        <p:spPr>
          <a:xfrm>
            <a:off x="3001804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16B75DA-3D30-1A42-8062-9DDF624DCF3C}"/>
              </a:ext>
            </a:extLst>
          </p:cNvPr>
          <p:cNvSpPr/>
          <p:nvPr/>
        </p:nvSpPr>
        <p:spPr>
          <a:xfrm>
            <a:off x="3384188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1F3C92B-D1FE-034A-A03D-C1E4A5F78E3B}"/>
              </a:ext>
            </a:extLst>
          </p:cNvPr>
          <p:cNvSpPr/>
          <p:nvPr/>
        </p:nvSpPr>
        <p:spPr>
          <a:xfrm>
            <a:off x="5688396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5665CF7-F0E1-384D-AE01-D586B706D3F9}"/>
              </a:ext>
            </a:extLst>
          </p:cNvPr>
          <p:cNvSpPr/>
          <p:nvPr/>
        </p:nvSpPr>
        <p:spPr>
          <a:xfrm>
            <a:off x="8161600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EA108B5-4F5E-0C41-8D53-A5A3BD083E3D}"/>
              </a:ext>
            </a:extLst>
          </p:cNvPr>
          <p:cNvSpPr/>
          <p:nvPr/>
        </p:nvSpPr>
        <p:spPr>
          <a:xfrm>
            <a:off x="9035841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11BF3C-F04C-5D45-98D8-C3F0A63C5B94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1CD55-177A-AB40-B9D1-4A28D264F9AA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C18370-E8DC-E547-AE1F-21BE32F31242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EDA0FA6-1514-0F46-8F01-7B4D61B3113D}"/>
              </a:ext>
            </a:extLst>
          </p:cNvPr>
          <p:cNvGrpSpPr/>
          <p:nvPr/>
        </p:nvGrpSpPr>
        <p:grpSpPr>
          <a:xfrm>
            <a:off x="8045701" y="1337012"/>
            <a:ext cx="1241820" cy="580048"/>
            <a:chOff x="8866513" y="1372177"/>
            <a:chExt cx="1241820" cy="58004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CA3EF-5269-B747-B41A-DB32EC08EFE1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8BB47FD-332A-5F4A-8550-BF4AEDD820FE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6B8AB38C-9D2B-824D-B75A-51B94E2F4BC6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531A3D1-F1EB-334D-94BB-52D69DBD5420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DB4BB0-B0E9-D141-A499-020C2118E68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4FC635F-3C4C-514E-8620-DA60DF9716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6DF1F30-2C0F-2645-8555-1E88B3388DE2}"/>
              </a:ext>
            </a:extLst>
          </p:cNvPr>
          <p:cNvSpPr/>
          <p:nvPr/>
        </p:nvSpPr>
        <p:spPr>
          <a:xfrm>
            <a:off x="4503524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58F3FCB-DE49-8641-BC84-5ECE3B994F68}"/>
              </a:ext>
            </a:extLst>
          </p:cNvPr>
          <p:cNvSpPr/>
          <p:nvPr/>
        </p:nvSpPr>
        <p:spPr>
          <a:xfrm>
            <a:off x="6792918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11014-5A22-CF41-871A-1E5A86742E61}"/>
              </a:ext>
            </a:extLst>
          </p:cNvPr>
          <p:cNvSpPr txBox="1"/>
          <p:nvPr/>
        </p:nvSpPr>
        <p:spPr>
          <a:xfrm>
            <a:off x="204920" y="5094841"/>
            <a:ext cx="11570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The sending rate should be high enough to keep the “pipe” full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Analogy: a grocery store with only 1 customer in entire store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If the store isn’t “full”, you’re using store space inefficiently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E357009-DBC3-2C46-BA91-663FF79FC9A4}"/>
              </a:ext>
            </a:extLst>
          </p:cNvPr>
          <p:cNvGrpSpPr/>
          <p:nvPr/>
        </p:nvGrpSpPr>
        <p:grpSpPr>
          <a:xfrm>
            <a:off x="4045008" y="1860232"/>
            <a:ext cx="2920360" cy="639281"/>
            <a:chOff x="5148211" y="1992909"/>
            <a:chExt cx="2920360" cy="63928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94F4CF-9539-634B-A3BD-A211D8358ED1}"/>
                </a:ext>
              </a:extLst>
            </p:cNvPr>
            <p:cNvSpPr txBox="1"/>
            <p:nvPr/>
          </p:nvSpPr>
          <p:spPr>
            <a:xfrm>
              <a:off x="5148211" y="1992909"/>
              <a:ext cx="292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Large delay T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D05A2B3-F178-FA49-A9A9-922F6B31718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282" y="2632190"/>
              <a:ext cx="1343776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730D4CA-F12F-4C4D-BAFF-7C63A326FB2E}"/>
              </a:ext>
            </a:extLst>
          </p:cNvPr>
          <p:cNvSpPr txBox="1"/>
          <p:nvPr/>
        </p:nvSpPr>
        <p:spPr>
          <a:xfrm>
            <a:off x="320850" y="3153743"/>
            <a:ext cx="199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Helvetica" pitchFamily="2" charset="0"/>
              </a:rPr>
              <a:t>Send data  packet on 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B1DE8C-D550-5945-9728-8C9D48A3416E}"/>
              </a:ext>
            </a:extLst>
          </p:cNvPr>
          <p:cNvSpPr txBox="1"/>
          <p:nvPr/>
        </p:nvSpPr>
        <p:spPr>
          <a:xfrm>
            <a:off x="1463355" y="1431656"/>
            <a:ext cx="209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Sender pushing data slowly</a:t>
            </a:r>
          </a:p>
        </p:txBody>
      </p:sp>
    </p:spTree>
    <p:extLst>
      <p:ext uri="{BB962C8B-B14F-4D97-AF65-F5344CB8AC3E}">
        <p14:creationId xmlns:p14="http://schemas.microsoft.com/office/powerpoint/2010/main" val="24090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330F-A4D4-8F47-924A-8742373E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of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C1C0-BBB2-524B-9DE5-C7559CE3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2375" cy="48411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Send at the highest rate possible</a:t>
            </a:r>
            <a:r>
              <a:rPr lang="en-US" dirty="0"/>
              <a:t> (to keep the pipe full) </a:t>
            </a:r>
          </a:p>
          <a:p>
            <a:r>
              <a:rPr lang="en-US" dirty="0"/>
              <a:t>while being </a:t>
            </a:r>
            <a:r>
              <a:rPr lang="en-US" dirty="0">
                <a:solidFill>
                  <a:srgbClr val="C00000"/>
                </a:solidFill>
              </a:rPr>
              <a:t>ACK-clocked </a:t>
            </a:r>
            <a:r>
              <a:rPr lang="en-US" dirty="0"/>
              <a:t>(to avoid congesting the pipe)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So, how to get to steady state?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BAAE-F2C4-8D49-8D44-3026FEEE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increase throughput, but …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5F06E77-CA57-7B46-8D95-1EC9C135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398" y="1825625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722E154F-D52E-7C43-9C63-A36176FD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148" y="1882775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Helvetica" pitchFamily="2" charset="0"/>
              </a:rPr>
              <a:t>application</a:t>
            </a:r>
          </a:p>
          <a:p>
            <a:r>
              <a:rPr lang="en-US" altLang="en-US" dirty="0">
                <a:latin typeface="Helvetica" pitchFamily="2" charset="0"/>
              </a:rPr>
              <a:t>process</a:t>
            </a: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30927639-3537-CC47-B2BD-5FED3F6D7AA7}"/>
              </a:ext>
            </a:extLst>
          </p:cNvPr>
          <p:cNvGrpSpPr>
            <a:grpSpLocks/>
          </p:cNvGrpSpPr>
          <p:nvPr/>
        </p:nvGrpSpPr>
        <p:grpSpPr bwMode="auto">
          <a:xfrm>
            <a:off x="8789374" y="2951163"/>
            <a:ext cx="1795463" cy="688975"/>
            <a:chOff x="1173" y="2345"/>
            <a:chExt cx="1131" cy="434"/>
          </a:xfrm>
        </p:grpSpPr>
        <p:sp>
          <p:nvSpPr>
            <p:cNvPr id="7" name="Rectangle 44">
              <a:extLst>
                <a:ext uri="{FF2B5EF4-FFF2-40B4-BE49-F238E27FC236}">
                  <a16:creationId xmlns:a16="http://schemas.microsoft.com/office/drawing/2014/main" id="{06199C6F-6E60-CF46-A5E1-E3867BDF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251AFE48-8929-1F4F-8FFD-349C8FEEF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2368"/>
              <a:ext cx="1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TCP socket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receiver buffers</a:t>
              </a:r>
            </a:p>
          </p:txBody>
        </p:sp>
      </p:grpSp>
      <p:sp>
        <p:nvSpPr>
          <p:cNvPr id="9" name="Oval 48">
            <a:extLst>
              <a:ext uri="{FF2B5EF4-FFF2-40B4-BE49-F238E27FC236}">
                <a16:creationId xmlns:a16="http://schemas.microsoft.com/office/drawing/2014/main" id="{5C49C840-84FC-7541-86F7-2128F5FF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7648" y="3975100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FBF8975D-6FDB-8148-A3D3-19D6F054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937" y="3998912"/>
            <a:ext cx="572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TCP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code</a:t>
            </a: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41914BBB-DCCE-6549-8A57-3B534DDC8A63}"/>
              </a:ext>
            </a:extLst>
          </p:cNvPr>
          <p:cNvSpPr>
            <a:spLocks/>
          </p:cNvSpPr>
          <p:nvPr/>
        </p:nvSpPr>
        <p:spPr bwMode="auto">
          <a:xfrm>
            <a:off x="9467237" y="3517901"/>
            <a:ext cx="530225" cy="1616013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" name="Line 69">
            <a:extLst>
              <a:ext uri="{FF2B5EF4-FFF2-40B4-BE49-F238E27FC236}">
                <a16:creationId xmlns:a16="http://schemas.microsoft.com/office/drawing/2014/main" id="{35C3EBE2-9D5B-E446-B363-6B72B0E9C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7748" y="2859087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3" name="Freeform 63">
            <a:extLst>
              <a:ext uri="{FF2B5EF4-FFF2-40B4-BE49-F238E27FC236}">
                <a16:creationId xmlns:a16="http://schemas.microsoft.com/office/drawing/2014/main" id="{EBBC2774-5A9A-6646-B30A-9FA57B546CC7}"/>
              </a:ext>
            </a:extLst>
          </p:cNvPr>
          <p:cNvSpPr>
            <a:spLocks/>
          </p:cNvSpPr>
          <p:nvPr/>
        </p:nvSpPr>
        <p:spPr bwMode="auto">
          <a:xfrm rot="10800000">
            <a:off x="9456124" y="2413000"/>
            <a:ext cx="530225" cy="595312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4" name="Rectangle 86">
            <a:extLst>
              <a:ext uri="{FF2B5EF4-FFF2-40B4-BE49-F238E27FC236}">
                <a16:creationId xmlns:a16="http://schemas.microsoft.com/office/drawing/2014/main" id="{8E50FDDD-2CD5-B640-805F-7D3CC9E7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24" y="3719512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5" name="Text Box 103">
            <a:extLst>
              <a:ext uri="{FF2B5EF4-FFF2-40B4-BE49-F238E27FC236}">
                <a16:creationId xmlns:a16="http://schemas.microsoft.com/office/drawing/2014/main" id="{F2765DE8-B154-5F46-9A90-79E653C6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643" y="5907826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receiver</a:t>
            </a:r>
          </a:p>
        </p:txBody>
      </p:sp>
      <p:sp>
        <p:nvSpPr>
          <p:cNvPr id="16" name="Text Box 116">
            <a:extLst>
              <a:ext uri="{FF2B5EF4-FFF2-40B4-BE49-F238E27FC236}">
                <a16:creationId xmlns:a16="http://schemas.microsoft.com/office/drawing/2014/main" id="{5B56D47C-4BA9-5846-9332-5A303BCC6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728" y="4685261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from sender</a:t>
            </a:r>
          </a:p>
        </p:txBody>
      </p:sp>
      <p:grpSp>
        <p:nvGrpSpPr>
          <p:cNvPr id="17" name="Group 124">
            <a:extLst>
              <a:ext uri="{FF2B5EF4-FFF2-40B4-BE49-F238E27FC236}">
                <a16:creationId xmlns:a16="http://schemas.microsoft.com/office/drawing/2014/main" id="{959C2DC4-79FB-A347-A313-FB74C91C355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77381" y="5779048"/>
            <a:ext cx="869950" cy="906462"/>
            <a:chOff x="-44" y="1473"/>
            <a:chExt cx="981" cy="1105"/>
          </a:xfrm>
        </p:grpSpPr>
        <p:pic>
          <p:nvPicPr>
            <p:cNvPr id="18" name="Picture 125" descr="desktop_computer_stylized_medium">
              <a:extLst>
                <a:ext uri="{FF2B5EF4-FFF2-40B4-BE49-F238E27FC236}">
                  <a16:creationId xmlns:a16="http://schemas.microsoft.com/office/drawing/2014/main" id="{F1B744A6-CB36-594F-8625-791092E8C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26">
              <a:extLst>
                <a:ext uri="{FF2B5EF4-FFF2-40B4-BE49-F238E27FC236}">
                  <a16:creationId xmlns:a16="http://schemas.microsoft.com/office/drawing/2014/main" id="{1ACC163B-ADFF-F442-8C28-69BD2D45AE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533736-434C-784D-B2F5-97E991793F53}"/>
              </a:ext>
            </a:extLst>
          </p:cNvPr>
          <p:cNvCxnSpPr/>
          <p:nvPr/>
        </p:nvCxnSpPr>
        <p:spPr>
          <a:xfrm>
            <a:off x="9547331" y="5182333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B00F31-1980-F243-9F8E-581686B22CA4}"/>
              </a:ext>
            </a:extLst>
          </p:cNvPr>
          <p:cNvCxnSpPr/>
          <p:nvPr/>
        </p:nvCxnSpPr>
        <p:spPr>
          <a:xfrm>
            <a:off x="9897437" y="5170610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9FABD3-C0F5-4E44-A91B-12FE0C79008C}"/>
              </a:ext>
            </a:extLst>
          </p:cNvPr>
          <p:cNvSpPr txBox="1"/>
          <p:nvPr/>
        </p:nvSpPr>
        <p:spPr>
          <a:xfrm>
            <a:off x="9997462" y="2479675"/>
            <a:ext cx="93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grpSp>
        <p:nvGrpSpPr>
          <p:cNvPr id="24" name="Group 124">
            <a:extLst>
              <a:ext uri="{FF2B5EF4-FFF2-40B4-BE49-F238E27FC236}">
                <a16:creationId xmlns:a16="http://schemas.microsoft.com/office/drawing/2014/main" id="{CBA98D77-0E11-674A-8C61-F73B27F2CD6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3109" y="1842058"/>
            <a:ext cx="869950" cy="906462"/>
            <a:chOff x="-44" y="1473"/>
            <a:chExt cx="981" cy="1105"/>
          </a:xfrm>
        </p:grpSpPr>
        <p:pic>
          <p:nvPicPr>
            <p:cNvPr id="25" name="Picture 125" descr="desktop_computer_stylized_medium">
              <a:extLst>
                <a:ext uri="{FF2B5EF4-FFF2-40B4-BE49-F238E27FC236}">
                  <a16:creationId xmlns:a16="http://schemas.microsoft.com/office/drawing/2014/main" id="{AA237512-39B3-A94B-AD53-2975C533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26">
              <a:extLst>
                <a:ext uri="{FF2B5EF4-FFF2-40B4-BE49-F238E27FC236}">
                  <a16:creationId xmlns:a16="http://schemas.microsoft.com/office/drawing/2014/main" id="{67C59CCB-B10D-F645-A29A-811E1A5699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27" name="Text Box 103">
            <a:extLst>
              <a:ext uri="{FF2B5EF4-FFF2-40B4-BE49-F238E27FC236}">
                <a16:creationId xmlns:a16="http://schemas.microsoft.com/office/drawing/2014/main" id="{201894F4-63D2-DB43-8B58-7CCF52C8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56" y="1998701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sender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77C16666-78E7-2A4B-AACD-F22034B6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51" y="3122402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E2A1FA-A1F1-4847-B8CB-20B494B19DD0}"/>
              </a:ext>
            </a:extLst>
          </p:cNvPr>
          <p:cNvCxnSpPr>
            <a:cxnSpLocks/>
          </p:cNvCxnSpPr>
          <p:nvPr/>
        </p:nvCxnSpPr>
        <p:spPr>
          <a:xfrm>
            <a:off x="4516265" y="3906631"/>
            <a:ext cx="1486754" cy="7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9" descr="Router Clip Art">
            <a:extLst>
              <a:ext uri="{FF2B5EF4-FFF2-40B4-BE49-F238E27FC236}">
                <a16:creationId xmlns:a16="http://schemas.microsoft.com/office/drawing/2014/main" id="{C0ED1B2C-AF43-E04B-8FA2-C1DA1BC7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77" y="4459638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E12A3E-0BED-794B-AA9D-AEEE1976E7D0}"/>
              </a:ext>
            </a:extLst>
          </p:cNvPr>
          <p:cNvCxnSpPr>
            <a:cxnSpLocks/>
          </p:cNvCxnSpPr>
          <p:nvPr/>
        </p:nvCxnSpPr>
        <p:spPr>
          <a:xfrm>
            <a:off x="7336523" y="5298841"/>
            <a:ext cx="1185798" cy="5279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ADD576-2126-B94B-8A4F-F9FDDE4D1266}"/>
              </a:ext>
            </a:extLst>
          </p:cNvPr>
          <p:cNvCxnSpPr>
            <a:cxnSpLocks/>
          </p:cNvCxnSpPr>
          <p:nvPr/>
        </p:nvCxnSpPr>
        <p:spPr>
          <a:xfrm>
            <a:off x="1576432" y="2635648"/>
            <a:ext cx="1541857" cy="6600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flower&#10;&#10;Description automatically generated">
            <a:extLst>
              <a:ext uri="{FF2B5EF4-FFF2-40B4-BE49-F238E27FC236}">
                <a16:creationId xmlns:a16="http://schemas.microsoft.com/office/drawing/2014/main" id="{12F2AB8E-3028-9240-9395-2014F13C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583" y="3577034"/>
            <a:ext cx="939800" cy="1016000"/>
          </a:xfrm>
          <a:prstGeom prst="rect">
            <a:avLst/>
          </a:prstGeom>
        </p:spPr>
      </p:pic>
      <p:grpSp>
        <p:nvGrpSpPr>
          <p:cNvPr id="42" name="Group 124">
            <a:extLst>
              <a:ext uri="{FF2B5EF4-FFF2-40B4-BE49-F238E27FC236}">
                <a16:creationId xmlns:a16="http://schemas.microsoft.com/office/drawing/2014/main" id="{A9EE9651-87B8-D34D-A01E-C8811302212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30975" y="1610768"/>
            <a:ext cx="869950" cy="906462"/>
            <a:chOff x="-44" y="1473"/>
            <a:chExt cx="981" cy="1105"/>
          </a:xfrm>
        </p:grpSpPr>
        <p:pic>
          <p:nvPicPr>
            <p:cNvPr id="43" name="Picture 125" descr="desktop_computer_stylized_medium">
              <a:extLst>
                <a:ext uri="{FF2B5EF4-FFF2-40B4-BE49-F238E27FC236}">
                  <a16:creationId xmlns:a16="http://schemas.microsoft.com/office/drawing/2014/main" id="{C0F59A6C-33FB-5041-AE77-02BCAA926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126">
              <a:extLst>
                <a:ext uri="{FF2B5EF4-FFF2-40B4-BE49-F238E27FC236}">
                  <a16:creationId xmlns:a16="http://schemas.microsoft.com/office/drawing/2014/main" id="{7E5B0E0D-C50A-734E-B90A-3EFBA1AC63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DC19A3-A725-0F43-AEB4-01477FB324C9}"/>
              </a:ext>
            </a:extLst>
          </p:cNvPr>
          <p:cNvCxnSpPr>
            <a:cxnSpLocks/>
          </p:cNvCxnSpPr>
          <p:nvPr/>
        </p:nvCxnSpPr>
        <p:spPr>
          <a:xfrm>
            <a:off x="3067008" y="2503442"/>
            <a:ext cx="373865" cy="540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124">
            <a:extLst>
              <a:ext uri="{FF2B5EF4-FFF2-40B4-BE49-F238E27FC236}">
                <a16:creationId xmlns:a16="http://schemas.microsoft.com/office/drawing/2014/main" id="{0C96A072-80CF-A54D-BDD3-3BF06BEA1C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70942" y="4644198"/>
            <a:ext cx="869950" cy="906462"/>
            <a:chOff x="-44" y="1473"/>
            <a:chExt cx="981" cy="1105"/>
          </a:xfrm>
        </p:grpSpPr>
        <p:pic>
          <p:nvPicPr>
            <p:cNvPr id="48" name="Picture 125" descr="desktop_computer_stylized_medium">
              <a:extLst>
                <a:ext uri="{FF2B5EF4-FFF2-40B4-BE49-F238E27FC236}">
                  <a16:creationId xmlns:a16="http://schemas.microsoft.com/office/drawing/2014/main" id="{2D161DFF-FE38-6A48-82FD-E34E5E4CF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126">
              <a:extLst>
                <a:ext uri="{FF2B5EF4-FFF2-40B4-BE49-F238E27FC236}">
                  <a16:creationId xmlns:a16="http://schemas.microsoft.com/office/drawing/2014/main" id="{73B99719-6253-B84A-97C0-99CE9952BC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489F57-0438-7C4C-8662-70160530709D}"/>
              </a:ext>
            </a:extLst>
          </p:cNvPr>
          <p:cNvCxnSpPr>
            <a:cxnSpLocks/>
          </p:cNvCxnSpPr>
          <p:nvPr/>
        </p:nvCxnSpPr>
        <p:spPr>
          <a:xfrm flipH="1">
            <a:off x="3321739" y="4031281"/>
            <a:ext cx="168357" cy="4845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close up of a flower&#10;&#10;Description automatically generated">
            <a:extLst>
              <a:ext uri="{FF2B5EF4-FFF2-40B4-BE49-F238E27FC236}">
                <a16:creationId xmlns:a16="http://schemas.microsoft.com/office/drawing/2014/main" id="{1C590F89-A87A-9746-9B7B-F9C071F6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249" y="1672208"/>
            <a:ext cx="916912" cy="991256"/>
          </a:xfrm>
          <a:prstGeom prst="rect">
            <a:avLst/>
          </a:prstGeom>
        </p:spPr>
      </p:pic>
      <p:pic>
        <p:nvPicPr>
          <p:cNvPr id="54" name="Picture 53" descr="A close up of a flower&#10;&#10;Description automatically generated">
            <a:extLst>
              <a:ext uri="{FF2B5EF4-FFF2-40B4-BE49-F238E27FC236}">
                <a16:creationId xmlns:a16="http://schemas.microsoft.com/office/drawing/2014/main" id="{A6BD33E3-B7FA-F146-9E81-9508B16D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43" y="2977785"/>
            <a:ext cx="889800" cy="96194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5CF02A-4080-BB4F-B41B-7AF3AC9518D5}"/>
              </a:ext>
            </a:extLst>
          </p:cNvPr>
          <p:cNvSpPr txBox="1"/>
          <p:nvPr/>
        </p:nvSpPr>
        <p:spPr>
          <a:xfrm>
            <a:off x="4243557" y="1561241"/>
            <a:ext cx="301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Multiple locations for bottlenecks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BDE5E-0781-1746-87E4-B07FC62DDA90}"/>
              </a:ext>
            </a:extLst>
          </p:cNvPr>
          <p:cNvCxnSpPr>
            <a:cxnSpLocks/>
          </p:cNvCxnSpPr>
          <p:nvPr/>
        </p:nvCxnSpPr>
        <p:spPr>
          <a:xfrm>
            <a:off x="6959488" y="2126472"/>
            <a:ext cx="1920374" cy="68492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B7BF3CD-ED1C-C349-87B1-B6AAF1224008}"/>
              </a:ext>
            </a:extLst>
          </p:cNvPr>
          <p:cNvCxnSpPr>
            <a:cxnSpLocks/>
          </p:cNvCxnSpPr>
          <p:nvPr/>
        </p:nvCxnSpPr>
        <p:spPr>
          <a:xfrm>
            <a:off x="6995100" y="2335992"/>
            <a:ext cx="1703377" cy="81492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5724CB-F147-3940-A0AC-A6DF1B1EF894}"/>
              </a:ext>
            </a:extLst>
          </p:cNvPr>
          <p:cNvCxnSpPr>
            <a:cxnSpLocks/>
          </p:cNvCxnSpPr>
          <p:nvPr/>
        </p:nvCxnSpPr>
        <p:spPr>
          <a:xfrm flipH="1">
            <a:off x="5669054" y="2570388"/>
            <a:ext cx="426308" cy="947513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10B0B3F5-6B90-0F48-8540-35A2220B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64" y="2715747"/>
            <a:ext cx="1078246" cy="107824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C199D68-D5F2-B545-8A91-7A219362A573}"/>
              </a:ext>
            </a:extLst>
          </p:cNvPr>
          <p:cNvSpPr txBox="1"/>
          <p:nvPr/>
        </p:nvSpPr>
        <p:spPr>
          <a:xfrm>
            <a:off x="235200" y="3828590"/>
            <a:ext cx="2151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What’s the bottleneck? How to adapt </a:t>
            </a:r>
            <a:r>
              <a:rPr lang="en-US" sz="2000" dirty="0">
                <a:latin typeface="Helvetica" pitchFamily="2" charset="0"/>
              </a:rPr>
              <a:t>how much data to keep in flight?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764196-8629-334D-BE0E-FE99CFFD4DEF}"/>
              </a:ext>
            </a:extLst>
          </p:cNvPr>
          <p:cNvSpPr txBox="1"/>
          <p:nvPr/>
        </p:nvSpPr>
        <p:spPr>
          <a:xfrm rot="16200000">
            <a:off x="9929752" y="3202419"/>
            <a:ext cx="301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Flow Control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2B56B1-12EE-1146-A01E-882D2D92BBBB}"/>
              </a:ext>
            </a:extLst>
          </p:cNvPr>
          <p:cNvSpPr txBox="1"/>
          <p:nvPr/>
        </p:nvSpPr>
        <p:spPr>
          <a:xfrm>
            <a:off x="3719637" y="4484262"/>
            <a:ext cx="3017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0255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22" grpId="0"/>
      <p:bldP spid="56" grpId="0"/>
      <p:bldP spid="68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7A61-0EC7-244D-8DF3-F3562CE4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 to keep in flight?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DC9F-4B9E-5C40-ABD5-44C4A027D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r>
              <a:rPr lang="en-US" dirty="0"/>
              <a:t>Challenging question! We want to increase throughput. But: </a:t>
            </a:r>
          </a:p>
          <a:p>
            <a:r>
              <a:rPr lang="en-US" dirty="0"/>
              <a:t>The receiving app must keep up: otherwise, </a:t>
            </a:r>
            <a:r>
              <a:rPr lang="en-US" dirty="0">
                <a:solidFill>
                  <a:srgbClr val="C00000"/>
                </a:solidFill>
              </a:rPr>
              <a:t>receiver socket buffer will fill up</a:t>
            </a:r>
            <a:r>
              <a:rPr lang="en-US" dirty="0"/>
              <a:t>. Once full, subsequent packets are dropped.</a:t>
            </a:r>
          </a:p>
          <a:p>
            <a:r>
              <a:rPr lang="en-US" dirty="0"/>
              <a:t>Even if receiving app is fast, there must be sufficient </a:t>
            </a:r>
            <a:r>
              <a:rPr lang="en-US" dirty="0">
                <a:solidFill>
                  <a:srgbClr val="C00000"/>
                </a:solidFill>
              </a:rPr>
              <a:t>buffering for selective repeat</a:t>
            </a:r>
            <a:r>
              <a:rPr lang="en-US" dirty="0"/>
              <a:t>, if some data is dropped/corrupted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network path </a:t>
            </a:r>
            <a:r>
              <a:rPr lang="en-US" dirty="0"/>
              <a:t>must be able to keep up.</a:t>
            </a:r>
          </a:p>
          <a:p>
            <a:r>
              <a:rPr lang="en-US" dirty="0"/>
              <a:t>We don’t want window to be so large that </a:t>
            </a:r>
            <a:r>
              <a:rPr lang="en-US" dirty="0" err="1"/>
              <a:t>pkts</a:t>
            </a:r>
            <a:r>
              <a:rPr lang="en-US" dirty="0"/>
              <a:t> dropped anyway</a:t>
            </a:r>
          </a:p>
          <a:p>
            <a:r>
              <a:rPr lang="en-US" dirty="0">
                <a:solidFill>
                  <a:srgbClr val="C00000"/>
                </a:solidFill>
              </a:rPr>
              <a:t>Challenge: The sender must figure out where the bottleneck is: receiving app? Socket buffer? A link along the network path?</a:t>
            </a:r>
          </a:p>
          <a:p>
            <a:r>
              <a:rPr lang="en-US" dirty="0"/>
              <a:t>Flow control and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13682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C926-E8EC-8040-A1ED-5502D929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C04FF-4F3F-B042-88B0-12BE3E02F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C0C3-B764-1140-A634-306A92CF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buffers can become full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EC44-0D94-664D-82A0-8DEC0525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68000" cy="48696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Applications may read data slower than the sender is pushing data in</a:t>
            </a:r>
          </a:p>
          <a:p>
            <a:pPr lvl="1"/>
            <a:r>
              <a:rPr lang="en-US" dirty="0"/>
              <a:t>Example: what if an app infrequently or never calls </a:t>
            </a:r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There may be too much reordering or packet loss in the network</a:t>
            </a:r>
          </a:p>
          <a:p>
            <a:pPr lvl="1"/>
            <a:r>
              <a:rPr lang="en-US" dirty="0"/>
              <a:t>What if the first few bytes of a window are lost or delayed?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Receivers can only buffer so much before dropping subsequent data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5A7F05-6218-2F4E-B0A2-52595EC68266}"/>
              </a:ext>
            </a:extLst>
          </p:cNvPr>
          <p:cNvGrpSpPr/>
          <p:nvPr/>
        </p:nvGrpSpPr>
        <p:grpSpPr>
          <a:xfrm>
            <a:off x="7797543" y="1413670"/>
            <a:ext cx="3666283" cy="4787104"/>
            <a:chOff x="7797543" y="1413670"/>
            <a:chExt cx="3666283" cy="4787104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0128FEF6-990F-8741-A8BB-1BABD991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514" y="1413670"/>
              <a:ext cx="581025" cy="4206875"/>
            </a:xfrm>
            <a:custGeom>
              <a:avLst/>
              <a:gdLst>
                <a:gd name="T0" fmla="*/ 2147483646 w 366"/>
                <a:gd name="T1" fmla="*/ 2147483646 h 1284"/>
                <a:gd name="T2" fmla="*/ 2147483646 w 366"/>
                <a:gd name="T3" fmla="*/ 0 h 1284"/>
                <a:gd name="T4" fmla="*/ 0 w 366"/>
                <a:gd name="T5" fmla="*/ 2147483646 h 1284"/>
                <a:gd name="T6" fmla="*/ 2147483646 w 366"/>
                <a:gd name="T7" fmla="*/ 2147483646 h 1284"/>
                <a:gd name="T8" fmla="*/ 2147483646 w 366"/>
                <a:gd name="T9" fmla="*/ 2147483646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" name="Rectangle 40">
              <a:extLst>
                <a:ext uri="{FF2B5EF4-FFF2-40B4-BE49-F238E27FC236}">
                  <a16:creationId xmlns:a16="http://schemas.microsoft.com/office/drawing/2014/main" id="{1300D301-2D76-1D48-9513-E7990DC2A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213" y="1521619"/>
              <a:ext cx="2533650" cy="38147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7" name="Oval 31">
              <a:extLst>
                <a:ext uri="{FF2B5EF4-FFF2-40B4-BE49-F238E27FC236}">
                  <a16:creationId xmlns:a16="http://schemas.microsoft.com/office/drawing/2014/main" id="{0738687B-C28C-0844-8A6C-C7E860047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963" y="1578769"/>
              <a:ext cx="1377950" cy="5969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application</a:t>
              </a:r>
            </a:p>
            <a:p>
              <a:r>
                <a:rPr lang="en-US" altLang="en-US">
                  <a:latin typeface="Helvetica" pitchFamily="2" charset="0"/>
                </a:rPr>
                <a:t>process</a:t>
              </a:r>
            </a:p>
          </p:txBody>
        </p:sp>
        <p:grpSp>
          <p:nvGrpSpPr>
            <p:cNvPr id="8" name="Group 47">
              <a:extLst>
                <a:ext uri="{FF2B5EF4-FFF2-40B4-BE49-F238E27FC236}">
                  <a16:creationId xmlns:a16="http://schemas.microsoft.com/office/drawing/2014/main" id="{6637B57F-5314-1147-8912-4B62851E7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1189" y="2647157"/>
              <a:ext cx="1795463" cy="688975"/>
              <a:chOff x="1173" y="2345"/>
              <a:chExt cx="1131" cy="434"/>
            </a:xfrm>
          </p:grpSpPr>
          <p:sp>
            <p:nvSpPr>
              <p:cNvPr id="22" name="Rectangle 44">
                <a:extLst>
                  <a:ext uri="{FF2B5EF4-FFF2-40B4-BE49-F238E27FC236}">
                    <a16:creationId xmlns:a16="http://schemas.microsoft.com/office/drawing/2014/main" id="{B36BAEC6-6362-4A45-A5BC-CEF2F188E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" y="2345"/>
                <a:ext cx="1131" cy="43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Helvetica" pitchFamily="2" charset="0"/>
                </a:endParaRPr>
              </a:p>
            </p:txBody>
          </p:sp>
          <p:sp>
            <p:nvSpPr>
              <p:cNvPr id="23" name="Text Box 46">
                <a:extLst>
                  <a:ext uri="{FF2B5EF4-FFF2-40B4-BE49-F238E27FC236}">
                    <a16:creationId xmlns:a16="http://schemas.microsoft.com/office/drawing/2014/main" id="{85A99B7B-E984-BB4A-9151-C08D422A8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" y="2368"/>
                <a:ext cx="100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TCP socket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receiver buffers</a:t>
                </a:r>
              </a:p>
            </p:txBody>
          </p:sp>
        </p:grpSp>
        <p:sp>
          <p:nvSpPr>
            <p:cNvPr id="9" name="Oval 48">
              <a:extLst>
                <a:ext uri="{FF2B5EF4-FFF2-40B4-BE49-F238E27FC236}">
                  <a16:creationId xmlns:a16="http://schemas.microsoft.com/office/drawing/2014/main" id="{CBDD2865-8756-5E4E-8717-ABA191CF5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463" y="3671094"/>
              <a:ext cx="1562100" cy="5969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" name="Text Box 64">
              <a:extLst>
                <a:ext uri="{FF2B5EF4-FFF2-40B4-BE49-F238E27FC236}">
                  <a16:creationId xmlns:a16="http://schemas.microsoft.com/office/drawing/2014/main" id="{BC8E6457-578D-6349-A1AC-BA71F4F64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2752" y="3694906"/>
              <a:ext cx="5725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TCP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code</a:t>
              </a:r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3E949758-54FC-AD47-9D70-6B38C414D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9052" y="3213895"/>
              <a:ext cx="530225" cy="1616013"/>
            </a:xfrm>
            <a:custGeom>
              <a:avLst/>
              <a:gdLst>
                <a:gd name="T0" fmla="*/ 2147483646 w 412"/>
                <a:gd name="T1" fmla="*/ 2147483646 h 2005"/>
                <a:gd name="T2" fmla="*/ 2147483646 w 412"/>
                <a:gd name="T3" fmla="*/ 0 h 2005"/>
                <a:gd name="T4" fmla="*/ 2147483646 w 412"/>
                <a:gd name="T5" fmla="*/ 2147483646 h 2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2" h="2005">
                  <a:moveTo>
                    <a:pt x="56" y="2005"/>
                  </a:moveTo>
                  <a:cubicBezTo>
                    <a:pt x="80" y="1671"/>
                    <a:pt x="0" y="0"/>
                    <a:pt x="206" y="0"/>
                  </a:cubicBezTo>
                  <a:cubicBezTo>
                    <a:pt x="412" y="0"/>
                    <a:pt x="307" y="1587"/>
                    <a:pt x="334" y="2005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Line 69">
              <a:extLst>
                <a:ext uri="{FF2B5EF4-FFF2-40B4-BE49-F238E27FC236}">
                  <a16:creationId xmlns:a16="http://schemas.microsoft.com/office/drawing/2014/main" id="{9DC7AF6F-7D26-1F4D-976A-4818CA748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9563" y="2555081"/>
              <a:ext cx="2546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id="{75A994F4-EA4B-C94B-8826-6751BE30EA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7939" y="2108994"/>
              <a:ext cx="530225" cy="595312"/>
            </a:xfrm>
            <a:custGeom>
              <a:avLst/>
              <a:gdLst>
                <a:gd name="T0" fmla="*/ 2147483646 w 412"/>
                <a:gd name="T1" fmla="*/ 2147483646 h 2005"/>
                <a:gd name="T2" fmla="*/ 2147483646 w 412"/>
                <a:gd name="T3" fmla="*/ 0 h 2005"/>
                <a:gd name="T4" fmla="*/ 2147483646 w 412"/>
                <a:gd name="T5" fmla="*/ 2147483646 h 2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2" h="2005">
                  <a:moveTo>
                    <a:pt x="56" y="2005"/>
                  </a:moveTo>
                  <a:cubicBezTo>
                    <a:pt x="80" y="1671"/>
                    <a:pt x="0" y="0"/>
                    <a:pt x="206" y="0"/>
                  </a:cubicBezTo>
                  <a:cubicBezTo>
                    <a:pt x="412" y="0"/>
                    <a:pt x="307" y="1587"/>
                    <a:pt x="334" y="2005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4" name="Rectangle 86">
              <a:extLst>
                <a:ext uri="{FF2B5EF4-FFF2-40B4-BE49-F238E27FC236}">
                  <a16:creationId xmlns:a16="http://schemas.microsoft.com/office/drawing/2014/main" id="{4FE364F1-C0F7-8946-96C6-C7C07404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539" y="3415506"/>
              <a:ext cx="720725" cy="2095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5" name="Text Box 103">
              <a:extLst>
                <a:ext uri="{FF2B5EF4-FFF2-40B4-BE49-F238E27FC236}">
                  <a16:creationId xmlns:a16="http://schemas.microsoft.com/office/drawing/2014/main" id="{DF4EACDE-1219-F54D-A0D8-BBDB5AE5A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2787" y="5800664"/>
              <a:ext cx="1677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Helvetica" pitchFamily="2" charset="0"/>
                </a:rPr>
                <a:t>TCP receiver</a:t>
              </a:r>
            </a:p>
          </p:txBody>
        </p:sp>
        <p:sp>
          <p:nvSpPr>
            <p:cNvPr id="16" name="Text Box 116">
              <a:extLst>
                <a:ext uri="{FF2B5EF4-FFF2-40B4-BE49-F238E27FC236}">
                  <a16:creationId xmlns:a16="http://schemas.microsoft.com/office/drawing/2014/main" id="{EC56444E-6103-D241-B201-EA75CCB3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7543" y="4381255"/>
              <a:ext cx="11334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from sender</a:t>
              </a:r>
            </a:p>
          </p:txBody>
        </p:sp>
        <p:grpSp>
          <p:nvGrpSpPr>
            <p:cNvPr id="17" name="Group 124">
              <a:extLst>
                <a:ext uri="{FF2B5EF4-FFF2-40B4-BE49-F238E27FC236}">
                  <a16:creationId xmlns:a16="http://schemas.microsoft.com/office/drawing/2014/main" id="{F6B3CF72-1794-D541-AB0B-F44E82A23A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593876" y="4925219"/>
              <a:ext cx="869950" cy="906462"/>
              <a:chOff x="-44" y="1473"/>
              <a:chExt cx="981" cy="1105"/>
            </a:xfrm>
          </p:grpSpPr>
          <p:pic>
            <p:nvPicPr>
              <p:cNvPr id="20" name="Picture 125" descr="desktop_computer_stylized_medium">
                <a:extLst>
                  <a:ext uri="{FF2B5EF4-FFF2-40B4-BE49-F238E27FC236}">
                    <a16:creationId xmlns:a16="http://schemas.microsoft.com/office/drawing/2014/main" id="{03A397D3-9CCE-924F-B5B1-EABFC293F8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126">
                <a:extLst>
                  <a:ext uri="{FF2B5EF4-FFF2-40B4-BE49-F238E27FC236}">
                    <a16:creationId xmlns:a16="http://schemas.microsoft.com/office/drawing/2014/main" id="{33B4D953-5872-7749-9572-FD901750BA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B93806-B055-3947-872C-95C8667F5D02}"/>
                </a:ext>
              </a:extLst>
            </p:cNvPr>
            <p:cNvCxnSpPr/>
            <p:nvPr/>
          </p:nvCxnSpPr>
          <p:spPr>
            <a:xfrm>
              <a:off x="8899146" y="4878327"/>
              <a:ext cx="0" cy="41116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30D8AA-5089-2B44-9D65-FA7AE3652202}"/>
                </a:ext>
              </a:extLst>
            </p:cNvPr>
            <p:cNvCxnSpPr/>
            <p:nvPr/>
          </p:nvCxnSpPr>
          <p:spPr>
            <a:xfrm>
              <a:off x="9249252" y="4866604"/>
              <a:ext cx="0" cy="41116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03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C0C3-B764-1140-A634-306A92CF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avoid drops due to buffer fill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EC44-0D94-664D-82A0-8DEC0525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68000" cy="4885141"/>
          </a:xfrm>
        </p:spPr>
        <p:txBody>
          <a:bodyPr>
            <a:normAutofit/>
          </a:bodyPr>
          <a:lstStyle/>
          <a:p>
            <a:r>
              <a:rPr lang="en-US" dirty="0"/>
              <a:t>Have a TCP sender only send as much as the </a:t>
            </a:r>
            <a:r>
              <a:rPr lang="en-US" dirty="0">
                <a:solidFill>
                  <a:srgbClr val="C00000"/>
                </a:solidFill>
              </a:rPr>
              <a:t>free buffer space </a:t>
            </a:r>
            <a:r>
              <a:rPr lang="en-US" dirty="0"/>
              <a:t>available at the receiver. </a:t>
            </a:r>
          </a:p>
          <a:p>
            <a:r>
              <a:rPr lang="en-US" i="1" dirty="0"/>
              <a:t>Amount of free buffer varies over time!</a:t>
            </a:r>
          </a:p>
          <a:p>
            <a:r>
              <a:rPr lang="en-US" dirty="0"/>
              <a:t>TCP implements </a:t>
            </a:r>
            <a:r>
              <a:rPr lang="en-US" dirty="0">
                <a:solidFill>
                  <a:srgbClr val="C00000"/>
                </a:solidFill>
              </a:rPr>
              <a:t>flow control</a:t>
            </a:r>
          </a:p>
          <a:p>
            <a:r>
              <a:rPr lang="en-US" dirty="0"/>
              <a:t>Receiver’s ACK contains the amount of data the sender can transmit without running out the receiver’s socket buffer</a:t>
            </a:r>
          </a:p>
          <a:p>
            <a:r>
              <a:rPr lang="en-US" dirty="0"/>
              <a:t>This number is called the </a:t>
            </a:r>
            <a:r>
              <a:rPr lang="en-US" dirty="0">
                <a:solidFill>
                  <a:srgbClr val="C00000"/>
                </a:solidFill>
              </a:rPr>
              <a:t>advertised window size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5A7F05-6218-2F4E-B0A2-52595EC68266}"/>
              </a:ext>
            </a:extLst>
          </p:cNvPr>
          <p:cNvGrpSpPr/>
          <p:nvPr/>
        </p:nvGrpSpPr>
        <p:grpSpPr>
          <a:xfrm>
            <a:off x="7797543" y="1413670"/>
            <a:ext cx="3666283" cy="4787104"/>
            <a:chOff x="7797543" y="1413670"/>
            <a:chExt cx="3666283" cy="4787104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0128FEF6-990F-8741-A8BB-1BABD991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514" y="1413670"/>
              <a:ext cx="581025" cy="4206875"/>
            </a:xfrm>
            <a:custGeom>
              <a:avLst/>
              <a:gdLst>
                <a:gd name="T0" fmla="*/ 2147483646 w 366"/>
                <a:gd name="T1" fmla="*/ 2147483646 h 1284"/>
                <a:gd name="T2" fmla="*/ 2147483646 w 366"/>
                <a:gd name="T3" fmla="*/ 0 h 1284"/>
                <a:gd name="T4" fmla="*/ 0 w 366"/>
                <a:gd name="T5" fmla="*/ 2147483646 h 1284"/>
                <a:gd name="T6" fmla="*/ 2147483646 w 366"/>
                <a:gd name="T7" fmla="*/ 2147483646 h 1284"/>
                <a:gd name="T8" fmla="*/ 2147483646 w 366"/>
                <a:gd name="T9" fmla="*/ 2147483646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" name="Rectangle 40">
              <a:extLst>
                <a:ext uri="{FF2B5EF4-FFF2-40B4-BE49-F238E27FC236}">
                  <a16:creationId xmlns:a16="http://schemas.microsoft.com/office/drawing/2014/main" id="{1300D301-2D76-1D48-9513-E7990DC2A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213" y="1521619"/>
              <a:ext cx="2533650" cy="38147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7" name="Oval 31">
              <a:extLst>
                <a:ext uri="{FF2B5EF4-FFF2-40B4-BE49-F238E27FC236}">
                  <a16:creationId xmlns:a16="http://schemas.microsoft.com/office/drawing/2014/main" id="{0738687B-C28C-0844-8A6C-C7E860047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963" y="1578769"/>
              <a:ext cx="1377950" cy="5969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application</a:t>
              </a:r>
            </a:p>
            <a:p>
              <a:r>
                <a:rPr lang="en-US" altLang="en-US">
                  <a:latin typeface="Helvetica" pitchFamily="2" charset="0"/>
                </a:rPr>
                <a:t>process</a:t>
              </a:r>
            </a:p>
          </p:txBody>
        </p:sp>
        <p:grpSp>
          <p:nvGrpSpPr>
            <p:cNvPr id="8" name="Group 47">
              <a:extLst>
                <a:ext uri="{FF2B5EF4-FFF2-40B4-BE49-F238E27FC236}">
                  <a16:creationId xmlns:a16="http://schemas.microsoft.com/office/drawing/2014/main" id="{6637B57F-5314-1147-8912-4B62851E7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1189" y="2647157"/>
              <a:ext cx="1795463" cy="688975"/>
              <a:chOff x="1173" y="2345"/>
              <a:chExt cx="1131" cy="434"/>
            </a:xfrm>
          </p:grpSpPr>
          <p:sp>
            <p:nvSpPr>
              <p:cNvPr id="22" name="Rectangle 44">
                <a:extLst>
                  <a:ext uri="{FF2B5EF4-FFF2-40B4-BE49-F238E27FC236}">
                    <a16:creationId xmlns:a16="http://schemas.microsoft.com/office/drawing/2014/main" id="{B36BAEC6-6362-4A45-A5BC-CEF2F188E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" y="2345"/>
                <a:ext cx="1131" cy="43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Helvetica" pitchFamily="2" charset="0"/>
                </a:endParaRPr>
              </a:p>
            </p:txBody>
          </p:sp>
          <p:sp>
            <p:nvSpPr>
              <p:cNvPr id="23" name="Text Box 46">
                <a:extLst>
                  <a:ext uri="{FF2B5EF4-FFF2-40B4-BE49-F238E27FC236}">
                    <a16:creationId xmlns:a16="http://schemas.microsoft.com/office/drawing/2014/main" id="{85A99B7B-E984-BB4A-9151-C08D422A8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" y="2368"/>
                <a:ext cx="100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TCP socket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receiver buffers</a:t>
                </a:r>
              </a:p>
            </p:txBody>
          </p:sp>
        </p:grpSp>
        <p:sp>
          <p:nvSpPr>
            <p:cNvPr id="9" name="Oval 48">
              <a:extLst>
                <a:ext uri="{FF2B5EF4-FFF2-40B4-BE49-F238E27FC236}">
                  <a16:creationId xmlns:a16="http://schemas.microsoft.com/office/drawing/2014/main" id="{CBDD2865-8756-5E4E-8717-ABA191CF5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463" y="3671094"/>
              <a:ext cx="1562100" cy="5969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" name="Text Box 64">
              <a:extLst>
                <a:ext uri="{FF2B5EF4-FFF2-40B4-BE49-F238E27FC236}">
                  <a16:creationId xmlns:a16="http://schemas.microsoft.com/office/drawing/2014/main" id="{BC8E6457-578D-6349-A1AC-BA71F4F64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2752" y="3694906"/>
              <a:ext cx="5725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TCP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code</a:t>
              </a:r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3E949758-54FC-AD47-9D70-6B38C414D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9052" y="3213895"/>
              <a:ext cx="530225" cy="1616013"/>
            </a:xfrm>
            <a:custGeom>
              <a:avLst/>
              <a:gdLst>
                <a:gd name="T0" fmla="*/ 2147483646 w 412"/>
                <a:gd name="T1" fmla="*/ 2147483646 h 2005"/>
                <a:gd name="T2" fmla="*/ 2147483646 w 412"/>
                <a:gd name="T3" fmla="*/ 0 h 2005"/>
                <a:gd name="T4" fmla="*/ 2147483646 w 412"/>
                <a:gd name="T5" fmla="*/ 2147483646 h 2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2" h="2005">
                  <a:moveTo>
                    <a:pt x="56" y="2005"/>
                  </a:moveTo>
                  <a:cubicBezTo>
                    <a:pt x="80" y="1671"/>
                    <a:pt x="0" y="0"/>
                    <a:pt x="206" y="0"/>
                  </a:cubicBezTo>
                  <a:cubicBezTo>
                    <a:pt x="412" y="0"/>
                    <a:pt x="307" y="1587"/>
                    <a:pt x="334" y="2005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Line 69">
              <a:extLst>
                <a:ext uri="{FF2B5EF4-FFF2-40B4-BE49-F238E27FC236}">
                  <a16:creationId xmlns:a16="http://schemas.microsoft.com/office/drawing/2014/main" id="{9DC7AF6F-7D26-1F4D-976A-4818CA748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9563" y="2555081"/>
              <a:ext cx="2546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id="{75A994F4-EA4B-C94B-8826-6751BE30EA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7939" y="2108994"/>
              <a:ext cx="530225" cy="595312"/>
            </a:xfrm>
            <a:custGeom>
              <a:avLst/>
              <a:gdLst>
                <a:gd name="T0" fmla="*/ 2147483646 w 412"/>
                <a:gd name="T1" fmla="*/ 2147483646 h 2005"/>
                <a:gd name="T2" fmla="*/ 2147483646 w 412"/>
                <a:gd name="T3" fmla="*/ 0 h 2005"/>
                <a:gd name="T4" fmla="*/ 2147483646 w 412"/>
                <a:gd name="T5" fmla="*/ 2147483646 h 2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2" h="2005">
                  <a:moveTo>
                    <a:pt x="56" y="2005"/>
                  </a:moveTo>
                  <a:cubicBezTo>
                    <a:pt x="80" y="1671"/>
                    <a:pt x="0" y="0"/>
                    <a:pt x="206" y="0"/>
                  </a:cubicBezTo>
                  <a:cubicBezTo>
                    <a:pt x="412" y="0"/>
                    <a:pt x="307" y="1587"/>
                    <a:pt x="334" y="2005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4" name="Rectangle 86">
              <a:extLst>
                <a:ext uri="{FF2B5EF4-FFF2-40B4-BE49-F238E27FC236}">
                  <a16:creationId xmlns:a16="http://schemas.microsoft.com/office/drawing/2014/main" id="{4FE364F1-C0F7-8946-96C6-C7C07404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539" y="3415506"/>
              <a:ext cx="720725" cy="2095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5" name="Text Box 103">
              <a:extLst>
                <a:ext uri="{FF2B5EF4-FFF2-40B4-BE49-F238E27FC236}">
                  <a16:creationId xmlns:a16="http://schemas.microsoft.com/office/drawing/2014/main" id="{DF4EACDE-1219-F54D-A0D8-BBDB5AE5A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2787" y="5800664"/>
              <a:ext cx="16773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Helvetica" pitchFamily="2" charset="0"/>
                </a:rPr>
                <a:t>TCP receiver</a:t>
              </a:r>
            </a:p>
          </p:txBody>
        </p:sp>
        <p:sp>
          <p:nvSpPr>
            <p:cNvPr id="16" name="Text Box 116">
              <a:extLst>
                <a:ext uri="{FF2B5EF4-FFF2-40B4-BE49-F238E27FC236}">
                  <a16:creationId xmlns:a16="http://schemas.microsoft.com/office/drawing/2014/main" id="{EC56444E-6103-D241-B201-EA75CCB3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7543" y="4381255"/>
              <a:ext cx="11334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from sender</a:t>
              </a:r>
            </a:p>
          </p:txBody>
        </p:sp>
        <p:grpSp>
          <p:nvGrpSpPr>
            <p:cNvPr id="17" name="Group 124">
              <a:extLst>
                <a:ext uri="{FF2B5EF4-FFF2-40B4-BE49-F238E27FC236}">
                  <a16:creationId xmlns:a16="http://schemas.microsoft.com/office/drawing/2014/main" id="{F6B3CF72-1794-D541-AB0B-F44E82A23A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593876" y="4925219"/>
              <a:ext cx="869950" cy="906462"/>
              <a:chOff x="-44" y="1473"/>
              <a:chExt cx="981" cy="1105"/>
            </a:xfrm>
          </p:grpSpPr>
          <p:pic>
            <p:nvPicPr>
              <p:cNvPr id="20" name="Picture 125" descr="desktop_computer_stylized_medium">
                <a:extLst>
                  <a:ext uri="{FF2B5EF4-FFF2-40B4-BE49-F238E27FC236}">
                    <a16:creationId xmlns:a16="http://schemas.microsoft.com/office/drawing/2014/main" id="{03A397D3-9CCE-924F-B5B1-EABFC293F8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126">
                <a:extLst>
                  <a:ext uri="{FF2B5EF4-FFF2-40B4-BE49-F238E27FC236}">
                    <a16:creationId xmlns:a16="http://schemas.microsoft.com/office/drawing/2014/main" id="{33B4D953-5872-7749-9572-FD901750BA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B93806-B055-3947-872C-95C8667F5D02}"/>
                </a:ext>
              </a:extLst>
            </p:cNvPr>
            <p:cNvCxnSpPr/>
            <p:nvPr/>
          </p:nvCxnSpPr>
          <p:spPr>
            <a:xfrm>
              <a:off x="8899146" y="4878327"/>
              <a:ext cx="0" cy="41116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30D8AA-5089-2B44-9D65-FA7AE3652202}"/>
                </a:ext>
              </a:extLst>
            </p:cNvPr>
            <p:cNvCxnSpPr/>
            <p:nvPr/>
          </p:nvCxnSpPr>
          <p:spPr>
            <a:xfrm>
              <a:off x="9249252" y="4866604"/>
              <a:ext cx="0" cy="41116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9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4D98-C012-6348-941F-4950ED91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 in TCP headers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45DA3D-3A41-754E-A233-31797331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84" y="1493532"/>
            <a:ext cx="7990431" cy="53644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E2B02E-DB82-ED4E-8906-F19952E9544B}"/>
              </a:ext>
            </a:extLst>
          </p:cNvPr>
          <p:cNvSpPr/>
          <p:nvPr/>
        </p:nvSpPr>
        <p:spPr>
          <a:xfrm>
            <a:off x="6989736" y="3564610"/>
            <a:ext cx="1766806" cy="743919"/>
          </a:xfrm>
          <a:prstGeom prst="ellipse">
            <a:avLst/>
          </a:prstGeom>
          <a:noFill/>
          <a:ln w="1016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2038</Words>
  <Application>Microsoft Macintosh PowerPoint</Application>
  <PresentationFormat>Widescreen</PresentationFormat>
  <Paragraphs>414</Paragraphs>
  <Slides>39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Consolas</vt:lpstr>
      <vt:lpstr>Courier</vt:lpstr>
      <vt:lpstr>Helvetica</vt:lpstr>
      <vt:lpstr>Times New Roman</vt:lpstr>
      <vt:lpstr>Office Theme</vt:lpstr>
      <vt:lpstr>CS 352 Flow Control; Congestion Control</vt:lpstr>
      <vt:lpstr>Quick recap of concepts</vt:lpstr>
      <vt:lpstr>How much data to keep in flight?</vt:lpstr>
      <vt:lpstr>We want to increase throughput, but …</vt:lpstr>
      <vt:lpstr>How much data to keep in flight?</vt:lpstr>
      <vt:lpstr>Flow Control</vt:lpstr>
      <vt:lpstr>Socket buffers can become full</vt:lpstr>
      <vt:lpstr>Goal: avoid drops due to buffer fill</vt:lpstr>
      <vt:lpstr>Flow control in TCP headers</vt:lpstr>
      <vt:lpstr>TCP flow control</vt:lpstr>
      <vt:lpstr>TCP flow control</vt:lpstr>
      <vt:lpstr>TCP flow control</vt:lpstr>
      <vt:lpstr>TCP flow control</vt:lpstr>
      <vt:lpstr>Sizing the receiver’s socket buffer</vt:lpstr>
      <vt:lpstr>Q: how large a receiver socket buffer?</vt:lpstr>
      <vt:lpstr>Q: how large a receiver socket buffer?</vt:lpstr>
      <vt:lpstr>Summary of flow control</vt:lpstr>
      <vt:lpstr>Info on (tuning) TCP stack parameters</vt:lpstr>
      <vt:lpstr>Congestion Control</vt:lpstr>
      <vt:lpstr>Congestion</vt:lpstr>
      <vt:lpstr>How should multiple endpoints share net?</vt:lpstr>
      <vt:lpstr>PowerPoint Presentation</vt:lpstr>
      <vt:lpstr>PowerPoint Presentation</vt:lpstr>
      <vt:lpstr>PowerPoint Presentation</vt:lpstr>
      <vt:lpstr>PowerPoint Presentation</vt:lpstr>
      <vt:lpstr>Flow Control     vs.     Congestion Control</vt:lpstr>
      <vt:lpstr>PowerPoint Presentation</vt:lpstr>
      <vt:lpstr>Signals and Knobs in Congestion Control</vt:lpstr>
      <vt:lpstr>Sense and react, sure…but how?</vt:lpstr>
      <vt:lpstr>Subsequent modules/lectures</vt:lpstr>
      <vt:lpstr>The Steady State</vt:lpstr>
      <vt:lpstr>What does efficiency look like?</vt:lpstr>
      <vt:lpstr>Steady state: Ideal goal</vt:lpstr>
      <vt:lpstr>When to send the next packet?</vt:lpstr>
      <vt:lpstr>Rationale</vt:lpstr>
      <vt:lpstr>ACK clocking: analogy</vt:lpstr>
      <vt:lpstr>ACK clocking alone can be inefficient</vt:lpstr>
      <vt:lpstr>ACK clocking alone can be inefficient</vt:lpstr>
      <vt:lpstr>Steady State of Congestion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1737</cp:revision>
  <cp:lastPrinted>2021-01-24T11:57:08Z</cp:lastPrinted>
  <dcterms:created xsi:type="dcterms:W3CDTF">2019-01-23T03:40:12Z</dcterms:created>
  <dcterms:modified xsi:type="dcterms:W3CDTF">2022-10-28T01:46:32Z</dcterms:modified>
</cp:coreProperties>
</file>