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387" r:id="rId2"/>
    <p:sldId id="900" r:id="rId3"/>
    <p:sldId id="584" r:id="rId4"/>
    <p:sldId id="895" r:id="rId5"/>
    <p:sldId id="587" r:id="rId6"/>
    <p:sldId id="589" r:id="rId7"/>
    <p:sldId id="590" r:id="rId8"/>
    <p:sldId id="592" r:id="rId9"/>
    <p:sldId id="593" r:id="rId10"/>
    <p:sldId id="594" r:id="rId11"/>
    <p:sldId id="596" r:id="rId12"/>
    <p:sldId id="599" r:id="rId13"/>
    <p:sldId id="600" r:id="rId14"/>
    <p:sldId id="605" r:id="rId15"/>
    <p:sldId id="896" r:id="rId16"/>
    <p:sldId id="897" r:id="rId17"/>
    <p:sldId id="597" r:id="rId18"/>
    <p:sldId id="901" r:id="rId19"/>
    <p:sldId id="898" r:id="rId20"/>
    <p:sldId id="545" r:id="rId21"/>
    <p:sldId id="608" r:id="rId22"/>
    <p:sldId id="609" r:id="rId23"/>
    <p:sldId id="610" r:id="rId24"/>
    <p:sldId id="612" r:id="rId25"/>
    <p:sldId id="899" r:id="rId26"/>
    <p:sldId id="613" r:id="rId27"/>
    <p:sldId id="615" r:id="rId28"/>
    <p:sldId id="616" r:id="rId29"/>
    <p:sldId id="547" r:id="rId30"/>
    <p:sldId id="548" r:id="rId31"/>
    <p:sldId id="577" r:id="rId32"/>
    <p:sldId id="617" r:id="rId33"/>
    <p:sldId id="618" r:id="rId34"/>
    <p:sldId id="619" r:id="rId35"/>
    <p:sldId id="56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10"/>
    <p:restoredTop sz="94664"/>
  </p:normalViewPr>
  <p:slideViewPr>
    <p:cSldViewPr snapToGrid="0" snapToObjects="1">
      <p:cViewPr varScale="1">
        <p:scale>
          <a:sx n="123" d="100"/>
          <a:sy n="123" d="100"/>
        </p:scale>
        <p:origin x="192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F82CEDB1-B395-4F8B-92D3-0F1C6FAC8F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96F3697-FFC9-452E-9D22-BCCF3C617119}" type="slidenum">
              <a:rPr lang="en-US" altLang="en-US" sz="1400" smtClean="0"/>
              <a:pPr/>
              <a:t>30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5F0CA5A-E2F1-4729-B81E-9AFD0EC154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3B8E18D6-8FC4-4A67-BB37-E0627AEC7F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09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F2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65337" y="1994640"/>
            <a:ext cx="946132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CS 352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Demultiplexing; UDP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10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http://www.cs.rutgers.edu/~sn624/352-F22</a:t>
            </a:r>
            <a:endParaRPr lang="en-US" sz="2800" dirty="0"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F6C1-0987-F141-996E-768AAB80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Demultiplexing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4E525-13F0-5E4F-B52F-8DF67B72D08C}"/>
              </a:ext>
            </a:extLst>
          </p:cNvPr>
          <p:cNvSpPr/>
          <p:nvPr/>
        </p:nvSpPr>
        <p:spPr>
          <a:xfrm>
            <a:off x="838199" y="1656648"/>
            <a:ext cx="4441723" cy="43017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0ED4C-0773-8946-A543-73598899D6EF}"/>
              </a:ext>
            </a:extLst>
          </p:cNvPr>
          <p:cNvSpPr txBox="1"/>
          <p:nvPr/>
        </p:nvSpPr>
        <p:spPr>
          <a:xfrm>
            <a:off x="1598970" y="6141544"/>
            <a:ext cx="29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Machine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55065-ECF3-A24D-A0F1-43034EAD81F4}"/>
              </a:ext>
            </a:extLst>
          </p:cNvPr>
          <p:cNvSpPr/>
          <p:nvPr/>
        </p:nvSpPr>
        <p:spPr>
          <a:xfrm>
            <a:off x="5279922" y="191926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8FD2F-0E29-2342-AE24-A7DB3CB4DF0E}"/>
              </a:ext>
            </a:extLst>
          </p:cNvPr>
          <p:cNvSpPr/>
          <p:nvPr/>
        </p:nvSpPr>
        <p:spPr>
          <a:xfrm>
            <a:off x="5279922" y="465254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BB85E-FC1F-1740-99EA-237505E37BA3}"/>
              </a:ext>
            </a:extLst>
          </p:cNvPr>
          <p:cNvSpPr txBox="1"/>
          <p:nvPr/>
        </p:nvSpPr>
        <p:spPr>
          <a:xfrm>
            <a:off x="5279922" y="199588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IP </a:t>
            </a:r>
            <a:r>
              <a:rPr lang="en-US" sz="2800" dirty="0" err="1">
                <a:solidFill>
                  <a:srgbClr val="C00000"/>
                </a:solidFill>
                <a:latin typeface="Helvetica" pitchFamily="2" charset="0"/>
              </a:rPr>
              <a:t>addr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17D67-6785-A047-8B6E-98A9CA851F99}"/>
              </a:ext>
            </a:extLst>
          </p:cNvPr>
          <p:cNvSpPr txBox="1"/>
          <p:nvPr/>
        </p:nvSpPr>
        <p:spPr>
          <a:xfrm>
            <a:off x="5338916" y="472916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7D962-C2FC-1941-9446-C86C85913E1A}"/>
              </a:ext>
            </a:extLst>
          </p:cNvPr>
          <p:cNvSpPr/>
          <p:nvPr/>
        </p:nvSpPr>
        <p:spPr>
          <a:xfrm>
            <a:off x="2808337" y="189273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9D13FD-84F6-194B-9D9B-2C804966A676}"/>
              </a:ext>
            </a:extLst>
          </p:cNvPr>
          <p:cNvSpPr/>
          <p:nvPr/>
        </p:nvSpPr>
        <p:spPr>
          <a:xfrm>
            <a:off x="2808336" y="225290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B77FBE-9A6E-214F-9551-8E0E8284E6CF}"/>
              </a:ext>
            </a:extLst>
          </p:cNvPr>
          <p:cNvSpPr/>
          <p:nvPr/>
        </p:nvSpPr>
        <p:spPr>
          <a:xfrm>
            <a:off x="2799730" y="261997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AF0B0C-960E-2F4E-9F18-31A0C9BB4F14}"/>
              </a:ext>
            </a:extLst>
          </p:cNvPr>
          <p:cNvSpPr/>
          <p:nvPr/>
        </p:nvSpPr>
        <p:spPr>
          <a:xfrm>
            <a:off x="2798506" y="299445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870540-A848-914D-B641-E9D5C249D8B2}"/>
              </a:ext>
            </a:extLst>
          </p:cNvPr>
          <p:cNvSpPr/>
          <p:nvPr/>
        </p:nvSpPr>
        <p:spPr>
          <a:xfrm>
            <a:off x="2801573" y="337641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42B9D6-0E05-EE49-975E-0147E17F3EC8}"/>
              </a:ext>
            </a:extLst>
          </p:cNvPr>
          <p:cNvSpPr/>
          <p:nvPr/>
        </p:nvSpPr>
        <p:spPr>
          <a:xfrm>
            <a:off x="2801572" y="3736596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Port 44262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C0C036-74BB-AB43-B1D6-DFCF75B79DF0}"/>
              </a:ext>
            </a:extLst>
          </p:cNvPr>
          <p:cNvSpPr/>
          <p:nvPr/>
        </p:nvSpPr>
        <p:spPr>
          <a:xfrm>
            <a:off x="2807714" y="410365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D2BB44-CDD5-B346-9688-3367E637ADFB}"/>
              </a:ext>
            </a:extLst>
          </p:cNvPr>
          <p:cNvSpPr/>
          <p:nvPr/>
        </p:nvSpPr>
        <p:spPr>
          <a:xfrm>
            <a:off x="2806490" y="447813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65535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2A5235-43AF-1B40-B137-C10AA7F7D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8" y="4061540"/>
            <a:ext cx="696234" cy="6676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2B08CE-D9EB-DA4F-AC16-7D0A2592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05" y="1944329"/>
            <a:ext cx="675641" cy="67564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0B27D09-28AC-5E49-8A73-D2A9890A730F}"/>
              </a:ext>
            </a:extLst>
          </p:cNvPr>
          <p:cNvCxnSpPr>
            <a:cxnSpLocks/>
          </p:cNvCxnSpPr>
          <p:nvPr/>
        </p:nvCxnSpPr>
        <p:spPr>
          <a:xfrm>
            <a:off x="1684345" y="2511214"/>
            <a:ext cx="987446" cy="7049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AED9C8-923A-1545-BCCD-B9F0FBA9F5E3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684346" y="2282150"/>
            <a:ext cx="997396" cy="5402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F30A55-8A60-8148-8D67-57C683773BAA}"/>
              </a:ext>
            </a:extLst>
          </p:cNvPr>
          <p:cNvCxnSpPr>
            <a:cxnSpLocks/>
          </p:cNvCxnSpPr>
          <p:nvPr/>
        </p:nvCxnSpPr>
        <p:spPr>
          <a:xfrm flipV="1">
            <a:off x="1725862" y="3984147"/>
            <a:ext cx="945929" cy="274309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ABEDFD-202E-2D44-9427-EF802A0AF23F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725862" y="4395351"/>
            <a:ext cx="975726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AABB797-4A17-1544-B3C4-82680A30EE32}"/>
              </a:ext>
            </a:extLst>
          </p:cNvPr>
          <p:cNvCxnSpPr>
            <a:cxnSpLocks/>
          </p:cNvCxnSpPr>
          <p:nvPr/>
        </p:nvCxnSpPr>
        <p:spPr>
          <a:xfrm>
            <a:off x="1725862" y="4578548"/>
            <a:ext cx="965781" cy="1075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0DCCB59-CDE3-EA4D-ABE6-8D23C360494F}"/>
              </a:ext>
            </a:extLst>
          </p:cNvPr>
          <p:cNvSpPr txBox="1"/>
          <p:nvPr/>
        </p:nvSpPr>
        <p:spPr>
          <a:xfrm>
            <a:off x="1725860" y="5462028"/>
            <a:ext cx="146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socket()</a:t>
            </a: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1EC6DD4A-A5B4-2B40-B20E-6548EC31F4EB}"/>
              </a:ext>
            </a:extLst>
          </p:cNvPr>
          <p:cNvSpPr/>
          <p:nvPr/>
        </p:nvSpPr>
        <p:spPr>
          <a:xfrm rot="5400000">
            <a:off x="1998234" y="4778523"/>
            <a:ext cx="411134" cy="95588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0E7A83-12D6-A54C-A2F0-B8674F37D0C1}"/>
              </a:ext>
            </a:extLst>
          </p:cNvPr>
          <p:cNvSpPr txBox="1"/>
          <p:nvPr/>
        </p:nvSpPr>
        <p:spPr>
          <a:xfrm>
            <a:off x="3227134" y="5462028"/>
            <a:ext cx="8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Ports</a:t>
            </a: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857D67C5-E92B-4546-8281-BE0214F42CE3}"/>
              </a:ext>
            </a:extLst>
          </p:cNvPr>
          <p:cNvSpPr/>
          <p:nvPr/>
        </p:nvSpPr>
        <p:spPr>
          <a:xfrm rot="5400000">
            <a:off x="3364045" y="4471002"/>
            <a:ext cx="433470" cy="154858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0420EB-6637-F64E-A584-2826A6DA9100}"/>
              </a:ext>
            </a:extLst>
          </p:cNvPr>
          <p:cNvSpPr txBox="1"/>
          <p:nvPr/>
        </p:nvSpPr>
        <p:spPr>
          <a:xfrm>
            <a:off x="7841433" y="610782"/>
            <a:ext cx="34363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Connection lookup: </a:t>
            </a:r>
            <a:r>
              <a:rPr lang="en-US" sz="2400" dirty="0">
                <a:latin typeface="Helvetica" pitchFamily="2" charset="0"/>
              </a:rPr>
              <a:t>The operating system does a lookup using these data to determine the right socket and app.</a:t>
            </a:r>
          </a:p>
          <a:p>
            <a:r>
              <a:rPr lang="en-US" sz="2400" dirty="0">
                <a:latin typeface="Helvetica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A7F28-BDCD-FC4B-9DD5-8B48DE381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074" y="2282673"/>
            <a:ext cx="721258" cy="8500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464C94A-73E8-D140-9764-A86C5DB8B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270" y="3181370"/>
            <a:ext cx="756062" cy="7560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3FB755-086B-C449-AFD9-D0394C7B239F}"/>
              </a:ext>
            </a:extLst>
          </p:cNvPr>
          <p:cNvSpPr txBox="1"/>
          <p:nvPr/>
        </p:nvSpPr>
        <p:spPr>
          <a:xfrm>
            <a:off x="7841433" y="2619970"/>
            <a:ext cx="39843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TCP sockets: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(</a:t>
            </a:r>
            <a:r>
              <a:rPr lang="en-US" sz="2400" dirty="0" err="1">
                <a:latin typeface="Helvetica" pitchFamily="2" charset="0"/>
              </a:rPr>
              <a:t>src</a:t>
            </a:r>
            <a:r>
              <a:rPr lang="en-US" sz="2400" dirty="0">
                <a:latin typeface="Helvetica" pitchFamily="2" charset="0"/>
              </a:rPr>
              <a:t> IP,  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IP, </a:t>
            </a:r>
            <a:r>
              <a:rPr lang="en-US" sz="2400" dirty="0" err="1">
                <a:latin typeface="Helvetica" pitchFamily="2" charset="0"/>
              </a:rPr>
              <a:t>src</a:t>
            </a:r>
            <a:r>
              <a:rPr lang="en-US" sz="2400" dirty="0">
                <a:latin typeface="Helvetica" pitchFamily="2" charset="0"/>
              </a:rPr>
              <a:t> port, 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port)</a:t>
            </a:r>
          </a:p>
          <a:p>
            <a:pPr algn="l"/>
            <a:r>
              <a:rPr lang="en-US" sz="2400" dirty="0">
                <a:latin typeface="Helvetica" pitchFamily="2" charset="0"/>
                <a:sym typeface="Wingdings" pitchFamily="2" charset="2"/>
              </a:rPr>
              <a:t></a:t>
            </a:r>
          </a:p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Socket ID</a:t>
            </a:r>
          </a:p>
          <a:p>
            <a:pPr algn="l"/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047A497-94EE-9642-8511-7ADC1756EB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7513" y="4099291"/>
            <a:ext cx="622677" cy="586767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1138282-9289-F748-B86F-EB93912F77E7}"/>
              </a:ext>
            </a:extLst>
          </p:cNvPr>
          <p:cNvCxnSpPr/>
          <p:nvPr/>
        </p:nvCxnSpPr>
        <p:spPr>
          <a:xfrm>
            <a:off x="4519150" y="1892730"/>
            <a:ext cx="642785" cy="4088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53FB02C-A3C6-2E4E-B72E-2E6CCECBF2FE}"/>
              </a:ext>
            </a:extLst>
          </p:cNvPr>
          <p:cNvSpPr/>
          <p:nvPr/>
        </p:nvSpPr>
        <p:spPr>
          <a:xfrm>
            <a:off x="1008705" y="3984147"/>
            <a:ext cx="717155" cy="84209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1BE6FD3-1A6B-A846-83A2-FD03A4776110}"/>
              </a:ext>
            </a:extLst>
          </p:cNvPr>
          <p:cNvSpPr txBox="1"/>
          <p:nvPr/>
        </p:nvSpPr>
        <p:spPr>
          <a:xfrm>
            <a:off x="5371472" y="2794020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Denotes an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attachment point </a:t>
            </a:r>
            <a:r>
              <a:rPr lang="en-US" dirty="0">
                <a:latin typeface="Helvetica" pitchFamily="2" charset="0"/>
              </a:rPr>
              <a:t>with the network.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FDE1F0-5DB7-A642-B1D7-74F51813CDD1}"/>
              </a:ext>
            </a:extLst>
          </p:cNvPr>
          <p:cNvSpPr txBox="1"/>
          <p:nvPr/>
        </p:nvSpPr>
        <p:spPr>
          <a:xfrm>
            <a:off x="5418182" y="5462028"/>
            <a:ext cx="213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Each IP address comes with a full copy of its own ports.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4BFE170-0344-DE46-A4FE-F0B6A14C05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164" y="1632060"/>
            <a:ext cx="628390" cy="38331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9292F13-03AE-9F43-AAD3-7B5F463EF3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549" y="3641055"/>
            <a:ext cx="628390" cy="3833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D38C97-461F-7B2B-AE1D-FE1878873509}"/>
              </a:ext>
            </a:extLst>
          </p:cNvPr>
          <p:cNvSpPr txBox="1"/>
          <p:nvPr/>
        </p:nvSpPr>
        <p:spPr>
          <a:xfrm>
            <a:off x="9534463" y="3679938"/>
            <a:ext cx="162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(Our familiar 4-tuple)</a:t>
            </a:r>
          </a:p>
        </p:txBody>
      </p:sp>
    </p:spTree>
    <p:extLst>
      <p:ext uri="{BB962C8B-B14F-4D97-AF65-F5344CB8AC3E}">
        <p14:creationId xmlns:p14="http://schemas.microsoft.com/office/powerpoint/2010/main" val="362002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F6C1-0987-F141-996E-768AAB80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Demultiplexing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4E525-13F0-5E4F-B52F-8DF67B72D08C}"/>
              </a:ext>
            </a:extLst>
          </p:cNvPr>
          <p:cNvSpPr/>
          <p:nvPr/>
        </p:nvSpPr>
        <p:spPr>
          <a:xfrm>
            <a:off x="838199" y="1656648"/>
            <a:ext cx="4441723" cy="43017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0ED4C-0773-8946-A543-73598899D6EF}"/>
              </a:ext>
            </a:extLst>
          </p:cNvPr>
          <p:cNvSpPr txBox="1"/>
          <p:nvPr/>
        </p:nvSpPr>
        <p:spPr>
          <a:xfrm>
            <a:off x="1598970" y="6141544"/>
            <a:ext cx="29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Machine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55065-ECF3-A24D-A0F1-43034EAD81F4}"/>
              </a:ext>
            </a:extLst>
          </p:cNvPr>
          <p:cNvSpPr/>
          <p:nvPr/>
        </p:nvSpPr>
        <p:spPr>
          <a:xfrm>
            <a:off x="5279922" y="191926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8FD2F-0E29-2342-AE24-A7DB3CB4DF0E}"/>
              </a:ext>
            </a:extLst>
          </p:cNvPr>
          <p:cNvSpPr/>
          <p:nvPr/>
        </p:nvSpPr>
        <p:spPr>
          <a:xfrm>
            <a:off x="5279922" y="465254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BB85E-FC1F-1740-99EA-237505E37BA3}"/>
              </a:ext>
            </a:extLst>
          </p:cNvPr>
          <p:cNvSpPr txBox="1"/>
          <p:nvPr/>
        </p:nvSpPr>
        <p:spPr>
          <a:xfrm>
            <a:off x="5279922" y="199588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17D67-6785-A047-8B6E-98A9CA851F99}"/>
              </a:ext>
            </a:extLst>
          </p:cNvPr>
          <p:cNvSpPr txBox="1"/>
          <p:nvPr/>
        </p:nvSpPr>
        <p:spPr>
          <a:xfrm>
            <a:off x="5338916" y="472916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7D962-C2FC-1941-9446-C86C85913E1A}"/>
              </a:ext>
            </a:extLst>
          </p:cNvPr>
          <p:cNvSpPr/>
          <p:nvPr/>
        </p:nvSpPr>
        <p:spPr>
          <a:xfrm>
            <a:off x="2808337" y="189273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9D13FD-84F6-194B-9D9B-2C804966A676}"/>
              </a:ext>
            </a:extLst>
          </p:cNvPr>
          <p:cNvSpPr/>
          <p:nvPr/>
        </p:nvSpPr>
        <p:spPr>
          <a:xfrm>
            <a:off x="2808336" y="225290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B77FBE-9A6E-214F-9551-8E0E8284E6CF}"/>
              </a:ext>
            </a:extLst>
          </p:cNvPr>
          <p:cNvSpPr/>
          <p:nvPr/>
        </p:nvSpPr>
        <p:spPr>
          <a:xfrm>
            <a:off x="2799730" y="261997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AF0B0C-960E-2F4E-9F18-31A0C9BB4F14}"/>
              </a:ext>
            </a:extLst>
          </p:cNvPr>
          <p:cNvSpPr/>
          <p:nvPr/>
        </p:nvSpPr>
        <p:spPr>
          <a:xfrm>
            <a:off x="2798506" y="299445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870540-A848-914D-B641-E9D5C249D8B2}"/>
              </a:ext>
            </a:extLst>
          </p:cNvPr>
          <p:cNvSpPr/>
          <p:nvPr/>
        </p:nvSpPr>
        <p:spPr>
          <a:xfrm>
            <a:off x="2801573" y="337641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42B9D6-0E05-EE49-975E-0147E17F3EC8}"/>
              </a:ext>
            </a:extLst>
          </p:cNvPr>
          <p:cNvSpPr/>
          <p:nvPr/>
        </p:nvSpPr>
        <p:spPr>
          <a:xfrm>
            <a:off x="2801572" y="3736596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C0C036-74BB-AB43-B1D6-DFCF75B79DF0}"/>
              </a:ext>
            </a:extLst>
          </p:cNvPr>
          <p:cNvSpPr/>
          <p:nvPr/>
        </p:nvSpPr>
        <p:spPr>
          <a:xfrm>
            <a:off x="2807714" y="410365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D2BB44-CDD5-B346-9688-3367E637ADFB}"/>
              </a:ext>
            </a:extLst>
          </p:cNvPr>
          <p:cNvSpPr/>
          <p:nvPr/>
        </p:nvSpPr>
        <p:spPr>
          <a:xfrm>
            <a:off x="2806490" y="447813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65535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2A5235-43AF-1B40-B137-C10AA7F7D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8" y="4061540"/>
            <a:ext cx="696234" cy="6676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2B08CE-D9EB-DA4F-AC16-7D0A2592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05" y="1944329"/>
            <a:ext cx="675641" cy="67564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0B27D09-28AC-5E49-8A73-D2A9890A730F}"/>
              </a:ext>
            </a:extLst>
          </p:cNvPr>
          <p:cNvCxnSpPr>
            <a:cxnSpLocks/>
          </p:cNvCxnSpPr>
          <p:nvPr/>
        </p:nvCxnSpPr>
        <p:spPr>
          <a:xfrm>
            <a:off x="1684345" y="2511214"/>
            <a:ext cx="987446" cy="7049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AED9C8-923A-1545-BCCD-B9F0FBA9F5E3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684346" y="2282150"/>
            <a:ext cx="997396" cy="5402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F30A55-8A60-8148-8D67-57C683773BAA}"/>
              </a:ext>
            </a:extLst>
          </p:cNvPr>
          <p:cNvCxnSpPr>
            <a:cxnSpLocks/>
          </p:cNvCxnSpPr>
          <p:nvPr/>
        </p:nvCxnSpPr>
        <p:spPr>
          <a:xfrm flipV="1">
            <a:off x="1725862" y="3984147"/>
            <a:ext cx="945929" cy="27430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ABEDFD-202E-2D44-9427-EF802A0AF23F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725862" y="4395351"/>
            <a:ext cx="975726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AABB797-4A17-1544-B3C4-82680A30EE32}"/>
              </a:ext>
            </a:extLst>
          </p:cNvPr>
          <p:cNvCxnSpPr>
            <a:cxnSpLocks/>
          </p:cNvCxnSpPr>
          <p:nvPr/>
        </p:nvCxnSpPr>
        <p:spPr>
          <a:xfrm>
            <a:off x="1725862" y="4578548"/>
            <a:ext cx="965781" cy="1075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0DCCB59-CDE3-EA4D-ABE6-8D23C360494F}"/>
              </a:ext>
            </a:extLst>
          </p:cNvPr>
          <p:cNvSpPr txBox="1"/>
          <p:nvPr/>
        </p:nvSpPr>
        <p:spPr>
          <a:xfrm>
            <a:off x="1725860" y="5462028"/>
            <a:ext cx="146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socket()</a:t>
            </a: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1EC6DD4A-A5B4-2B40-B20E-6548EC31F4EB}"/>
              </a:ext>
            </a:extLst>
          </p:cNvPr>
          <p:cNvSpPr/>
          <p:nvPr/>
        </p:nvSpPr>
        <p:spPr>
          <a:xfrm rot="5400000">
            <a:off x="1998234" y="4778523"/>
            <a:ext cx="411134" cy="95588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0E7A83-12D6-A54C-A2F0-B8674F37D0C1}"/>
              </a:ext>
            </a:extLst>
          </p:cNvPr>
          <p:cNvSpPr txBox="1"/>
          <p:nvPr/>
        </p:nvSpPr>
        <p:spPr>
          <a:xfrm>
            <a:off x="3227134" y="5462028"/>
            <a:ext cx="8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Ports</a:t>
            </a: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857D67C5-E92B-4546-8281-BE0214F42CE3}"/>
              </a:ext>
            </a:extLst>
          </p:cNvPr>
          <p:cNvSpPr/>
          <p:nvPr/>
        </p:nvSpPr>
        <p:spPr>
          <a:xfrm rot="5400000">
            <a:off x="3364045" y="4471002"/>
            <a:ext cx="433470" cy="154858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0420EB-6637-F64E-A584-2826A6DA9100}"/>
              </a:ext>
            </a:extLst>
          </p:cNvPr>
          <p:cNvSpPr txBox="1"/>
          <p:nvPr/>
        </p:nvSpPr>
        <p:spPr>
          <a:xfrm>
            <a:off x="7841433" y="610782"/>
            <a:ext cx="34363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Connection lookup: </a:t>
            </a:r>
            <a:r>
              <a:rPr lang="en-US" sz="2400" dirty="0">
                <a:latin typeface="Helvetica" pitchFamily="2" charset="0"/>
              </a:rPr>
              <a:t>The operating system does a lookup using these data to determine the right socket and app.</a:t>
            </a:r>
          </a:p>
          <a:p>
            <a:r>
              <a:rPr lang="en-US" sz="2400" dirty="0">
                <a:latin typeface="Helvetica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A7F28-BDCD-FC4B-9DD5-8B48DE381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074" y="2282673"/>
            <a:ext cx="721258" cy="8500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464C94A-73E8-D140-9764-A86C5DB8B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270" y="3181370"/>
            <a:ext cx="756062" cy="7560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3FB755-086B-C449-AFD9-D0394C7B239F}"/>
              </a:ext>
            </a:extLst>
          </p:cNvPr>
          <p:cNvSpPr txBox="1"/>
          <p:nvPr/>
        </p:nvSpPr>
        <p:spPr>
          <a:xfrm>
            <a:off x="7841433" y="2619970"/>
            <a:ext cx="3984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TCP sockets: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(</a:t>
            </a:r>
            <a:r>
              <a:rPr lang="en-US" sz="2400" dirty="0" err="1">
                <a:latin typeface="Helvetica" pitchFamily="2" charset="0"/>
              </a:rPr>
              <a:t>src</a:t>
            </a:r>
            <a:r>
              <a:rPr lang="en-US" sz="2400" dirty="0">
                <a:latin typeface="Helvetica" pitchFamily="2" charset="0"/>
              </a:rPr>
              <a:t> IP,  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IP, </a:t>
            </a:r>
            <a:r>
              <a:rPr lang="en-US" sz="2400" dirty="0" err="1">
                <a:latin typeface="Helvetica" pitchFamily="2" charset="0"/>
              </a:rPr>
              <a:t>src</a:t>
            </a:r>
            <a:r>
              <a:rPr lang="en-US" sz="2400" dirty="0">
                <a:latin typeface="Helvetica" pitchFamily="2" charset="0"/>
              </a:rPr>
              <a:t> port, 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port)</a:t>
            </a:r>
          </a:p>
          <a:p>
            <a:pPr algn="l"/>
            <a:r>
              <a:rPr lang="en-US" sz="2400" dirty="0">
                <a:latin typeface="Helvetica" pitchFamily="2" charset="0"/>
                <a:sym typeface="Wingdings" pitchFamily="2" charset="2"/>
              </a:rPr>
              <a:t></a:t>
            </a:r>
          </a:p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Socket ID</a:t>
            </a:r>
          </a:p>
          <a:p>
            <a:pPr algn="l"/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UDP sockets:</a:t>
            </a:r>
          </a:p>
          <a:p>
            <a:r>
              <a:rPr lang="en-US" sz="2400" dirty="0">
                <a:latin typeface="Helvetica" pitchFamily="2" charset="0"/>
              </a:rPr>
              <a:t>(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IP, 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port)</a:t>
            </a:r>
          </a:p>
          <a:p>
            <a:r>
              <a:rPr lang="en-US" sz="2400" dirty="0">
                <a:latin typeface="Helvetica" pitchFamily="2" charset="0"/>
                <a:sym typeface="Wingdings" pitchFamily="2" charset="2"/>
              </a:rPr>
              <a:t></a:t>
            </a:r>
          </a:p>
          <a:p>
            <a:r>
              <a:rPr lang="en-US" sz="2400" dirty="0">
                <a:latin typeface="Helvetica" pitchFamily="2" charset="0"/>
              </a:rPr>
              <a:t>Socket ID</a:t>
            </a:r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047A497-94EE-9642-8511-7ADC1756EB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7513" y="4099291"/>
            <a:ext cx="622677" cy="586767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1138282-9289-F748-B86F-EB93912F77E7}"/>
              </a:ext>
            </a:extLst>
          </p:cNvPr>
          <p:cNvCxnSpPr/>
          <p:nvPr/>
        </p:nvCxnSpPr>
        <p:spPr>
          <a:xfrm>
            <a:off x="4519150" y="1892730"/>
            <a:ext cx="642785" cy="4088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1BE6FD3-1A6B-A846-83A2-FD03A4776110}"/>
              </a:ext>
            </a:extLst>
          </p:cNvPr>
          <p:cNvSpPr txBox="1"/>
          <p:nvPr/>
        </p:nvSpPr>
        <p:spPr>
          <a:xfrm>
            <a:off x="5371472" y="2794020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Denotes an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attachment point </a:t>
            </a:r>
            <a:r>
              <a:rPr lang="en-US" dirty="0">
                <a:latin typeface="Helvetica" pitchFamily="2" charset="0"/>
              </a:rPr>
              <a:t>with the network.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FDE1F0-5DB7-A642-B1D7-74F51813CDD1}"/>
              </a:ext>
            </a:extLst>
          </p:cNvPr>
          <p:cNvSpPr txBox="1"/>
          <p:nvPr/>
        </p:nvSpPr>
        <p:spPr>
          <a:xfrm>
            <a:off x="5418182" y="5462028"/>
            <a:ext cx="213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Each IP address comes with a full copy of its own ports.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52F975-B708-1A43-BFC2-42961DE59DE1}"/>
              </a:ext>
            </a:extLst>
          </p:cNvPr>
          <p:cNvSpPr txBox="1"/>
          <p:nvPr/>
        </p:nvSpPr>
        <p:spPr>
          <a:xfrm>
            <a:off x="10344746" y="4988332"/>
            <a:ext cx="1847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Connectionless</a:t>
            </a:r>
            <a:r>
              <a:rPr lang="en-US" dirty="0">
                <a:latin typeface="Helvetica" pitchFamily="2" charset="0"/>
              </a:rPr>
              <a:t>: the socket is shared across all sources!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23152445-3216-6044-962C-E526BF3D428F}"/>
              </a:ext>
            </a:extLst>
          </p:cNvPr>
          <p:cNvSpPr/>
          <p:nvPr/>
        </p:nvSpPr>
        <p:spPr>
          <a:xfrm>
            <a:off x="9926480" y="4729949"/>
            <a:ext cx="383458" cy="1717096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9F2F9F-7C17-001F-4161-520D44D37D28}"/>
              </a:ext>
            </a:extLst>
          </p:cNvPr>
          <p:cNvSpPr txBox="1"/>
          <p:nvPr/>
        </p:nvSpPr>
        <p:spPr>
          <a:xfrm>
            <a:off x="9534463" y="3679938"/>
            <a:ext cx="162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(Our familiar 4-tuple)</a:t>
            </a:r>
          </a:p>
        </p:txBody>
      </p:sp>
    </p:spTree>
    <p:extLst>
      <p:ext uri="{BB962C8B-B14F-4D97-AF65-F5344CB8AC3E}">
        <p14:creationId xmlns:p14="http://schemas.microsoft.com/office/powerpoint/2010/main" val="100906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F6C1-0987-F141-996E-768AAB80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Demultiplexing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4E525-13F0-5E4F-B52F-8DF67B72D08C}"/>
              </a:ext>
            </a:extLst>
          </p:cNvPr>
          <p:cNvSpPr/>
          <p:nvPr/>
        </p:nvSpPr>
        <p:spPr>
          <a:xfrm>
            <a:off x="838199" y="1656648"/>
            <a:ext cx="4441723" cy="43017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0ED4C-0773-8946-A543-73598899D6EF}"/>
              </a:ext>
            </a:extLst>
          </p:cNvPr>
          <p:cNvSpPr txBox="1"/>
          <p:nvPr/>
        </p:nvSpPr>
        <p:spPr>
          <a:xfrm>
            <a:off x="1598970" y="6141544"/>
            <a:ext cx="29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Machine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55065-ECF3-A24D-A0F1-43034EAD81F4}"/>
              </a:ext>
            </a:extLst>
          </p:cNvPr>
          <p:cNvSpPr/>
          <p:nvPr/>
        </p:nvSpPr>
        <p:spPr>
          <a:xfrm>
            <a:off x="5279922" y="191926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8FD2F-0E29-2342-AE24-A7DB3CB4DF0E}"/>
              </a:ext>
            </a:extLst>
          </p:cNvPr>
          <p:cNvSpPr/>
          <p:nvPr/>
        </p:nvSpPr>
        <p:spPr>
          <a:xfrm>
            <a:off x="5279922" y="465254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BB85E-FC1F-1740-99EA-237505E37BA3}"/>
              </a:ext>
            </a:extLst>
          </p:cNvPr>
          <p:cNvSpPr txBox="1"/>
          <p:nvPr/>
        </p:nvSpPr>
        <p:spPr>
          <a:xfrm>
            <a:off x="5279922" y="199588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17D67-6785-A047-8B6E-98A9CA851F99}"/>
              </a:ext>
            </a:extLst>
          </p:cNvPr>
          <p:cNvSpPr txBox="1"/>
          <p:nvPr/>
        </p:nvSpPr>
        <p:spPr>
          <a:xfrm>
            <a:off x="5338916" y="472916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7D962-C2FC-1941-9446-C86C85913E1A}"/>
              </a:ext>
            </a:extLst>
          </p:cNvPr>
          <p:cNvSpPr/>
          <p:nvPr/>
        </p:nvSpPr>
        <p:spPr>
          <a:xfrm>
            <a:off x="2808337" y="189273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9D13FD-84F6-194B-9D9B-2C804966A676}"/>
              </a:ext>
            </a:extLst>
          </p:cNvPr>
          <p:cNvSpPr/>
          <p:nvPr/>
        </p:nvSpPr>
        <p:spPr>
          <a:xfrm>
            <a:off x="2808336" y="225290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B77FBE-9A6E-214F-9551-8E0E8284E6CF}"/>
              </a:ext>
            </a:extLst>
          </p:cNvPr>
          <p:cNvSpPr/>
          <p:nvPr/>
        </p:nvSpPr>
        <p:spPr>
          <a:xfrm>
            <a:off x="2799730" y="261997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AF0B0C-960E-2F4E-9F18-31A0C9BB4F14}"/>
              </a:ext>
            </a:extLst>
          </p:cNvPr>
          <p:cNvSpPr/>
          <p:nvPr/>
        </p:nvSpPr>
        <p:spPr>
          <a:xfrm>
            <a:off x="2798506" y="299445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870540-A848-914D-B641-E9D5C249D8B2}"/>
              </a:ext>
            </a:extLst>
          </p:cNvPr>
          <p:cNvSpPr/>
          <p:nvPr/>
        </p:nvSpPr>
        <p:spPr>
          <a:xfrm>
            <a:off x="2801573" y="337641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42B9D6-0E05-EE49-975E-0147E17F3EC8}"/>
              </a:ext>
            </a:extLst>
          </p:cNvPr>
          <p:cNvSpPr/>
          <p:nvPr/>
        </p:nvSpPr>
        <p:spPr>
          <a:xfrm>
            <a:off x="2801572" y="3736596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C0C036-74BB-AB43-B1D6-DFCF75B79DF0}"/>
              </a:ext>
            </a:extLst>
          </p:cNvPr>
          <p:cNvSpPr/>
          <p:nvPr/>
        </p:nvSpPr>
        <p:spPr>
          <a:xfrm>
            <a:off x="2807714" y="410365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D2BB44-CDD5-B346-9688-3367E637ADFB}"/>
              </a:ext>
            </a:extLst>
          </p:cNvPr>
          <p:cNvSpPr/>
          <p:nvPr/>
        </p:nvSpPr>
        <p:spPr>
          <a:xfrm>
            <a:off x="2806490" y="447813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65535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2A5235-43AF-1B40-B137-C10AA7F7D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8" y="4061540"/>
            <a:ext cx="696234" cy="6676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2B08CE-D9EB-DA4F-AC16-7D0A2592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05" y="1944329"/>
            <a:ext cx="675641" cy="67564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0B27D09-28AC-5E49-8A73-D2A9890A730F}"/>
              </a:ext>
            </a:extLst>
          </p:cNvPr>
          <p:cNvCxnSpPr>
            <a:cxnSpLocks/>
          </p:cNvCxnSpPr>
          <p:nvPr/>
        </p:nvCxnSpPr>
        <p:spPr>
          <a:xfrm>
            <a:off x="1684345" y="2511214"/>
            <a:ext cx="987446" cy="7049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AED9C8-923A-1545-BCCD-B9F0FBA9F5E3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684346" y="2282150"/>
            <a:ext cx="997396" cy="5402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F30A55-8A60-8148-8D67-57C683773BAA}"/>
              </a:ext>
            </a:extLst>
          </p:cNvPr>
          <p:cNvCxnSpPr>
            <a:cxnSpLocks/>
          </p:cNvCxnSpPr>
          <p:nvPr/>
        </p:nvCxnSpPr>
        <p:spPr>
          <a:xfrm flipV="1">
            <a:off x="1725862" y="3984147"/>
            <a:ext cx="945929" cy="27430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ABEDFD-202E-2D44-9427-EF802A0AF23F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725862" y="4395351"/>
            <a:ext cx="975726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AABB797-4A17-1544-B3C4-82680A30EE32}"/>
              </a:ext>
            </a:extLst>
          </p:cNvPr>
          <p:cNvCxnSpPr>
            <a:cxnSpLocks/>
          </p:cNvCxnSpPr>
          <p:nvPr/>
        </p:nvCxnSpPr>
        <p:spPr>
          <a:xfrm>
            <a:off x="1725862" y="4578548"/>
            <a:ext cx="965781" cy="1075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0DCCB59-CDE3-EA4D-ABE6-8D23C360494F}"/>
              </a:ext>
            </a:extLst>
          </p:cNvPr>
          <p:cNvSpPr txBox="1"/>
          <p:nvPr/>
        </p:nvSpPr>
        <p:spPr>
          <a:xfrm>
            <a:off x="1725860" y="5462028"/>
            <a:ext cx="146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socket()</a:t>
            </a: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1EC6DD4A-A5B4-2B40-B20E-6548EC31F4EB}"/>
              </a:ext>
            </a:extLst>
          </p:cNvPr>
          <p:cNvSpPr/>
          <p:nvPr/>
        </p:nvSpPr>
        <p:spPr>
          <a:xfrm rot="5400000">
            <a:off x="1998234" y="4778523"/>
            <a:ext cx="411134" cy="95588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0E7A83-12D6-A54C-A2F0-B8674F37D0C1}"/>
              </a:ext>
            </a:extLst>
          </p:cNvPr>
          <p:cNvSpPr txBox="1"/>
          <p:nvPr/>
        </p:nvSpPr>
        <p:spPr>
          <a:xfrm>
            <a:off x="3227134" y="5462028"/>
            <a:ext cx="8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Ports</a:t>
            </a: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857D67C5-E92B-4546-8281-BE0214F42CE3}"/>
              </a:ext>
            </a:extLst>
          </p:cNvPr>
          <p:cNvSpPr/>
          <p:nvPr/>
        </p:nvSpPr>
        <p:spPr>
          <a:xfrm rot="5400000">
            <a:off x="3364045" y="4471002"/>
            <a:ext cx="433470" cy="154858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0420EB-6637-F64E-A584-2826A6DA9100}"/>
              </a:ext>
            </a:extLst>
          </p:cNvPr>
          <p:cNvSpPr txBox="1"/>
          <p:nvPr/>
        </p:nvSpPr>
        <p:spPr>
          <a:xfrm>
            <a:off x="7841433" y="610782"/>
            <a:ext cx="34363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Connection lookup: </a:t>
            </a:r>
            <a:r>
              <a:rPr lang="en-US" sz="2400" dirty="0">
                <a:latin typeface="Helvetica" pitchFamily="2" charset="0"/>
              </a:rPr>
              <a:t>The operating system does a lookup using these data to determine the right socket and app.</a:t>
            </a:r>
          </a:p>
          <a:p>
            <a:r>
              <a:rPr lang="en-US" sz="2400" dirty="0">
                <a:latin typeface="Helvetica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A7F28-BDCD-FC4B-9DD5-8B48DE381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074" y="2282673"/>
            <a:ext cx="721258" cy="8500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464C94A-73E8-D140-9764-A86C5DB8B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270" y="3181370"/>
            <a:ext cx="756062" cy="7560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3FB755-086B-C449-AFD9-D0394C7B239F}"/>
              </a:ext>
            </a:extLst>
          </p:cNvPr>
          <p:cNvSpPr txBox="1"/>
          <p:nvPr/>
        </p:nvSpPr>
        <p:spPr>
          <a:xfrm>
            <a:off x="7841433" y="2619970"/>
            <a:ext cx="3984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TCP sockets</a:t>
            </a:r>
            <a:r>
              <a:rPr lang="en-US" sz="1600" dirty="0">
                <a:latin typeface="Helvetica" pitchFamily="2" charset="0"/>
              </a:rPr>
              <a:t>** Some caveats!</a:t>
            </a:r>
            <a:endParaRPr lang="en-US" sz="2400" dirty="0"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(</a:t>
            </a:r>
            <a:r>
              <a:rPr lang="en-US" sz="2400" dirty="0" err="1">
                <a:latin typeface="Helvetica" pitchFamily="2" charset="0"/>
              </a:rPr>
              <a:t>src</a:t>
            </a:r>
            <a:r>
              <a:rPr lang="en-US" sz="2400" dirty="0">
                <a:latin typeface="Helvetica" pitchFamily="2" charset="0"/>
              </a:rPr>
              <a:t> IP,  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IP, </a:t>
            </a:r>
            <a:r>
              <a:rPr lang="en-US" sz="2400" dirty="0" err="1">
                <a:latin typeface="Helvetica" pitchFamily="2" charset="0"/>
              </a:rPr>
              <a:t>src</a:t>
            </a:r>
            <a:r>
              <a:rPr lang="en-US" sz="2400" dirty="0">
                <a:latin typeface="Helvetica" pitchFamily="2" charset="0"/>
              </a:rPr>
              <a:t> port, 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port)</a:t>
            </a:r>
          </a:p>
          <a:p>
            <a:pPr algn="l"/>
            <a:r>
              <a:rPr lang="en-US" sz="2400" dirty="0">
                <a:latin typeface="Helvetica" pitchFamily="2" charset="0"/>
                <a:sym typeface="Wingdings" pitchFamily="2" charset="2"/>
              </a:rPr>
              <a:t></a:t>
            </a:r>
          </a:p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Socket ID</a:t>
            </a:r>
          </a:p>
          <a:p>
            <a:pPr algn="l"/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UDP sockets:</a:t>
            </a:r>
          </a:p>
          <a:p>
            <a:r>
              <a:rPr lang="en-US" sz="2400" dirty="0">
                <a:latin typeface="Helvetica" pitchFamily="2" charset="0"/>
              </a:rPr>
              <a:t>(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IP, 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port)</a:t>
            </a:r>
          </a:p>
          <a:p>
            <a:r>
              <a:rPr lang="en-US" sz="2400" dirty="0">
                <a:latin typeface="Helvetica" pitchFamily="2" charset="0"/>
                <a:sym typeface="Wingdings" pitchFamily="2" charset="2"/>
              </a:rPr>
              <a:t></a:t>
            </a:r>
          </a:p>
          <a:p>
            <a:r>
              <a:rPr lang="en-US" sz="2400" dirty="0">
                <a:latin typeface="Helvetica" pitchFamily="2" charset="0"/>
              </a:rPr>
              <a:t>Socket ID</a:t>
            </a:r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047A497-94EE-9642-8511-7ADC1756EB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7513" y="4099291"/>
            <a:ext cx="622677" cy="586767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1138282-9289-F748-B86F-EB93912F77E7}"/>
              </a:ext>
            </a:extLst>
          </p:cNvPr>
          <p:cNvCxnSpPr/>
          <p:nvPr/>
        </p:nvCxnSpPr>
        <p:spPr>
          <a:xfrm>
            <a:off x="4519150" y="1892730"/>
            <a:ext cx="642785" cy="4088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1BE6FD3-1A6B-A846-83A2-FD03A4776110}"/>
              </a:ext>
            </a:extLst>
          </p:cNvPr>
          <p:cNvSpPr txBox="1"/>
          <p:nvPr/>
        </p:nvSpPr>
        <p:spPr>
          <a:xfrm>
            <a:off x="5371472" y="2794020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Denotes an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attachment point </a:t>
            </a:r>
            <a:r>
              <a:rPr lang="en-US" dirty="0">
                <a:latin typeface="Helvetica" pitchFamily="2" charset="0"/>
              </a:rPr>
              <a:t>with the network.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FDE1F0-5DB7-A642-B1D7-74F51813CDD1}"/>
              </a:ext>
            </a:extLst>
          </p:cNvPr>
          <p:cNvSpPr txBox="1"/>
          <p:nvPr/>
        </p:nvSpPr>
        <p:spPr>
          <a:xfrm>
            <a:off x="5418182" y="5462028"/>
            <a:ext cx="213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Each IP address comes with a full copy of its own ports.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52F975-B708-1A43-BFC2-42961DE59DE1}"/>
              </a:ext>
            </a:extLst>
          </p:cNvPr>
          <p:cNvSpPr txBox="1"/>
          <p:nvPr/>
        </p:nvSpPr>
        <p:spPr>
          <a:xfrm>
            <a:off x="10344746" y="4988332"/>
            <a:ext cx="1847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Connectionless</a:t>
            </a:r>
            <a:r>
              <a:rPr lang="en-US" dirty="0">
                <a:latin typeface="Helvetica" pitchFamily="2" charset="0"/>
              </a:rPr>
              <a:t>: the socket is shared across all sources!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23152445-3216-6044-962C-E526BF3D428F}"/>
              </a:ext>
            </a:extLst>
          </p:cNvPr>
          <p:cNvSpPr/>
          <p:nvPr/>
        </p:nvSpPr>
        <p:spPr>
          <a:xfrm>
            <a:off x="9926480" y="4729949"/>
            <a:ext cx="383458" cy="1717096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6FB347-4D69-F7E2-3080-F09B34C4C464}"/>
              </a:ext>
            </a:extLst>
          </p:cNvPr>
          <p:cNvSpPr txBox="1"/>
          <p:nvPr/>
        </p:nvSpPr>
        <p:spPr>
          <a:xfrm>
            <a:off x="9534463" y="3679938"/>
            <a:ext cx="162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(Our familiar 4-tuple)</a:t>
            </a:r>
          </a:p>
        </p:txBody>
      </p:sp>
    </p:spTree>
    <p:extLst>
      <p:ext uri="{BB962C8B-B14F-4D97-AF65-F5344CB8AC3E}">
        <p14:creationId xmlns:p14="http://schemas.microsoft.com/office/powerpoint/2010/main" val="1818660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E4B2-BE29-524C-AFA6-6FB92B964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sockets of different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42DAD-131F-4246-81A5-60E67D05EF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066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Listening</a:t>
            </a:r>
            <a:r>
              <a:rPr lang="en-US" sz="3200" dirty="0"/>
              <a:t> (bound but  unconnected)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# On server side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socket(AF_INET, SOCK_STREAM)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ss.bind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serv_ip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serv_port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ss.listen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() # no accept() yet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EF27A-9C96-2649-8AEA-087423FE1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3066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Connected (</a:t>
            </a:r>
            <a:r>
              <a:rPr lang="en-US" sz="3200" dirty="0">
                <a:solidFill>
                  <a:srgbClr val="C00000"/>
                </a:solidFill>
              </a:rPr>
              <a:t>Established</a:t>
            </a:r>
            <a:r>
              <a:rPr lang="en-US" sz="3200" dirty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# On server side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csockid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addr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ss.accept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# On client side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cs.connect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serv_ip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serv_port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F3EF4F2-5CDE-EA47-8B3E-0685475F2BD4}"/>
              </a:ext>
            </a:extLst>
          </p:cNvPr>
          <p:cNvSpPr txBox="1">
            <a:spLocks/>
          </p:cNvSpPr>
          <p:nvPr/>
        </p:nvSpPr>
        <p:spPr>
          <a:xfrm>
            <a:off x="6199239" y="4863801"/>
            <a:ext cx="5181600" cy="149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(</a:t>
            </a:r>
            <a:r>
              <a:rPr lang="en-US" sz="2400" dirty="0" err="1"/>
              <a:t>src</a:t>
            </a:r>
            <a:r>
              <a:rPr lang="en-US" sz="2400" dirty="0"/>
              <a:t> IP,  </a:t>
            </a:r>
            <a:r>
              <a:rPr lang="en-US" sz="2400" dirty="0" err="1"/>
              <a:t>dst</a:t>
            </a:r>
            <a:r>
              <a:rPr lang="en-US" sz="2400" dirty="0"/>
              <a:t> IP, </a:t>
            </a:r>
            <a:r>
              <a:rPr lang="en-US" sz="2400" dirty="0" err="1"/>
              <a:t>src</a:t>
            </a:r>
            <a:r>
              <a:rPr lang="en-US" sz="2400" dirty="0"/>
              <a:t> port, </a:t>
            </a:r>
            <a:r>
              <a:rPr lang="en-US" sz="2400" dirty="0" err="1"/>
              <a:t>dst</a:t>
            </a:r>
            <a:r>
              <a:rPr lang="en-US" sz="2400" dirty="0"/>
              <a:t> port)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ym typeface="Wingdings" pitchFamily="2" charset="2"/>
              </a:rPr>
              <a:t></a:t>
            </a:r>
          </a:p>
          <a:p>
            <a:pPr marL="0" indent="0" algn="ctr">
              <a:buNone/>
            </a:pPr>
            <a:r>
              <a:rPr lang="en-US" sz="2400" dirty="0"/>
              <a:t>Socket</a:t>
            </a:r>
            <a:r>
              <a:rPr lang="en-US" sz="3200" dirty="0"/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csockid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NOT ss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673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E4B2-BE29-524C-AFA6-6FB92B964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sockets of different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42DAD-131F-4246-81A5-60E67D05EF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066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Listening</a:t>
            </a:r>
            <a:r>
              <a:rPr lang="en-US" sz="3200" dirty="0"/>
              <a:t> (bound but  unconnected)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# On server side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socket(AF_INET, SOCK_STREAM)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ss.bind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serv_ip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serv_port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ss.listen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() # no accept() yet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EF27A-9C96-2649-8AEA-087423FE1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3066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Connected (</a:t>
            </a:r>
            <a:r>
              <a:rPr lang="en-US" sz="3200" dirty="0">
                <a:solidFill>
                  <a:srgbClr val="C00000"/>
                </a:solidFill>
              </a:rPr>
              <a:t>Established</a:t>
            </a:r>
            <a:r>
              <a:rPr lang="en-US" sz="3200" dirty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# On server side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csockid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addr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ss.accept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# On client side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cs.connect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serv_ip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serv_port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F3EF4F2-5CDE-EA47-8B3E-0685475F2BD4}"/>
              </a:ext>
            </a:extLst>
          </p:cNvPr>
          <p:cNvSpPr txBox="1">
            <a:spLocks/>
          </p:cNvSpPr>
          <p:nvPr/>
        </p:nvSpPr>
        <p:spPr>
          <a:xfrm>
            <a:off x="6199239" y="4863801"/>
            <a:ext cx="5181600" cy="149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(</a:t>
            </a:r>
            <a:r>
              <a:rPr lang="en-US" sz="2400" dirty="0" err="1"/>
              <a:t>src</a:t>
            </a:r>
            <a:r>
              <a:rPr lang="en-US" sz="2400" dirty="0"/>
              <a:t> IP,  </a:t>
            </a:r>
            <a:r>
              <a:rPr lang="en-US" sz="2400" dirty="0" err="1"/>
              <a:t>dst</a:t>
            </a:r>
            <a:r>
              <a:rPr lang="en-US" sz="2400" dirty="0"/>
              <a:t> IP, </a:t>
            </a:r>
            <a:r>
              <a:rPr lang="en-US" sz="2400" dirty="0" err="1"/>
              <a:t>src</a:t>
            </a:r>
            <a:r>
              <a:rPr lang="en-US" sz="2400" dirty="0"/>
              <a:t> port, </a:t>
            </a:r>
            <a:r>
              <a:rPr lang="en-US" sz="2400" dirty="0" err="1"/>
              <a:t>dst</a:t>
            </a:r>
            <a:r>
              <a:rPr lang="en-US" sz="2400" dirty="0"/>
              <a:t> port)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ym typeface="Wingdings" pitchFamily="2" charset="2"/>
              </a:rPr>
              <a:t></a:t>
            </a:r>
          </a:p>
          <a:p>
            <a:pPr marL="0" indent="0" algn="ctr">
              <a:buNone/>
            </a:pPr>
            <a:r>
              <a:rPr lang="en-US" sz="2400" dirty="0"/>
              <a:t>Socket</a:t>
            </a:r>
            <a:r>
              <a:rPr lang="en-US" sz="3200" dirty="0"/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csockid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NOT ss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6EEF089-3B60-A840-B2B4-75511CD2D03B}"/>
              </a:ext>
            </a:extLst>
          </p:cNvPr>
          <p:cNvSpPr txBox="1">
            <a:spLocks/>
          </p:cNvSpPr>
          <p:nvPr/>
        </p:nvSpPr>
        <p:spPr>
          <a:xfrm>
            <a:off x="1870586" y="4863801"/>
            <a:ext cx="2701413" cy="149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C00000"/>
                </a:solidFill>
              </a:rPr>
              <a:t>(</a:t>
            </a:r>
            <a:r>
              <a:rPr lang="en-US" sz="2400" dirty="0" err="1">
                <a:solidFill>
                  <a:srgbClr val="C00000"/>
                </a:solidFill>
              </a:rPr>
              <a:t>dst</a:t>
            </a:r>
            <a:r>
              <a:rPr lang="en-US" sz="2400" dirty="0">
                <a:solidFill>
                  <a:srgbClr val="C00000"/>
                </a:solidFill>
              </a:rPr>
              <a:t> IP, </a:t>
            </a:r>
            <a:r>
              <a:rPr lang="en-US" sz="2400" dirty="0" err="1">
                <a:solidFill>
                  <a:srgbClr val="C00000"/>
                </a:solidFill>
              </a:rPr>
              <a:t>dst</a:t>
            </a:r>
            <a:r>
              <a:rPr lang="en-US" sz="2400" dirty="0">
                <a:solidFill>
                  <a:srgbClr val="C00000"/>
                </a:solidFill>
              </a:rPr>
              <a:t> port)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C00000"/>
                </a:solidFill>
                <a:sym typeface="Wingdings" pitchFamily="2" charset="2"/>
              </a:rPr>
              <a:t>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C00000"/>
                </a:solidFill>
              </a:rPr>
              <a:t>Socket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ss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D3457-9879-D443-B670-7A088A35503C}"/>
              </a:ext>
            </a:extLst>
          </p:cNvPr>
          <p:cNvSpPr/>
          <p:nvPr/>
        </p:nvSpPr>
        <p:spPr>
          <a:xfrm>
            <a:off x="8377083" y="2856228"/>
            <a:ext cx="1740310" cy="560439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10DD38-DB71-0E44-A64D-06426D0A4CC9}"/>
              </a:ext>
            </a:extLst>
          </p:cNvPr>
          <p:cNvSpPr txBox="1"/>
          <p:nvPr/>
        </p:nvSpPr>
        <p:spPr>
          <a:xfrm>
            <a:off x="10513757" y="2270562"/>
            <a:ext cx="17071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accept()</a:t>
            </a:r>
            <a:r>
              <a:rPr lang="en-US" dirty="0">
                <a:latin typeface="Helvetica" pitchFamily="2" charset="0"/>
              </a:rPr>
              <a:t> creates a new socket with the</a:t>
            </a:r>
          </a:p>
          <a:p>
            <a:pPr algn="l"/>
            <a:r>
              <a:rPr lang="en-US" dirty="0">
                <a:latin typeface="Helvetica" pitchFamily="2" charset="0"/>
              </a:rPr>
              <a:t>4-tuple (established) mapping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F83159-F704-A642-8342-9931C521AC9C}"/>
              </a:ext>
            </a:extLst>
          </p:cNvPr>
          <p:cNvSpPr txBox="1"/>
          <p:nvPr/>
        </p:nvSpPr>
        <p:spPr>
          <a:xfrm>
            <a:off x="959258" y="6167432"/>
            <a:ext cx="441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Enables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connections to be demultiplexed correctly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D56363-D9E9-944A-99E0-A2B59D3BF18A}"/>
              </a:ext>
            </a:extLst>
          </p:cNvPr>
          <p:cNvSpPr txBox="1"/>
          <p:nvPr/>
        </p:nvSpPr>
        <p:spPr>
          <a:xfrm>
            <a:off x="5239981" y="6350168"/>
            <a:ext cx="6961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Enables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connections to be demultiplexed correctly</a:t>
            </a:r>
          </a:p>
        </p:txBody>
      </p:sp>
    </p:spTree>
    <p:extLst>
      <p:ext uri="{BB962C8B-B14F-4D97-AF65-F5344CB8AC3E}">
        <p14:creationId xmlns:p14="http://schemas.microsoft.com/office/powerpoint/2010/main" val="182995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20E2C-561F-1D4D-8E21-E56F40166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demultiplexing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293F7-D185-BF4F-B0B2-DCDC8D806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98896" cy="48632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a </a:t>
            </a:r>
            <a:r>
              <a:rPr lang="en-US" dirty="0">
                <a:solidFill>
                  <a:srgbClr val="C00000"/>
                </a:solidFill>
              </a:rPr>
              <a:t>TCP</a:t>
            </a:r>
            <a:r>
              <a:rPr lang="en-US" dirty="0"/>
              <a:t> packet comes in, the operating system:</a:t>
            </a:r>
          </a:p>
          <a:p>
            <a:endParaRPr lang="en-US" dirty="0"/>
          </a:p>
          <a:p>
            <a:r>
              <a:rPr lang="en-US" dirty="0"/>
              <a:t>Looks up table of existing connections using 4-tuple</a:t>
            </a:r>
          </a:p>
          <a:p>
            <a:pPr lvl="1"/>
            <a:r>
              <a:rPr lang="en-US" dirty="0"/>
              <a:t>If success, send to corresponding (established) socket</a:t>
            </a:r>
          </a:p>
          <a:p>
            <a:endParaRPr lang="en-US" dirty="0"/>
          </a:p>
          <a:p>
            <a:r>
              <a:rPr lang="en-US" dirty="0"/>
              <a:t>If fail (no table entry), look up table of listening connections using just (</a:t>
            </a:r>
            <a:r>
              <a:rPr lang="en-US" dirty="0" err="1"/>
              <a:t>dst</a:t>
            </a:r>
            <a:r>
              <a:rPr lang="en-US" dirty="0"/>
              <a:t> IP, </a:t>
            </a:r>
            <a:r>
              <a:rPr lang="en-US" dirty="0" err="1"/>
              <a:t>dst</a:t>
            </a:r>
            <a:r>
              <a:rPr lang="en-US" dirty="0"/>
              <a:t> port)</a:t>
            </a:r>
          </a:p>
          <a:p>
            <a:pPr lvl="1"/>
            <a:r>
              <a:rPr lang="en-US" dirty="0"/>
              <a:t>If success, send to corresponding (listening) socket</a:t>
            </a:r>
          </a:p>
          <a:p>
            <a:endParaRPr lang="en-US" dirty="0"/>
          </a:p>
          <a:p>
            <a:r>
              <a:rPr lang="en-US" dirty="0"/>
              <a:t>If fail again (no table entry), send error to client</a:t>
            </a:r>
          </a:p>
          <a:p>
            <a:pPr lvl="1"/>
            <a:r>
              <a:rPr lang="en-US" dirty="0"/>
              <a:t>Connection refused</a:t>
            </a:r>
          </a:p>
        </p:txBody>
      </p:sp>
    </p:spTree>
    <p:extLst>
      <p:ext uri="{BB962C8B-B14F-4D97-AF65-F5344CB8AC3E}">
        <p14:creationId xmlns:p14="http://schemas.microsoft.com/office/powerpoint/2010/main" val="31179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64ACD-2E6A-B145-85AD-42F5DFED7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UDP demultiplexing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A3538-F3A0-FA46-B69F-D3C866460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</a:t>
            </a:r>
            <a:r>
              <a:rPr lang="en-US" dirty="0">
                <a:solidFill>
                  <a:srgbClr val="C00000"/>
                </a:solidFill>
              </a:rPr>
              <a:t>UDP</a:t>
            </a:r>
            <a:r>
              <a:rPr lang="en-US" dirty="0"/>
              <a:t> packet comes in, the operating system:</a:t>
            </a:r>
          </a:p>
          <a:p>
            <a:endParaRPr lang="en-US" dirty="0"/>
          </a:p>
          <a:p>
            <a:r>
              <a:rPr lang="en-US" dirty="0"/>
              <a:t>Looks up table of listening UDP sockets using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 err="1">
                <a:solidFill>
                  <a:srgbClr val="C00000"/>
                </a:solidFill>
              </a:rPr>
              <a:t>dst</a:t>
            </a:r>
            <a:r>
              <a:rPr lang="en-US" dirty="0">
                <a:solidFill>
                  <a:srgbClr val="C00000"/>
                </a:solidFill>
              </a:rPr>
              <a:t> IP, </a:t>
            </a:r>
            <a:r>
              <a:rPr lang="en-US" dirty="0" err="1">
                <a:solidFill>
                  <a:srgbClr val="C00000"/>
                </a:solidFill>
              </a:rPr>
              <a:t>dst</a:t>
            </a:r>
            <a:r>
              <a:rPr lang="en-US" dirty="0">
                <a:solidFill>
                  <a:srgbClr val="C00000"/>
                </a:solidFill>
              </a:rPr>
              <a:t> port)</a:t>
            </a:r>
          </a:p>
          <a:p>
            <a:pPr lvl="1"/>
            <a:r>
              <a:rPr lang="en-US" dirty="0"/>
              <a:t>If success, send packet to corresponding socket</a:t>
            </a:r>
          </a:p>
          <a:p>
            <a:pPr lvl="1"/>
            <a:r>
              <a:rPr lang="en-US" dirty="0"/>
              <a:t>There are no established UDP sockets; they’re all “unconnected”</a:t>
            </a:r>
          </a:p>
          <a:p>
            <a:endParaRPr lang="en-US" dirty="0"/>
          </a:p>
          <a:p>
            <a:r>
              <a:rPr lang="en-US" dirty="0"/>
              <a:t>If fail (no table entry), send error to client</a:t>
            </a:r>
          </a:p>
          <a:p>
            <a:pPr lvl="1"/>
            <a:r>
              <a:rPr lang="en-US" dirty="0"/>
              <a:t>Port unreachable</a:t>
            </a:r>
          </a:p>
        </p:txBody>
      </p:sp>
    </p:spTree>
    <p:extLst>
      <p:ext uri="{BB962C8B-B14F-4D97-AF65-F5344CB8AC3E}">
        <p14:creationId xmlns:p14="http://schemas.microsoft.com/office/powerpoint/2010/main" val="126533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65B78-D87B-0D49-8AFD-E39AB8E9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Listing sockets and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8FE3E-9C07-9441-B104-A294700E5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ss</a:t>
            </a:r>
          </a:p>
          <a:p>
            <a:endParaRPr lang="en-US" dirty="0"/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iperf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–s</a:t>
            </a:r>
            <a:r>
              <a:rPr lang="en-US" dirty="0">
                <a:cs typeface="Consolas" panose="020B0609020204030204" pitchFamily="49" charset="0"/>
              </a:rPr>
              <a:t> and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iperf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–s -u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49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ADBCF-E0E9-60D9-7C08-7E802D403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it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CEEA1-FA78-40E7-5ECE-2FD4C92B2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Connection lookup and multiplexing determines which process the message goes to</a:t>
            </a:r>
          </a:p>
          <a:p>
            <a:pPr lvl="1"/>
            <a:r>
              <a:rPr lang="en-US" dirty="0"/>
              <a:t>If you restart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server</a:t>
            </a:r>
            <a:r>
              <a:rPr lang="en-US" dirty="0"/>
              <a:t>, port to socket mapping changes</a:t>
            </a:r>
          </a:p>
          <a:p>
            <a:endParaRPr lang="en-US" dirty="0"/>
          </a:p>
          <a:p>
            <a:r>
              <a:rPr lang="en-US" dirty="0"/>
              <a:t>Help understand when lookup tables can be full or lookup can be slow (e.g., attacks, CDN servers, etc.)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20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A7E5-1C8D-704E-BC7A-1EF6D1C2F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Datagram Protocol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9C325-ED98-7B4D-AC4D-60DADE877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50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D2B65-DA5F-F342-7CCB-BD5EC16EE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Concepts</a:t>
            </a:r>
          </a:p>
        </p:txBody>
      </p:sp>
      <p:pic>
        <p:nvPicPr>
          <p:cNvPr id="4" name="Picture 3" descr="A piece of cake on a plate&#10;&#10;Description automatically generated">
            <a:extLst>
              <a:ext uri="{FF2B5EF4-FFF2-40B4-BE49-F238E27FC236}">
                <a16:creationId xmlns:a16="http://schemas.microsoft.com/office/drawing/2014/main" id="{AE4AC79B-538F-E254-776F-635250852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269" y="553284"/>
            <a:ext cx="2265987" cy="1699490"/>
          </a:xfrm>
          <a:prstGeom prst="rect">
            <a:avLst/>
          </a:prstGeom>
        </p:spPr>
      </p:pic>
      <p:pic>
        <p:nvPicPr>
          <p:cNvPr id="5" name="Picture 4" descr="A picture containing tableware, spoon, black, knife&#10;&#10;Description automatically generated">
            <a:extLst>
              <a:ext uri="{FF2B5EF4-FFF2-40B4-BE49-F238E27FC236}">
                <a16:creationId xmlns:a16="http://schemas.microsoft.com/office/drawing/2014/main" id="{E4CEC343-20F5-BAE0-7103-173AF9339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7282" y="-56498"/>
            <a:ext cx="1764011" cy="12771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C0BD91-0CC6-2495-7CCC-22E93DFB1B94}"/>
              </a:ext>
            </a:extLst>
          </p:cNvPr>
          <p:cNvSpPr txBox="1"/>
          <p:nvPr/>
        </p:nvSpPr>
        <p:spPr>
          <a:xfrm rot="485961">
            <a:off x="9039988" y="1035980"/>
            <a:ext cx="233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Helvetica" pitchFamily="2" charset="0"/>
              </a:rPr>
              <a:t>Tp</a:t>
            </a:r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 layer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F76DF6-EB13-11C8-6A3A-B2243C69891B}"/>
              </a:ext>
            </a:extLst>
          </p:cNvPr>
          <p:cNvSpPr/>
          <p:nvPr/>
        </p:nvSpPr>
        <p:spPr>
          <a:xfrm>
            <a:off x="840835" y="4185342"/>
            <a:ext cx="2928162" cy="1699491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BD4945-B201-CEA4-9165-80FC04C7E29E}"/>
              </a:ext>
            </a:extLst>
          </p:cNvPr>
          <p:cNvGrpSpPr/>
          <p:nvPr/>
        </p:nvGrpSpPr>
        <p:grpSpPr>
          <a:xfrm>
            <a:off x="1021465" y="4355281"/>
            <a:ext cx="1217947" cy="960868"/>
            <a:chOff x="4583665" y="5010296"/>
            <a:chExt cx="1217947" cy="96086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054983-15BA-F015-BCF9-EB4933E14FCB}"/>
                </a:ext>
              </a:extLst>
            </p:cNvPr>
            <p:cNvSpPr/>
            <p:nvPr/>
          </p:nvSpPr>
          <p:spPr>
            <a:xfrm>
              <a:off x="4583665" y="5010296"/>
              <a:ext cx="1061587" cy="960868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1A3BBA-BC7E-B109-79C4-A123D0C819C0}"/>
                </a:ext>
              </a:extLst>
            </p:cNvPr>
            <p:cNvSpPr txBox="1"/>
            <p:nvPr/>
          </p:nvSpPr>
          <p:spPr>
            <a:xfrm rot="19744399">
              <a:off x="4615140" y="5223805"/>
              <a:ext cx="1186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Process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E04370-23C1-23E6-9BD6-FFC2B7EE1EBC}"/>
              </a:ext>
            </a:extLst>
          </p:cNvPr>
          <p:cNvGrpSpPr/>
          <p:nvPr/>
        </p:nvGrpSpPr>
        <p:grpSpPr>
          <a:xfrm>
            <a:off x="2323607" y="4346105"/>
            <a:ext cx="1217947" cy="960868"/>
            <a:chOff x="4583665" y="5010296"/>
            <a:chExt cx="1217947" cy="96086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778906-4F2E-21E3-166A-6EC49A121CF7}"/>
                </a:ext>
              </a:extLst>
            </p:cNvPr>
            <p:cNvSpPr/>
            <p:nvPr/>
          </p:nvSpPr>
          <p:spPr>
            <a:xfrm>
              <a:off x="4583665" y="5010296"/>
              <a:ext cx="1061587" cy="960868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A5C45A-0308-D7A9-7B4D-22E9F2965335}"/>
                </a:ext>
              </a:extLst>
            </p:cNvPr>
            <p:cNvSpPr txBox="1"/>
            <p:nvPr/>
          </p:nvSpPr>
          <p:spPr>
            <a:xfrm rot="19744399">
              <a:off x="4615140" y="5223805"/>
              <a:ext cx="1186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Process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0044A24-BBC4-FE69-636F-8220214A0C50}"/>
              </a:ext>
            </a:extLst>
          </p:cNvPr>
          <p:cNvSpPr txBox="1"/>
          <p:nvPr/>
        </p:nvSpPr>
        <p:spPr>
          <a:xfrm>
            <a:off x="1535557" y="5394967"/>
            <a:ext cx="1415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Endpoint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6C02EB-9EB2-EB5D-7D61-E52954F7F983}"/>
              </a:ext>
            </a:extLst>
          </p:cNvPr>
          <p:cNvSpPr/>
          <p:nvPr/>
        </p:nvSpPr>
        <p:spPr>
          <a:xfrm>
            <a:off x="5431066" y="4237794"/>
            <a:ext cx="2928162" cy="1699491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58170CD-43B8-E688-4177-CEF4E62AA8B4}"/>
              </a:ext>
            </a:extLst>
          </p:cNvPr>
          <p:cNvGrpSpPr/>
          <p:nvPr/>
        </p:nvGrpSpPr>
        <p:grpSpPr>
          <a:xfrm>
            <a:off x="5611696" y="4407733"/>
            <a:ext cx="1217947" cy="960868"/>
            <a:chOff x="4583665" y="5010296"/>
            <a:chExt cx="1217947" cy="96086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B99EE-05AA-8CCB-F08D-840283967DDB}"/>
                </a:ext>
              </a:extLst>
            </p:cNvPr>
            <p:cNvSpPr/>
            <p:nvPr/>
          </p:nvSpPr>
          <p:spPr>
            <a:xfrm>
              <a:off x="4583665" y="5010296"/>
              <a:ext cx="1061587" cy="960868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60F403-E75B-C992-3AC4-B5A50919A97F}"/>
                </a:ext>
              </a:extLst>
            </p:cNvPr>
            <p:cNvSpPr txBox="1"/>
            <p:nvPr/>
          </p:nvSpPr>
          <p:spPr>
            <a:xfrm rot="19744399">
              <a:off x="4615140" y="5223805"/>
              <a:ext cx="1186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Process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74B79DF-0D3E-037A-F9AB-47917FF3EB84}"/>
              </a:ext>
            </a:extLst>
          </p:cNvPr>
          <p:cNvGrpSpPr/>
          <p:nvPr/>
        </p:nvGrpSpPr>
        <p:grpSpPr>
          <a:xfrm>
            <a:off x="6913838" y="4398557"/>
            <a:ext cx="1217947" cy="960868"/>
            <a:chOff x="4583665" y="5010296"/>
            <a:chExt cx="1217947" cy="96086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E9B7CD0-74A2-837F-236A-6268599C6C3B}"/>
                </a:ext>
              </a:extLst>
            </p:cNvPr>
            <p:cNvSpPr/>
            <p:nvPr/>
          </p:nvSpPr>
          <p:spPr>
            <a:xfrm>
              <a:off x="4583665" y="5010296"/>
              <a:ext cx="1061587" cy="960868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5B83371-0A5E-00CA-C84F-1868A86FEA14}"/>
                </a:ext>
              </a:extLst>
            </p:cNvPr>
            <p:cNvSpPr txBox="1"/>
            <p:nvPr/>
          </p:nvSpPr>
          <p:spPr>
            <a:xfrm rot="19744399">
              <a:off x="4615140" y="5223805"/>
              <a:ext cx="1186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Process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D3B086D-874D-CF99-3A20-1D84D021D457}"/>
              </a:ext>
            </a:extLst>
          </p:cNvPr>
          <p:cNvSpPr txBox="1"/>
          <p:nvPr/>
        </p:nvSpPr>
        <p:spPr>
          <a:xfrm>
            <a:off x="6125788" y="5447419"/>
            <a:ext cx="1415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Endpoint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439B5A45-8E4E-52DF-C5CC-55127176ACC9}"/>
              </a:ext>
            </a:extLst>
          </p:cNvPr>
          <p:cNvSpPr/>
          <p:nvPr/>
        </p:nvSpPr>
        <p:spPr>
          <a:xfrm>
            <a:off x="2951429" y="5315014"/>
            <a:ext cx="3326241" cy="899247"/>
          </a:xfrm>
          <a:custGeom>
            <a:avLst/>
            <a:gdLst>
              <a:gd name="connsiteX0" fmla="*/ 177810 w 4334511"/>
              <a:gd name="connsiteY0" fmla="*/ 0 h 899247"/>
              <a:gd name="connsiteX1" fmla="*/ 290544 w 4334511"/>
              <a:gd name="connsiteY1" fmla="*/ 739035 h 899247"/>
              <a:gd name="connsiteX2" fmla="*/ 2895958 w 4334511"/>
              <a:gd name="connsiteY2" fmla="*/ 889348 h 899247"/>
              <a:gd name="connsiteX3" fmla="*/ 4173612 w 4334511"/>
              <a:gd name="connsiteY3" fmla="*/ 563671 h 899247"/>
              <a:gd name="connsiteX4" fmla="*/ 4273821 w 4334511"/>
              <a:gd name="connsiteY4" fmla="*/ 75156 h 89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4511" h="899247">
                <a:moveTo>
                  <a:pt x="177810" y="0"/>
                </a:moveTo>
                <a:cubicBezTo>
                  <a:pt x="7664" y="295405"/>
                  <a:pt x="-162481" y="590810"/>
                  <a:pt x="290544" y="739035"/>
                </a:cubicBezTo>
                <a:cubicBezTo>
                  <a:pt x="743569" y="887260"/>
                  <a:pt x="2248780" y="918575"/>
                  <a:pt x="2895958" y="889348"/>
                </a:cubicBezTo>
                <a:cubicBezTo>
                  <a:pt x="3543136" y="860121"/>
                  <a:pt x="3943968" y="699370"/>
                  <a:pt x="4173612" y="563671"/>
                </a:cubicBezTo>
                <a:cubicBezTo>
                  <a:pt x="4403256" y="427972"/>
                  <a:pt x="4338538" y="251564"/>
                  <a:pt x="4273821" y="75156"/>
                </a:cubicBezTo>
              </a:path>
            </a:pathLst>
          </a:cu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7A607831-4D58-476B-EBE7-AA092D5075F7}"/>
              </a:ext>
            </a:extLst>
          </p:cNvPr>
          <p:cNvSpPr/>
          <p:nvPr/>
        </p:nvSpPr>
        <p:spPr>
          <a:xfrm>
            <a:off x="1914942" y="5916263"/>
            <a:ext cx="6249413" cy="476209"/>
          </a:xfrm>
          <a:custGeom>
            <a:avLst/>
            <a:gdLst>
              <a:gd name="connsiteX0" fmla="*/ 414048 w 6249413"/>
              <a:gd name="connsiteY0" fmla="*/ 0 h 396631"/>
              <a:gd name="connsiteX1" fmla="*/ 539308 w 6249413"/>
              <a:gd name="connsiteY1" fmla="*/ 263046 h 396631"/>
              <a:gd name="connsiteX2" fmla="*/ 5700031 w 6249413"/>
              <a:gd name="connsiteY2" fmla="*/ 388307 h 396631"/>
              <a:gd name="connsiteX3" fmla="*/ 6125916 w 6249413"/>
              <a:gd name="connsiteY3" fmla="*/ 37578 h 39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9413" h="396631">
                <a:moveTo>
                  <a:pt x="414048" y="0"/>
                </a:moveTo>
                <a:cubicBezTo>
                  <a:pt x="36179" y="99164"/>
                  <a:pt x="-341689" y="198328"/>
                  <a:pt x="539308" y="263046"/>
                </a:cubicBezTo>
                <a:cubicBezTo>
                  <a:pt x="1420305" y="327764"/>
                  <a:pt x="4768930" y="425885"/>
                  <a:pt x="5700031" y="388307"/>
                </a:cubicBezTo>
                <a:cubicBezTo>
                  <a:pt x="6631132" y="350729"/>
                  <a:pt x="6088338" y="156575"/>
                  <a:pt x="6125916" y="37578"/>
                </a:cubicBezTo>
              </a:path>
            </a:pathLst>
          </a:custGeom>
          <a:noFill/>
          <a:ln w="508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E575C8-2D1D-E5F8-1015-A7816BDE08A1}"/>
              </a:ext>
            </a:extLst>
          </p:cNvPr>
          <p:cNvSpPr txBox="1"/>
          <p:nvPr/>
        </p:nvSpPr>
        <p:spPr>
          <a:xfrm>
            <a:off x="3749999" y="5048549"/>
            <a:ext cx="1654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Transport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layer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779BA5-2272-78AB-C47C-1A884CF473D7}"/>
              </a:ext>
            </a:extLst>
          </p:cNvPr>
          <p:cNvSpPr txBox="1"/>
          <p:nvPr/>
        </p:nvSpPr>
        <p:spPr>
          <a:xfrm>
            <a:off x="238040" y="5853850"/>
            <a:ext cx="1654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Network layer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02D73F3-8066-6F43-5C58-85BB6963158C}"/>
              </a:ext>
            </a:extLst>
          </p:cNvPr>
          <p:cNvCxnSpPr>
            <a:cxnSpLocks/>
          </p:cNvCxnSpPr>
          <p:nvPr/>
        </p:nvCxnSpPr>
        <p:spPr>
          <a:xfrm flipH="1">
            <a:off x="4608435" y="5805784"/>
            <a:ext cx="89318" cy="38552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2DC307-45DD-8865-1C0C-4BA32A2956FE}"/>
              </a:ext>
            </a:extLst>
          </p:cNvPr>
          <p:cNvCxnSpPr/>
          <p:nvPr/>
        </p:nvCxnSpPr>
        <p:spPr>
          <a:xfrm flipV="1">
            <a:off x="1914942" y="6269348"/>
            <a:ext cx="409727" cy="23360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722724D-CED5-F1A0-495E-8E3AF955D687}"/>
              </a:ext>
            </a:extLst>
          </p:cNvPr>
          <p:cNvSpPr txBox="1"/>
          <p:nvPr/>
        </p:nvSpPr>
        <p:spPr>
          <a:xfrm>
            <a:off x="8745906" y="5784812"/>
            <a:ext cx="964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TCP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34DBD7-41E9-65B1-EF1E-7EB03C803B01}"/>
              </a:ext>
            </a:extLst>
          </p:cNvPr>
          <p:cNvSpPr txBox="1"/>
          <p:nvPr/>
        </p:nvSpPr>
        <p:spPr>
          <a:xfrm>
            <a:off x="8770281" y="4701184"/>
            <a:ext cx="964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UDP</a:t>
            </a:r>
          </a:p>
        </p:txBody>
      </p:sp>
      <p:pic>
        <p:nvPicPr>
          <p:cNvPr id="31" name="Picture 30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3B81A5A5-CEC3-568D-2F76-71769C8A5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733" y="1747830"/>
            <a:ext cx="1915099" cy="1810751"/>
          </a:xfrm>
          <a:prstGeom prst="rect">
            <a:avLst/>
          </a:prstGeom>
        </p:spPr>
      </p:pic>
      <p:pic>
        <p:nvPicPr>
          <p:cNvPr id="32" name="Picture 31" descr="A picture containing sky&#13;&#10;&#13;&#10;Description automatically generated">
            <a:extLst>
              <a:ext uri="{FF2B5EF4-FFF2-40B4-BE49-F238E27FC236}">
                <a16:creationId xmlns:a16="http://schemas.microsoft.com/office/drawing/2014/main" id="{87F7A8B7-7E6D-AAFE-6AF0-B4EE85352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288" y="1714830"/>
            <a:ext cx="1915099" cy="1810751"/>
          </a:xfrm>
          <a:prstGeom prst="rect">
            <a:avLst/>
          </a:prstGeom>
        </p:spPr>
      </p:pic>
      <p:pic>
        <p:nvPicPr>
          <p:cNvPr id="33" name="Picture 32" descr="A close up of a stool&#13;&#10;&#13;&#10;Description automatically generated">
            <a:extLst>
              <a:ext uri="{FF2B5EF4-FFF2-40B4-BE49-F238E27FC236}">
                <a16:creationId xmlns:a16="http://schemas.microsoft.com/office/drawing/2014/main" id="{99FBF2A3-2709-DA49-BCAF-6962DEAC2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317795" y="2772288"/>
            <a:ext cx="635229" cy="7010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9C00B9B-CA85-0AAE-4F6A-02AA1DB42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3967" y="2823206"/>
            <a:ext cx="675640" cy="675640"/>
          </a:xfrm>
          <a:prstGeom prst="rect">
            <a:avLst/>
          </a:prstGeom>
        </p:spPr>
      </p:pic>
      <p:pic>
        <p:nvPicPr>
          <p:cNvPr id="35" name="Picture 34" descr="A group of children holding buckets&#10;&#10;Description automatically generated with low confidence">
            <a:extLst>
              <a:ext uri="{FF2B5EF4-FFF2-40B4-BE49-F238E27FC236}">
                <a16:creationId xmlns:a16="http://schemas.microsoft.com/office/drawing/2014/main" id="{79C2EA4D-DF12-9290-BDB2-2DFABEDA26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5861" y="2197336"/>
            <a:ext cx="838200" cy="603250"/>
          </a:xfrm>
          <a:prstGeom prst="rect">
            <a:avLst/>
          </a:prstGeom>
        </p:spPr>
      </p:pic>
      <p:pic>
        <p:nvPicPr>
          <p:cNvPr id="36" name="Picture 35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8576DD0C-5FC1-A3F5-19BB-65D63A0C48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8835" y="2147565"/>
            <a:ext cx="980769" cy="67564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DDE9D8A-70EF-CFBD-3615-1D48E4090C3B}"/>
              </a:ext>
            </a:extLst>
          </p:cNvPr>
          <p:cNvSpPr txBox="1"/>
          <p:nvPr/>
        </p:nvSpPr>
        <p:spPr>
          <a:xfrm>
            <a:off x="1223967" y="3558581"/>
            <a:ext cx="1203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Alice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A82DD0C-947B-5B7D-524F-18814B199A0F}"/>
              </a:ext>
            </a:extLst>
          </p:cNvPr>
          <p:cNvSpPr txBox="1"/>
          <p:nvPr/>
        </p:nvSpPr>
        <p:spPr>
          <a:xfrm>
            <a:off x="6312132" y="3550686"/>
            <a:ext cx="1203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Bob</a:t>
            </a:r>
          </a:p>
        </p:txBody>
      </p:sp>
      <p:pic>
        <p:nvPicPr>
          <p:cNvPr id="39" name="Picture 38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1EA634D0-500E-7959-7F57-C1FF3B50A4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7168" y="2291937"/>
            <a:ext cx="1211852" cy="111469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9A6F4D7-0216-5937-4A16-E20FBF9BD743}"/>
              </a:ext>
            </a:extLst>
          </p:cNvPr>
          <p:cNvSpPr txBox="1"/>
          <p:nvPr/>
        </p:nvSpPr>
        <p:spPr>
          <a:xfrm>
            <a:off x="8139304" y="2570015"/>
            <a:ext cx="1813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Multiplex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FA98A89-9247-ED0B-6556-D8EEE7B733BA}"/>
              </a:ext>
            </a:extLst>
          </p:cNvPr>
          <p:cNvCxnSpPr>
            <a:cxnSpLocks/>
          </p:cNvCxnSpPr>
          <p:nvPr/>
        </p:nvCxnSpPr>
        <p:spPr>
          <a:xfrm flipH="1">
            <a:off x="6833724" y="2995643"/>
            <a:ext cx="1308626" cy="31047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A19B163-BE83-B16B-C590-9C6D83FAF81A}"/>
              </a:ext>
            </a:extLst>
          </p:cNvPr>
          <p:cNvCxnSpPr>
            <a:cxnSpLocks/>
          </p:cNvCxnSpPr>
          <p:nvPr/>
        </p:nvCxnSpPr>
        <p:spPr>
          <a:xfrm flipH="1">
            <a:off x="1807282" y="2919997"/>
            <a:ext cx="6335068" cy="5150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905FD59-BBE9-A712-5346-E0DCC2D163C0}"/>
              </a:ext>
            </a:extLst>
          </p:cNvPr>
          <p:cNvCxnSpPr>
            <a:cxnSpLocks/>
          </p:cNvCxnSpPr>
          <p:nvPr/>
        </p:nvCxnSpPr>
        <p:spPr>
          <a:xfrm flipH="1">
            <a:off x="4653094" y="3044939"/>
            <a:ext cx="3511261" cy="211791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7C445F1-4EB6-E5E8-CD4D-3DBAD2B8FD4C}"/>
              </a:ext>
            </a:extLst>
          </p:cNvPr>
          <p:cNvSpPr txBox="1"/>
          <p:nvPr/>
        </p:nvSpPr>
        <p:spPr>
          <a:xfrm>
            <a:off x="8185265" y="3063936"/>
            <a:ext cx="2008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Gather</a:t>
            </a:r>
            <a:r>
              <a:rPr lang="en-US" dirty="0">
                <a:latin typeface="Helvetica" pitchFamily="2" charset="0"/>
              </a:rPr>
              <a:t> messages from processes to send into the network.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EB7D5DD-5700-397D-EFB5-AAE093701378}"/>
              </a:ext>
            </a:extLst>
          </p:cNvPr>
          <p:cNvSpPr txBox="1"/>
          <p:nvPr/>
        </p:nvSpPr>
        <p:spPr>
          <a:xfrm>
            <a:off x="9646075" y="2570015"/>
            <a:ext cx="2473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&amp; Demultiplex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FEE8DFC-EF33-ECCF-7713-387B98ED0ED3}"/>
              </a:ext>
            </a:extLst>
          </p:cNvPr>
          <p:cNvSpPr txBox="1"/>
          <p:nvPr/>
        </p:nvSpPr>
        <p:spPr>
          <a:xfrm>
            <a:off x="10097133" y="3063936"/>
            <a:ext cx="1931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Distribute </a:t>
            </a:r>
            <a:r>
              <a:rPr lang="en-US" dirty="0">
                <a:latin typeface="Helvetica" pitchFamily="2" charset="0"/>
              </a:rPr>
              <a:t>messages from the network to the processes.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165BC7-6DCA-A13C-36C0-0B97A903B670}"/>
              </a:ext>
            </a:extLst>
          </p:cNvPr>
          <p:cNvSpPr txBox="1"/>
          <p:nvPr/>
        </p:nvSpPr>
        <p:spPr>
          <a:xfrm>
            <a:off x="9608294" y="4391684"/>
            <a:ext cx="2382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Simple wrapper around packet delivery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0B18238-57F3-C602-C862-CE48C8F543AB}"/>
              </a:ext>
            </a:extLst>
          </p:cNvPr>
          <p:cNvSpPr txBox="1"/>
          <p:nvPr/>
        </p:nvSpPr>
        <p:spPr>
          <a:xfrm>
            <a:off x="9608294" y="5484518"/>
            <a:ext cx="2382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Delivery guarantees: reliability, ordering, efficient &amp; fair bandwidth use</a:t>
            </a:r>
          </a:p>
        </p:txBody>
      </p:sp>
    </p:spTree>
    <p:extLst>
      <p:ext uri="{BB962C8B-B14F-4D97-AF65-F5344CB8AC3E}">
        <p14:creationId xmlns:p14="http://schemas.microsoft.com/office/powerpoint/2010/main" val="150034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0416 L 0.00547 0.036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4" grpId="0"/>
      <p:bldP spid="15" grpId="0" animBg="1"/>
      <p:bldP spid="22" grpId="0"/>
      <p:bldP spid="23" grpId="0" animBg="1"/>
      <p:bldP spid="24" grpId="0" animBg="1"/>
      <p:bldP spid="25" grpId="0"/>
      <p:bldP spid="26" grpId="0"/>
      <p:bldP spid="29" grpId="0"/>
      <p:bldP spid="30" grpId="0"/>
      <p:bldP spid="37" grpId="0"/>
      <p:bldP spid="38" grpId="0"/>
      <p:bldP spid="40" grpId="0"/>
      <p:bldP spid="49" grpId="0"/>
      <p:bldP spid="50" grpId="0"/>
      <p:bldP spid="51" grpId="0"/>
      <p:bldP spid="55" grpId="0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AE12D00F-46A1-452D-9E5F-D6B20CD8FE6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18877" y="1790514"/>
            <a:ext cx="5746753" cy="5067485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C00000"/>
                </a:solidFill>
              </a:rPr>
              <a:t>Best effort service</a:t>
            </a:r>
            <a:endParaRPr lang="en-US" altLang="en-US" dirty="0"/>
          </a:p>
          <a:p>
            <a:pPr lvl="1"/>
            <a:r>
              <a:rPr lang="en-US" altLang="en-US" dirty="0"/>
              <a:t>UDP segments may be lost, corrupted, reordered</a:t>
            </a:r>
          </a:p>
          <a:p>
            <a:r>
              <a:rPr lang="en-US" altLang="en-US" dirty="0"/>
              <a:t>UDP is </a:t>
            </a:r>
            <a:r>
              <a:rPr lang="en-US" altLang="en-US" dirty="0">
                <a:solidFill>
                  <a:srgbClr val="C00000"/>
                </a:solidFill>
              </a:rPr>
              <a:t>connectionless</a:t>
            </a:r>
          </a:p>
          <a:p>
            <a:pPr lvl="1"/>
            <a:r>
              <a:rPr lang="en-US" altLang="en-US" dirty="0"/>
              <a:t>Each UDP segment handled </a:t>
            </a:r>
            <a:r>
              <a:rPr lang="en-US" altLang="en-US" dirty="0">
                <a:solidFill>
                  <a:srgbClr val="C00000"/>
                </a:solidFill>
              </a:rPr>
              <a:t>independently</a:t>
            </a:r>
            <a:r>
              <a:rPr lang="en-US" altLang="en-US" dirty="0"/>
              <a:t> of others (i.e. no “memory” across packets)</a:t>
            </a:r>
          </a:p>
          <a:p>
            <a:r>
              <a:rPr lang="en-US" altLang="en-US" dirty="0"/>
              <a:t>Suitable for one-off </a:t>
            </a:r>
            <a:r>
              <a:rPr lang="en-US" altLang="en-US" dirty="0" err="1"/>
              <a:t>req</a:t>
            </a:r>
            <a:r>
              <a:rPr lang="en-US" altLang="en-US" dirty="0"/>
              <a:t>/</a:t>
            </a:r>
            <a:r>
              <a:rPr lang="en-US" altLang="en-US" dirty="0" err="1"/>
              <a:t>resp</a:t>
            </a:r>
            <a:endParaRPr lang="en-US" altLang="en-US" dirty="0"/>
          </a:p>
          <a:p>
            <a:pPr lvl="1"/>
            <a:r>
              <a:rPr lang="en-US" altLang="en-US" dirty="0"/>
              <a:t>E.g., DNS uses UDP</a:t>
            </a:r>
          </a:p>
          <a:p>
            <a:r>
              <a:rPr lang="en-US" altLang="en-US" dirty="0"/>
              <a:t>Loss-tolerant delay-sensitive apps. (e.g., VoIP &amp; conf video)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FBA81EE5-228E-4011-963A-319D8B720BE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940138" y="1790514"/>
            <a:ext cx="6095999" cy="476010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600" dirty="0"/>
              <a:t>Why are UDP’s guarantees even okay?</a:t>
            </a:r>
          </a:p>
          <a:p>
            <a:pPr marL="0" indent="0">
              <a:buNone/>
            </a:pPr>
            <a:r>
              <a:rPr lang="en-US" altLang="en-US" sz="2600" dirty="0">
                <a:solidFill>
                  <a:srgbClr val="C00000"/>
                </a:solidFill>
              </a:rPr>
              <a:t>Simple &amp; low overhead</a:t>
            </a:r>
            <a:r>
              <a:rPr lang="en-US" altLang="en-US" sz="2600" dirty="0"/>
              <a:t> compared to TCP:</a:t>
            </a:r>
          </a:p>
          <a:p>
            <a:r>
              <a:rPr lang="en-US" altLang="en-US" dirty="0"/>
              <a:t>No delays due to “connection establishment” (which TCP does)</a:t>
            </a:r>
          </a:p>
          <a:p>
            <a:pPr lvl="1"/>
            <a:r>
              <a:rPr lang="en-US" altLang="en-US" sz="2200" dirty="0"/>
              <a:t>UDP can send a packet immediately</a:t>
            </a:r>
          </a:p>
          <a:p>
            <a:r>
              <a:rPr lang="en-US" altLang="en-US" dirty="0"/>
              <a:t>Small segment header (TCP’s is larger)</a:t>
            </a:r>
          </a:p>
          <a:p>
            <a:r>
              <a:rPr lang="en-US" altLang="en-US" dirty="0"/>
              <a:t>UDP can blast data without control</a:t>
            </a:r>
          </a:p>
          <a:p>
            <a:pPr lvl="1"/>
            <a:r>
              <a:rPr lang="en-US" altLang="en-US" sz="2000" dirty="0"/>
              <a:t>TCP is more balanced and measured</a:t>
            </a:r>
          </a:p>
          <a:p>
            <a:r>
              <a:rPr lang="en-US" altLang="en-US" dirty="0"/>
              <a:t>Less memory for connection “state” at sender &amp; receiver relative to TCP</a:t>
            </a:r>
          </a:p>
          <a:p>
            <a:endParaRPr lang="en-US" alt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41319B-D94A-0240-828B-F30D8F448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dirty="0"/>
              <a:t>UDP: User Datagram Protocol </a:t>
            </a:r>
            <a:r>
              <a:rPr lang="en-US" altLang="en-US" sz="2800" dirty="0"/>
              <a:t>[RFC 768]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0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B825E-1217-BF4B-BF40-31BC2B5CD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UDP segment structure</a:t>
            </a:r>
          </a:p>
        </p:txBody>
      </p:sp>
      <p:sp>
        <p:nvSpPr>
          <p:cNvPr id="22" name="Text Box 24">
            <a:extLst>
              <a:ext uri="{FF2B5EF4-FFF2-40B4-BE49-F238E27FC236}">
                <a16:creationId xmlns:a16="http://schemas.microsoft.com/office/drawing/2014/main" id="{2F845C2A-85CC-EC4C-BEFF-8D169B64C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6570" y="480379"/>
            <a:ext cx="302941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Length of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segment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(UDP header + data)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4FE77108-91DA-954C-B4A6-4C1668E11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050" y="2749334"/>
            <a:ext cx="3891019" cy="34941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5" name="Text Box 73">
            <a:extLst>
              <a:ext uri="{FF2B5EF4-FFF2-40B4-BE49-F238E27FC236}">
                <a16:creationId xmlns:a16="http://schemas.microsoft.com/office/drawing/2014/main" id="{904203A0-19AF-2E42-A001-310E9662A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526" y="3976664"/>
            <a:ext cx="3654438" cy="230832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application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data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(message)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8" name="Text Box 63">
            <a:extLst>
              <a:ext uri="{FF2B5EF4-FFF2-40B4-BE49-F238E27FC236}">
                <a16:creationId xmlns:a16="http://schemas.microsoft.com/office/drawing/2014/main" id="{FF6A3853-A366-9E48-AEE9-D9B30AE7C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3" y="2771560"/>
            <a:ext cx="1981633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source port #</a:t>
            </a:r>
          </a:p>
        </p:txBody>
      </p:sp>
      <p:sp>
        <p:nvSpPr>
          <p:cNvPr id="9" name="Text Box 64">
            <a:extLst>
              <a:ext uri="{FF2B5EF4-FFF2-40B4-BE49-F238E27FC236}">
                <a16:creationId xmlns:a16="http://schemas.microsoft.com/office/drawing/2014/main" id="{E1570F29-0F41-1C4A-8666-81877D59C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8474" y="2771560"/>
            <a:ext cx="1720489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latin typeface="Helvetica" pitchFamily="2" charset="0"/>
              </a:rPr>
              <a:t>dest</a:t>
            </a:r>
            <a:r>
              <a:rPr lang="en-US" altLang="en-US" sz="2400" dirty="0">
                <a:latin typeface="Helvetica" pitchFamily="2" charset="0"/>
              </a:rPr>
              <a:t> port #</a:t>
            </a:r>
          </a:p>
        </p:txBody>
      </p:sp>
      <p:sp>
        <p:nvSpPr>
          <p:cNvPr id="10" name="Line 66">
            <a:extLst>
              <a:ext uri="{FF2B5EF4-FFF2-40B4-BE49-F238E27FC236}">
                <a16:creationId xmlns:a16="http://schemas.microsoft.com/office/drawing/2014/main" id="{D94A92A5-AC86-DB4E-83A7-0EA6932132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5523" y="3341113"/>
            <a:ext cx="3900546" cy="2437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sp>
        <p:nvSpPr>
          <p:cNvPr id="11" name="Line 69">
            <a:extLst>
              <a:ext uri="{FF2B5EF4-FFF2-40B4-BE49-F238E27FC236}">
                <a16:creationId xmlns:a16="http://schemas.microsoft.com/office/drawing/2014/main" id="{E52FB37B-569F-6742-B1B5-EF1DE4E47A6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63060" y="2749332"/>
            <a:ext cx="1" cy="7018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sp>
        <p:nvSpPr>
          <p:cNvPr id="17" name="Line 20">
            <a:extLst>
              <a:ext uri="{FF2B5EF4-FFF2-40B4-BE49-F238E27FC236}">
                <a16:creationId xmlns:a16="http://schemas.microsoft.com/office/drawing/2014/main" id="{D9E1BC4C-E1F0-2743-8F6E-8FE66BBAC54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77810" y="3350635"/>
            <a:ext cx="1128" cy="51209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sp>
        <p:nvSpPr>
          <p:cNvPr id="18" name="Text Box 22">
            <a:extLst>
              <a:ext uri="{FF2B5EF4-FFF2-40B4-BE49-F238E27FC236}">
                <a16:creationId xmlns:a16="http://schemas.microsoft.com/office/drawing/2014/main" id="{6E18EBB9-8FE1-C845-803D-47C74CCED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763" y="3353813"/>
            <a:ext cx="1865007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length</a:t>
            </a:r>
          </a:p>
        </p:txBody>
      </p:sp>
      <p:sp>
        <p:nvSpPr>
          <p:cNvPr id="19" name="Text Box 23">
            <a:extLst>
              <a:ext uri="{FF2B5EF4-FFF2-40B4-BE49-F238E27FC236}">
                <a16:creationId xmlns:a16="http://schemas.microsoft.com/office/drawing/2014/main" id="{DEB2FE21-B5A5-4241-BA5F-928822306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0552" y="3344288"/>
            <a:ext cx="1748412" cy="471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checksum</a:t>
            </a:r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13B4A637-37A0-B243-92E7-410CBA603C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844398"/>
            <a:ext cx="3910069" cy="2785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0F89748-C322-3E46-8991-9E7B9472A0A1}"/>
              </a:ext>
            </a:extLst>
          </p:cNvPr>
          <p:cNvGrpSpPr/>
          <p:nvPr/>
        </p:nvGrpSpPr>
        <p:grpSpPr>
          <a:xfrm>
            <a:off x="6100760" y="1986295"/>
            <a:ext cx="3905309" cy="539203"/>
            <a:chOff x="6100760" y="1986295"/>
            <a:chExt cx="3905309" cy="539203"/>
          </a:xfrm>
        </p:grpSpPr>
        <p:sp>
          <p:nvSpPr>
            <p:cNvPr id="12" name="Text Box 70">
              <a:extLst>
                <a:ext uri="{FF2B5EF4-FFF2-40B4-BE49-F238E27FC236}">
                  <a16:creationId xmlns:a16="http://schemas.microsoft.com/office/drawing/2014/main" id="{253A6192-9DC2-5F48-B1B0-ACE65E9638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67577" y="2024740"/>
              <a:ext cx="109196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Helvetica" pitchFamily="2" charset="0"/>
                </a:rPr>
                <a:t>16 bits</a:t>
              </a:r>
            </a:p>
          </p:txBody>
        </p:sp>
        <p:sp>
          <p:nvSpPr>
            <p:cNvPr id="14" name="Line 72">
              <a:extLst>
                <a:ext uri="{FF2B5EF4-FFF2-40B4-BE49-F238E27FC236}">
                  <a16:creationId xmlns:a16="http://schemas.microsoft.com/office/drawing/2014/main" id="{6838FCEB-D523-1341-91DB-F780C40AB8A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6100760" y="2515973"/>
              <a:ext cx="1962299" cy="95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Helvetica" pitchFamily="2" charset="0"/>
              </a:endParaRPr>
            </a:p>
          </p:txBody>
        </p:sp>
        <p:sp>
          <p:nvSpPr>
            <p:cNvPr id="23" name="Text Box 70">
              <a:extLst>
                <a:ext uri="{FF2B5EF4-FFF2-40B4-BE49-F238E27FC236}">
                  <a16:creationId xmlns:a16="http://schemas.microsoft.com/office/drawing/2014/main" id="{19DE2F09-8B2B-B34C-9704-8888EDECC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0587" y="1986295"/>
              <a:ext cx="109196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Helvetica" pitchFamily="2" charset="0"/>
                </a:rPr>
                <a:t>16 bits</a:t>
              </a:r>
            </a:p>
          </p:txBody>
        </p:sp>
        <p:sp>
          <p:nvSpPr>
            <p:cNvPr id="24" name="Line 72">
              <a:extLst>
                <a:ext uri="{FF2B5EF4-FFF2-40B4-BE49-F238E27FC236}">
                  <a16:creationId xmlns:a16="http://schemas.microsoft.com/office/drawing/2014/main" id="{BAC8676E-4E12-6A40-8CFF-C4AE51013E4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8043770" y="2477528"/>
              <a:ext cx="1962299" cy="95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Helvetica" pitchFamily="2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0C3AA6E-F94A-6446-A8D4-B6C76FCDDABC}"/>
              </a:ext>
            </a:extLst>
          </p:cNvPr>
          <p:cNvGrpSpPr/>
          <p:nvPr/>
        </p:nvGrpSpPr>
        <p:grpSpPr>
          <a:xfrm>
            <a:off x="338016" y="1647081"/>
            <a:ext cx="4054986" cy="4513231"/>
            <a:chOff x="205281" y="1986295"/>
            <a:chExt cx="4054986" cy="451323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2C279FE-319B-9743-9D6F-23E21324E1CB}"/>
                </a:ext>
              </a:extLst>
            </p:cNvPr>
            <p:cNvGrpSpPr/>
            <p:nvPr/>
          </p:nvGrpSpPr>
          <p:grpSpPr>
            <a:xfrm>
              <a:off x="205281" y="1986295"/>
              <a:ext cx="2551987" cy="4513231"/>
              <a:chOff x="472567" y="1985463"/>
              <a:chExt cx="3026956" cy="4512399"/>
            </a:xfrm>
          </p:grpSpPr>
          <p:sp>
            <p:nvSpPr>
              <p:cNvPr id="26" name="Rectangle 4">
                <a:extLst>
                  <a:ext uri="{FF2B5EF4-FFF2-40B4-BE49-F238E27FC236}">
                    <a16:creationId xmlns:a16="http://schemas.microsoft.com/office/drawing/2014/main" id="{06CEA10E-3A59-5846-805F-E5FA58953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5372913"/>
                <a:ext cx="3026956" cy="1124949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bg1"/>
                    </a:solidFill>
                  </a:rPr>
                  <a:t>Link </a:t>
                </a:r>
                <a:r>
                  <a:rPr lang="en-US" altLang="en-US" sz="2400" b="0" dirty="0">
                    <a:solidFill>
                      <a:schemeClr val="bg1"/>
                    </a:solidFill>
                  </a:rPr>
                  <a:t>layer</a:t>
                </a:r>
              </a:p>
            </p:txBody>
          </p:sp>
          <p:sp>
            <p:nvSpPr>
              <p:cNvPr id="27" name="Rectangle 5">
                <a:extLst>
                  <a:ext uri="{FF2B5EF4-FFF2-40B4-BE49-F238E27FC236}">
                    <a16:creationId xmlns:a16="http://schemas.microsoft.com/office/drawing/2014/main" id="{F7911394-DDD4-584A-8C8D-13C68DE56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4246690"/>
                <a:ext cx="3026956" cy="1122019"/>
              </a:xfrm>
              <a:prstGeom prst="rect">
                <a:avLst/>
              </a:prstGeom>
              <a:solidFill>
                <a:srgbClr val="3C82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solidFill>
                      <a:srgbClr val="FFFFFF"/>
                    </a:solidFill>
                  </a:rPr>
                  <a:t>Network</a:t>
                </a:r>
              </a:p>
            </p:txBody>
          </p:sp>
          <p:sp>
            <p:nvSpPr>
              <p:cNvPr id="28" name="Rectangle 6">
                <a:extLst>
                  <a:ext uri="{FF2B5EF4-FFF2-40B4-BE49-F238E27FC236}">
                    <a16:creationId xmlns:a16="http://schemas.microsoft.com/office/drawing/2014/main" id="{7DE00CCB-5BDE-E042-B476-A04D556B8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3117546"/>
                <a:ext cx="3026956" cy="112494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solidFill>
                      <a:srgbClr val="FFFFFF"/>
                    </a:solidFill>
                  </a:rPr>
                  <a:t>Transport</a:t>
                </a:r>
              </a:p>
            </p:txBody>
          </p:sp>
          <p:sp>
            <p:nvSpPr>
              <p:cNvPr id="29" name="Rectangle 7">
                <a:extLst>
                  <a:ext uri="{FF2B5EF4-FFF2-40B4-BE49-F238E27FC236}">
                    <a16:creationId xmlns:a16="http://schemas.microsoft.com/office/drawing/2014/main" id="{2B2D73E5-99F3-9A45-8E10-5C76B13175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1985463"/>
                <a:ext cx="3026956" cy="1127879"/>
              </a:xfrm>
              <a:prstGeom prst="rect">
                <a:avLst/>
              </a:prstGeom>
              <a:solidFill>
                <a:srgbClr val="00D164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solidFill>
                      <a:srgbClr val="FFFFFF"/>
                    </a:solidFill>
                  </a:rPr>
                  <a:t>Applications</a:t>
                </a:r>
              </a:p>
            </p:txBody>
          </p:sp>
        </p:grpSp>
        <p:sp>
          <p:nvSpPr>
            <p:cNvPr id="30" name="Rectangle 4">
              <a:extLst>
                <a:ext uri="{FF2B5EF4-FFF2-40B4-BE49-F238E27FC236}">
                  <a16:creationId xmlns:a16="http://schemas.microsoft.com/office/drawing/2014/main" id="{E1EFAD1D-598E-2F4C-B886-6F838C0A2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5896" y="2460563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73A5B17-63ED-484D-8024-ACBF66E5C1EE}"/>
                </a:ext>
              </a:extLst>
            </p:cNvPr>
            <p:cNvGrpSpPr/>
            <p:nvPr/>
          </p:nvGrpSpPr>
          <p:grpSpPr>
            <a:xfrm>
              <a:off x="3115680" y="3581396"/>
              <a:ext cx="762000" cy="304800"/>
              <a:chOff x="4113213" y="3733800"/>
              <a:chExt cx="762000" cy="304800"/>
            </a:xfrm>
          </p:grpSpPr>
          <p:sp>
            <p:nvSpPr>
              <p:cNvPr id="32" name="Rectangle 5">
                <a:extLst>
                  <a:ext uri="{FF2B5EF4-FFF2-40B4-BE49-F238E27FC236}">
                    <a16:creationId xmlns:a16="http://schemas.microsoft.com/office/drawing/2014/main" id="{FBEB207F-E45F-F042-BCF0-545150727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265613" y="3733800"/>
                <a:ext cx="609600" cy="304800"/>
              </a:xfrm>
              <a:prstGeom prst="rect">
                <a:avLst/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33" name="Rectangle 6">
                <a:extLst>
                  <a:ext uri="{FF2B5EF4-FFF2-40B4-BE49-F238E27FC236}">
                    <a16:creationId xmlns:a16="http://schemas.microsoft.com/office/drawing/2014/main" id="{BD44F466-D659-A14E-AC1D-1476F256D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113213" y="3733800"/>
                <a:ext cx="228600" cy="3048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463AD36-A102-CB46-AE25-ECE2EC90964C}"/>
                </a:ext>
              </a:extLst>
            </p:cNvPr>
            <p:cNvGrpSpPr/>
            <p:nvPr/>
          </p:nvGrpSpPr>
          <p:grpSpPr>
            <a:xfrm>
              <a:off x="3117267" y="5742710"/>
              <a:ext cx="1143000" cy="304800"/>
              <a:chOff x="4114800" y="4800600"/>
              <a:chExt cx="1143000" cy="304800"/>
            </a:xfrm>
          </p:grpSpPr>
          <p:sp>
            <p:nvSpPr>
              <p:cNvPr id="35" name="Rectangle 10">
                <a:extLst>
                  <a:ext uri="{FF2B5EF4-FFF2-40B4-BE49-F238E27FC236}">
                    <a16:creationId xmlns:a16="http://schemas.microsoft.com/office/drawing/2014/main" id="{1BF16652-C993-9349-AF23-3C62992A1C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648200" y="4800600"/>
                <a:ext cx="609600" cy="304800"/>
              </a:xfrm>
              <a:prstGeom prst="rect">
                <a:avLst/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36" name="Rectangle 11">
                <a:extLst>
                  <a:ext uri="{FF2B5EF4-FFF2-40B4-BE49-F238E27FC236}">
                    <a16:creationId xmlns:a16="http://schemas.microsoft.com/office/drawing/2014/main" id="{E04F19A2-C184-4D41-8058-6DE0D8D97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419600" y="4800600"/>
                <a:ext cx="304800" cy="3048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37" name="Rectangle 12">
                <a:extLst>
                  <a:ext uri="{FF2B5EF4-FFF2-40B4-BE49-F238E27FC236}">
                    <a16:creationId xmlns:a16="http://schemas.microsoft.com/office/drawing/2014/main" id="{73F00F58-58A1-634B-B04B-7B5074123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191000" y="4800600"/>
                <a:ext cx="304800" cy="304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38" name="Rectangle 13">
                <a:extLst>
                  <a:ext uri="{FF2B5EF4-FFF2-40B4-BE49-F238E27FC236}">
                    <a16:creationId xmlns:a16="http://schemas.microsoft.com/office/drawing/2014/main" id="{664823FB-A107-BE4D-A5D0-591A15C6B3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114800" y="4800600"/>
                <a:ext cx="228600" cy="30480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A21AD52-FBEA-C64F-8800-15F1D208A1B6}"/>
                </a:ext>
              </a:extLst>
            </p:cNvPr>
            <p:cNvGrpSpPr/>
            <p:nvPr/>
          </p:nvGrpSpPr>
          <p:grpSpPr>
            <a:xfrm>
              <a:off x="3117267" y="4662057"/>
              <a:ext cx="983671" cy="304801"/>
              <a:chOff x="3117267" y="4662057"/>
              <a:chExt cx="983671" cy="304801"/>
            </a:xfrm>
          </p:grpSpPr>
          <p:sp>
            <p:nvSpPr>
              <p:cNvPr id="40" name="Rectangle 8">
                <a:extLst>
                  <a:ext uri="{FF2B5EF4-FFF2-40B4-BE49-F238E27FC236}">
                    <a16:creationId xmlns:a16="http://schemas.microsoft.com/office/drawing/2014/main" id="{285F122A-323C-D04E-A791-5CCB1730D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193467" y="4662057"/>
                <a:ext cx="304800" cy="3048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41" name="Rectangle 9">
                <a:extLst>
                  <a:ext uri="{FF2B5EF4-FFF2-40B4-BE49-F238E27FC236}">
                    <a16:creationId xmlns:a16="http://schemas.microsoft.com/office/drawing/2014/main" id="{C1D6BF7D-9D40-B94E-904F-FE65A7F510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117267" y="4662057"/>
                <a:ext cx="152400" cy="304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42" name="Rectangle 4">
                <a:extLst>
                  <a:ext uri="{FF2B5EF4-FFF2-40B4-BE49-F238E27FC236}">
                    <a16:creationId xmlns:a16="http://schemas.microsoft.com/office/drawing/2014/main" id="{622790AA-61AA-2141-A485-087FD7AA7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1338" y="4662058"/>
                <a:ext cx="609600" cy="304800"/>
              </a:xfrm>
              <a:prstGeom prst="rect">
                <a:avLst/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57FE5B19-AE2D-E643-A504-95039BB6C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389" y="5975609"/>
            <a:ext cx="1228229" cy="749222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ED287F0-2BF9-5B43-B3F8-7FA3F0B7A4AB}"/>
              </a:ext>
            </a:extLst>
          </p:cNvPr>
          <p:cNvCxnSpPr/>
          <p:nvPr/>
        </p:nvCxnSpPr>
        <p:spPr>
          <a:xfrm>
            <a:off x="3859602" y="2121349"/>
            <a:ext cx="2128243" cy="1694129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EBA3FE5-F2D5-2B4B-BA3E-454283B2852E}"/>
              </a:ext>
            </a:extLst>
          </p:cNvPr>
          <p:cNvCxnSpPr>
            <a:cxnSpLocks/>
          </p:cNvCxnSpPr>
          <p:nvPr/>
        </p:nvCxnSpPr>
        <p:spPr>
          <a:xfrm>
            <a:off x="3881806" y="2452524"/>
            <a:ext cx="2135753" cy="3790950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3C73AF1-A3EA-7D43-A97B-385F3890F733}"/>
              </a:ext>
            </a:extLst>
          </p:cNvPr>
          <p:cNvGrpSpPr/>
          <p:nvPr/>
        </p:nvGrpSpPr>
        <p:grpSpPr>
          <a:xfrm>
            <a:off x="3248415" y="2742470"/>
            <a:ext cx="2807425" cy="1339288"/>
            <a:chOff x="3248415" y="2742470"/>
            <a:chExt cx="2807425" cy="1339288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57B305B-67BD-5545-BC77-FF3D0A04A8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7281" y="3904529"/>
              <a:ext cx="2431693" cy="177229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D00D80D-6D81-8A40-BB2B-ACBF276016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48415" y="3573362"/>
              <a:ext cx="323614" cy="508396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2E91F8A-4491-5343-B092-84DB9795DE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737" y="2742470"/>
              <a:ext cx="2110103" cy="1019299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286FD2F-7531-984F-B881-BA9A911A59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58775" y="3590200"/>
              <a:ext cx="502621" cy="197868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 Box 24">
            <a:extLst>
              <a:ext uri="{FF2B5EF4-FFF2-40B4-BE49-F238E27FC236}">
                <a16:creationId xmlns:a16="http://schemas.microsoft.com/office/drawing/2014/main" id="{F0F35345-4A7E-D74A-A958-A6C80B7AC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8889" y="1915808"/>
            <a:ext cx="211850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Error detection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info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(more to come)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A6AFBF9-3313-F546-8EA5-F38802D73285}"/>
              </a:ext>
            </a:extLst>
          </p:cNvPr>
          <p:cNvCxnSpPr>
            <a:cxnSpLocks/>
          </p:cNvCxnSpPr>
          <p:nvPr/>
        </p:nvCxnSpPr>
        <p:spPr>
          <a:xfrm flipH="1">
            <a:off x="9769343" y="2641446"/>
            <a:ext cx="828740" cy="83952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26E4D1D-461F-2D47-80E8-34059BD9690B}"/>
              </a:ext>
            </a:extLst>
          </p:cNvPr>
          <p:cNvCxnSpPr>
            <a:cxnSpLocks/>
          </p:cNvCxnSpPr>
          <p:nvPr/>
        </p:nvCxnSpPr>
        <p:spPr>
          <a:xfrm flipH="1">
            <a:off x="7776445" y="1741764"/>
            <a:ext cx="2546194" cy="176143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57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 animBg="1"/>
      <p:bldP spid="15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  <p:bldP spid="19" grpId="0" animBg="1"/>
      <p:bldP spid="21" grpId="0" animBg="1"/>
      <p:bldP spid="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B825E-1217-BF4B-BF40-31BC2B5CD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UDP segment structure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4FE77108-91DA-954C-B4A6-4C1668E11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050" y="2749334"/>
            <a:ext cx="3891019" cy="34941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5" name="Text Box 73">
            <a:extLst>
              <a:ext uri="{FF2B5EF4-FFF2-40B4-BE49-F238E27FC236}">
                <a16:creationId xmlns:a16="http://schemas.microsoft.com/office/drawing/2014/main" id="{904203A0-19AF-2E42-A001-310E9662A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526" y="3976664"/>
            <a:ext cx="3654438" cy="230832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application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data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(message)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8" name="Text Box 63">
            <a:extLst>
              <a:ext uri="{FF2B5EF4-FFF2-40B4-BE49-F238E27FC236}">
                <a16:creationId xmlns:a16="http://schemas.microsoft.com/office/drawing/2014/main" id="{FF6A3853-A366-9E48-AEE9-D9B30AE7C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3" y="2771560"/>
            <a:ext cx="1981633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source port #</a:t>
            </a:r>
          </a:p>
        </p:txBody>
      </p:sp>
      <p:sp>
        <p:nvSpPr>
          <p:cNvPr id="9" name="Text Box 64">
            <a:extLst>
              <a:ext uri="{FF2B5EF4-FFF2-40B4-BE49-F238E27FC236}">
                <a16:creationId xmlns:a16="http://schemas.microsoft.com/office/drawing/2014/main" id="{E1570F29-0F41-1C4A-8666-81877D59C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8474" y="2771560"/>
            <a:ext cx="1720489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latin typeface="Helvetica" pitchFamily="2" charset="0"/>
              </a:rPr>
              <a:t>dest</a:t>
            </a:r>
            <a:r>
              <a:rPr lang="en-US" altLang="en-US" sz="2400" dirty="0">
                <a:latin typeface="Helvetica" pitchFamily="2" charset="0"/>
              </a:rPr>
              <a:t> port #</a:t>
            </a:r>
          </a:p>
        </p:txBody>
      </p:sp>
      <p:sp>
        <p:nvSpPr>
          <p:cNvPr id="10" name="Line 66">
            <a:extLst>
              <a:ext uri="{FF2B5EF4-FFF2-40B4-BE49-F238E27FC236}">
                <a16:creationId xmlns:a16="http://schemas.microsoft.com/office/drawing/2014/main" id="{D94A92A5-AC86-DB4E-83A7-0EA6932132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5523" y="3341113"/>
            <a:ext cx="3900546" cy="2437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sp>
        <p:nvSpPr>
          <p:cNvPr id="11" name="Line 69">
            <a:extLst>
              <a:ext uri="{FF2B5EF4-FFF2-40B4-BE49-F238E27FC236}">
                <a16:creationId xmlns:a16="http://schemas.microsoft.com/office/drawing/2014/main" id="{E52FB37B-569F-6742-B1B5-EF1DE4E47A6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63060" y="2749332"/>
            <a:ext cx="1" cy="7018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sp>
        <p:nvSpPr>
          <p:cNvPr id="17" name="Line 20">
            <a:extLst>
              <a:ext uri="{FF2B5EF4-FFF2-40B4-BE49-F238E27FC236}">
                <a16:creationId xmlns:a16="http://schemas.microsoft.com/office/drawing/2014/main" id="{D9E1BC4C-E1F0-2743-8F6E-8FE66BBAC54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77810" y="3350635"/>
            <a:ext cx="1128" cy="51209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sp>
        <p:nvSpPr>
          <p:cNvPr id="18" name="Text Box 22">
            <a:extLst>
              <a:ext uri="{FF2B5EF4-FFF2-40B4-BE49-F238E27FC236}">
                <a16:creationId xmlns:a16="http://schemas.microsoft.com/office/drawing/2014/main" id="{6E18EBB9-8FE1-C845-803D-47C74CCED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763" y="3353813"/>
            <a:ext cx="1865007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length</a:t>
            </a:r>
          </a:p>
        </p:txBody>
      </p:sp>
      <p:sp>
        <p:nvSpPr>
          <p:cNvPr id="19" name="Text Box 23">
            <a:extLst>
              <a:ext uri="{FF2B5EF4-FFF2-40B4-BE49-F238E27FC236}">
                <a16:creationId xmlns:a16="http://schemas.microsoft.com/office/drawing/2014/main" id="{DEB2FE21-B5A5-4241-BA5F-928822306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0552" y="3344288"/>
            <a:ext cx="1748412" cy="471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checksum</a:t>
            </a:r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13B4A637-37A0-B243-92E7-410CBA603C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844398"/>
            <a:ext cx="3910069" cy="2785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0C3AA6E-F94A-6446-A8D4-B6C76FCDDABC}"/>
              </a:ext>
            </a:extLst>
          </p:cNvPr>
          <p:cNvGrpSpPr/>
          <p:nvPr/>
        </p:nvGrpSpPr>
        <p:grpSpPr>
          <a:xfrm>
            <a:off x="338016" y="1647081"/>
            <a:ext cx="4054986" cy="4513231"/>
            <a:chOff x="205281" y="1986295"/>
            <a:chExt cx="4054986" cy="451323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2C279FE-319B-9743-9D6F-23E21324E1CB}"/>
                </a:ext>
              </a:extLst>
            </p:cNvPr>
            <p:cNvGrpSpPr/>
            <p:nvPr/>
          </p:nvGrpSpPr>
          <p:grpSpPr>
            <a:xfrm>
              <a:off x="205281" y="1986295"/>
              <a:ext cx="2551987" cy="4513231"/>
              <a:chOff x="472567" y="1985463"/>
              <a:chExt cx="3026956" cy="4512399"/>
            </a:xfrm>
          </p:grpSpPr>
          <p:sp>
            <p:nvSpPr>
              <p:cNvPr id="26" name="Rectangle 4">
                <a:extLst>
                  <a:ext uri="{FF2B5EF4-FFF2-40B4-BE49-F238E27FC236}">
                    <a16:creationId xmlns:a16="http://schemas.microsoft.com/office/drawing/2014/main" id="{06CEA10E-3A59-5846-805F-E5FA58953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5372913"/>
                <a:ext cx="3026956" cy="1124949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bg1"/>
                    </a:solidFill>
                  </a:rPr>
                  <a:t>Link </a:t>
                </a:r>
                <a:r>
                  <a:rPr lang="en-US" altLang="en-US" sz="2400" b="0" dirty="0">
                    <a:solidFill>
                      <a:schemeClr val="bg1"/>
                    </a:solidFill>
                  </a:rPr>
                  <a:t>layer</a:t>
                </a:r>
              </a:p>
            </p:txBody>
          </p:sp>
          <p:sp>
            <p:nvSpPr>
              <p:cNvPr id="27" name="Rectangle 5">
                <a:extLst>
                  <a:ext uri="{FF2B5EF4-FFF2-40B4-BE49-F238E27FC236}">
                    <a16:creationId xmlns:a16="http://schemas.microsoft.com/office/drawing/2014/main" id="{F7911394-DDD4-584A-8C8D-13C68DE56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4246690"/>
                <a:ext cx="3026956" cy="1122019"/>
              </a:xfrm>
              <a:prstGeom prst="rect">
                <a:avLst/>
              </a:prstGeom>
              <a:solidFill>
                <a:srgbClr val="3C82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solidFill>
                      <a:srgbClr val="FFFFFF"/>
                    </a:solidFill>
                  </a:rPr>
                  <a:t>Network</a:t>
                </a:r>
              </a:p>
            </p:txBody>
          </p:sp>
          <p:sp>
            <p:nvSpPr>
              <p:cNvPr id="28" name="Rectangle 6">
                <a:extLst>
                  <a:ext uri="{FF2B5EF4-FFF2-40B4-BE49-F238E27FC236}">
                    <a16:creationId xmlns:a16="http://schemas.microsoft.com/office/drawing/2014/main" id="{7DE00CCB-5BDE-E042-B476-A04D556B8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3117546"/>
                <a:ext cx="3026956" cy="112494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solidFill>
                      <a:srgbClr val="FFFFFF"/>
                    </a:solidFill>
                  </a:rPr>
                  <a:t>Transport</a:t>
                </a:r>
              </a:p>
            </p:txBody>
          </p:sp>
          <p:sp>
            <p:nvSpPr>
              <p:cNvPr id="29" name="Rectangle 7">
                <a:extLst>
                  <a:ext uri="{FF2B5EF4-FFF2-40B4-BE49-F238E27FC236}">
                    <a16:creationId xmlns:a16="http://schemas.microsoft.com/office/drawing/2014/main" id="{2B2D73E5-99F3-9A45-8E10-5C76B13175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1985463"/>
                <a:ext cx="3026956" cy="1127879"/>
              </a:xfrm>
              <a:prstGeom prst="rect">
                <a:avLst/>
              </a:prstGeom>
              <a:solidFill>
                <a:srgbClr val="00D164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solidFill>
                      <a:srgbClr val="FFFFFF"/>
                    </a:solidFill>
                  </a:rPr>
                  <a:t>Applications</a:t>
                </a:r>
              </a:p>
            </p:txBody>
          </p:sp>
        </p:grpSp>
        <p:sp>
          <p:nvSpPr>
            <p:cNvPr id="30" name="Rectangle 4">
              <a:extLst>
                <a:ext uri="{FF2B5EF4-FFF2-40B4-BE49-F238E27FC236}">
                  <a16:creationId xmlns:a16="http://schemas.microsoft.com/office/drawing/2014/main" id="{E1EFAD1D-598E-2F4C-B886-6F838C0A2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5896" y="2460563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73A5B17-63ED-484D-8024-ACBF66E5C1EE}"/>
                </a:ext>
              </a:extLst>
            </p:cNvPr>
            <p:cNvGrpSpPr/>
            <p:nvPr/>
          </p:nvGrpSpPr>
          <p:grpSpPr>
            <a:xfrm>
              <a:off x="3115680" y="3581396"/>
              <a:ext cx="762000" cy="304800"/>
              <a:chOff x="4113213" y="3733800"/>
              <a:chExt cx="762000" cy="304800"/>
            </a:xfrm>
          </p:grpSpPr>
          <p:sp>
            <p:nvSpPr>
              <p:cNvPr id="32" name="Rectangle 5">
                <a:extLst>
                  <a:ext uri="{FF2B5EF4-FFF2-40B4-BE49-F238E27FC236}">
                    <a16:creationId xmlns:a16="http://schemas.microsoft.com/office/drawing/2014/main" id="{FBEB207F-E45F-F042-BCF0-545150727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265613" y="3733800"/>
                <a:ext cx="609600" cy="304800"/>
              </a:xfrm>
              <a:prstGeom prst="rect">
                <a:avLst/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33" name="Rectangle 6">
                <a:extLst>
                  <a:ext uri="{FF2B5EF4-FFF2-40B4-BE49-F238E27FC236}">
                    <a16:creationId xmlns:a16="http://schemas.microsoft.com/office/drawing/2014/main" id="{BD44F466-D659-A14E-AC1D-1476F256D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113213" y="3733800"/>
                <a:ext cx="228600" cy="3048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463AD36-A102-CB46-AE25-ECE2EC90964C}"/>
                </a:ext>
              </a:extLst>
            </p:cNvPr>
            <p:cNvGrpSpPr/>
            <p:nvPr/>
          </p:nvGrpSpPr>
          <p:grpSpPr>
            <a:xfrm>
              <a:off x="3117267" y="5742710"/>
              <a:ext cx="1143000" cy="304800"/>
              <a:chOff x="4114800" y="4800600"/>
              <a:chExt cx="1143000" cy="304800"/>
            </a:xfrm>
          </p:grpSpPr>
          <p:sp>
            <p:nvSpPr>
              <p:cNvPr id="35" name="Rectangle 10">
                <a:extLst>
                  <a:ext uri="{FF2B5EF4-FFF2-40B4-BE49-F238E27FC236}">
                    <a16:creationId xmlns:a16="http://schemas.microsoft.com/office/drawing/2014/main" id="{1BF16652-C993-9349-AF23-3C62992A1C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648200" y="4800600"/>
                <a:ext cx="609600" cy="304800"/>
              </a:xfrm>
              <a:prstGeom prst="rect">
                <a:avLst/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36" name="Rectangle 11">
                <a:extLst>
                  <a:ext uri="{FF2B5EF4-FFF2-40B4-BE49-F238E27FC236}">
                    <a16:creationId xmlns:a16="http://schemas.microsoft.com/office/drawing/2014/main" id="{E04F19A2-C184-4D41-8058-6DE0D8D97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419600" y="4800600"/>
                <a:ext cx="304800" cy="3048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37" name="Rectangle 12">
                <a:extLst>
                  <a:ext uri="{FF2B5EF4-FFF2-40B4-BE49-F238E27FC236}">
                    <a16:creationId xmlns:a16="http://schemas.microsoft.com/office/drawing/2014/main" id="{73F00F58-58A1-634B-B04B-7B5074123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191000" y="4800600"/>
                <a:ext cx="304800" cy="304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38" name="Rectangle 13">
                <a:extLst>
                  <a:ext uri="{FF2B5EF4-FFF2-40B4-BE49-F238E27FC236}">
                    <a16:creationId xmlns:a16="http://schemas.microsoft.com/office/drawing/2014/main" id="{664823FB-A107-BE4D-A5D0-591A15C6B3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114800" y="4800600"/>
                <a:ext cx="228600" cy="30480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A21AD52-FBEA-C64F-8800-15F1D208A1B6}"/>
                </a:ext>
              </a:extLst>
            </p:cNvPr>
            <p:cNvGrpSpPr/>
            <p:nvPr/>
          </p:nvGrpSpPr>
          <p:grpSpPr>
            <a:xfrm>
              <a:off x="3117267" y="4662057"/>
              <a:ext cx="983671" cy="304801"/>
              <a:chOff x="3117267" y="4662057"/>
              <a:chExt cx="983671" cy="304801"/>
            </a:xfrm>
          </p:grpSpPr>
          <p:sp>
            <p:nvSpPr>
              <p:cNvPr id="40" name="Rectangle 8">
                <a:extLst>
                  <a:ext uri="{FF2B5EF4-FFF2-40B4-BE49-F238E27FC236}">
                    <a16:creationId xmlns:a16="http://schemas.microsoft.com/office/drawing/2014/main" id="{285F122A-323C-D04E-A791-5CCB1730D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193467" y="4662057"/>
                <a:ext cx="304800" cy="3048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41" name="Rectangle 9">
                <a:extLst>
                  <a:ext uri="{FF2B5EF4-FFF2-40B4-BE49-F238E27FC236}">
                    <a16:creationId xmlns:a16="http://schemas.microsoft.com/office/drawing/2014/main" id="{C1D6BF7D-9D40-B94E-904F-FE65A7F510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117267" y="4662057"/>
                <a:ext cx="152400" cy="304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42" name="Rectangle 4">
                <a:extLst>
                  <a:ext uri="{FF2B5EF4-FFF2-40B4-BE49-F238E27FC236}">
                    <a16:creationId xmlns:a16="http://schemas.microsoft.com/office/drawing/2014/main" id="{622790AA-61AA-2141-A485-087FD7AA7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1338" y="4662058"/>
                <a:ext cx="609600" cy="304800"/>
              </a:xfrm>
              <a:prstGeom prst="rect">
                <a:avLst/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57FE5B19-AE2D-E643-A504-95039BB6C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389" y="5975609"/>
            <a:ext cx="1228229" cy="749222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ED287F0-2BF9-5B43-B3F8-7FA3F0B7A4AB}"/>
              </a:ext>
            </a:extLst>
          </p:cNvPr>
          <p:cNvCxnSpPr/>
          <p:nvPr/>
        </p:nvCxnSpPr>
        <p:spPr>
          <a:xfrm>
            <a:off x="3859602" y="2121349"/>
            <a:ext cx="2128243" cy="1694129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EBA3FE5-F2D5-2B4B-BA3E-454283B2852E}"/>
              </a:ext>
            </a:extLst>
          </p:cNvPr>
          <p:cNvCxnSpPr>
            <a:cxnSpLocks/>
          </p:cNvCxnSpPr>
          <p:nvPr/>
        </p:nvCxnSpPr>
        <p:spPr>
          <a:xfrm>
            <a:off x="3881806" y="2452524"/>
            <a:ext cx="2135753" cy="3790950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3C73AF1-A3EA-7D43-A97B-385F3890F733}"/>
              </a:ext>
            </a:extLst>
          </p:cNvPr>
          <p:cNvGrpSpPr/>
          <p:nvPr/>
        </p:nvGrpSpPr>
        <p:grpSpPr>
          <a:xfrm>
            <a:off x="3248415" y="2742470"/>
            <a:ext cx="2807425" cy="1339288"/>
            <a:chOff x="3248415" y="2742470"/>
            <a:chExt cx="2807425" cy="1339288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57B305B-67BD-5545-BC77-FF3D0A04A8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7281" y="3904529"/>
              <a:ext cx="2431693" cy="177229"/>
            </a:xfrm>
            <a:prstGeom prst="line">
              <a:avLst/>
            </a:prstGeom>
            <a:ln w="50800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D00D80D-6D81-8A40-BB2B-ACBF276016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48415" y="3573362"/>
              <a:ext cx="323614" cy="508396"/>
            </a:xfrm>
            <a:prstGeom prst="line">
              <a:avLst/>
            </a:prstGeom>
            <a:ln w="50800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2E91F8A-4491-5343-B092-84DB9795DE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737" y="2742470"/>
              <a:ext cx="2110103" cy="1019299"/>
            </a:xfrm>
            <a:prstGeom prst="line">
              <a:avLst/>
            </a:prstGeom>
            <a:ln w="50800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286FD2F-7531-984F-B881-BA9A911A59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58775" y="3590200"/>
              <a:ext cx="502621" cy="197868"/>
            </a:xfrm>
            <a:prstGeom prst="line">
              <a:avLst/>
            </a:prstGeom>
            <a:ln w="50800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4BEF778-C83F-7448-BCE2-C1F125E48ED1}"/>
              </a:ext>
            </a:extLst>
          </p:cNvPr>
          <p:cNvSpPr txBox="1"/>
          <p:nvPr/>
        </p:nvSpPr>
        <p:spPr>
          <a:xfrm>
            <a:off x="6115050" y="1277214"/>
            <a:ext cx="3891019" cy="144655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solidFill>
                  <a:schemeClr val="bg1"/>
                </a:solidFill>
                <a:latin typeface="Helvetica" pitchFamily="2" charset="0"/>
              </a:rPr>
              <a:t>…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  <a:latin typeface="Helvetica" pitchFamily="2" charset="0"/>
              </a:rPr>
              <a:t>Source IP address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  <a:latin typeface="Helvetica" pitchFamily="2" charset="0"/>
              </a:rPr>
              <a:t>Destination IP address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  <a:latin typeface="Helvetica" pitchFamily="2" charset="0"/>
              </a:rPr>
              <a:t>…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71DACBD-245C-9A42-89BE-A60873E08E2F}"/>
              </a:ext>
            </a:extLst>
          </p:cNvPr>
          <p:cNvGrpSpPr/>
          <p:nvPr/>
        </p:nvGrpSpPr>
        <p:grpSpPr>
          <a:xfrm>
            <a:off x="3208631" y="1416985"/>
            <a:ext cx="2838424" cy="3776265"/>
            <a:chOff x="3208631" y="1416985"/>
            <a:chExt cx="2838424" cy="3776265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C15083D-E780-2240-8DBF-5BCFA7BBDA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7497" y="5130826"/>
              <a:ext cx="1372182" cy="62424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7BC083B-525A-3540-A9AB-5506410B67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08631" y="4684853"/>
              <a:ext cx="323614" cy="508396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3AA69DD-220C-BC47-813C-3B3A7DC379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2078" y="1416985"/>
              <a:ext cx="1682308" cy="3499412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CB3407B-23E8-C14B-84EE-2A0393FCBA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18992" y="4701691"/>
              <a:ext cx="516457" cy="234620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1D5CB50-D706-D248-ACBC-CB7BBD9439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3709" y="2779373"/>
              <a:ext cx="1193346" cy="2351453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366ACCB-059A-0443-8BA5-F6446B2B09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2927" y="4894956"/>
              <a:ext cx="429151" cy="21441"/>
            </a:xfrm>
            <a:prstGeom prst="line">
              <a:avLst/>
            </a:prstGeom>
            <a:ln w="508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105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B825E-1217-BF4B-BF40-31BC2B5CD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655"/>
            <a:ext cx="10515600" cy="1325563"/>
          </a:xfrm>
        </p:spPr>
        <p:txBody>
          <a:bodyPr/>
          <a:lstStyle/>
          <a:p>
            <a:r>
              <a:rPr lang="en-US" dirty="0"/>
              <a:t>Review: UDP demultiplexing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4FE77108-91DA-954C-B4A6-4C1668E11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050" y="2749334"/>
            <a:ext cx="3891019" cy="34941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5" name="Text Box 73">
            <a:extLst>
              <a:ext uri="{FF2B5EF4-FFF2-40B4-BE49-F238E27FC236}">
                <a16:creationId xmlns:a16="http://schemas.microsoft.com/office/drawing/2014/main" id="{904203A0-19AF-2E42-A001-310E9662A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526" y="3976664"/>
            <a:ext cx="3654438" cy="230832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application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data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(message)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8" name="Text Box 63">
            <a:extLst>
              <a:ext uri="{FF2B5EF4-FFF2-40B4-BE49-F238E27FC236}">
                <a16:creationId xmlns:a16="http://schemas.microsoft.com/office/drawing/2014/main" id="{FF6A3853-A366-9E48-AEE9-D9B30AE7C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3" y="2771560"/>
            <a:ext cx="1981633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source port #</a:t>
            </a:r>
          </a:p>
        </p:txBody>
      </p:sp>
      <p:sp>
        <p:nvSpPr>
          <p:cNvPr id="9" name="Text Box 64">
            <a:extLst>
              <a:ext uri="{FF2B5EF4-FFF2-40B4-BE49-F238E27FC236}">
                <a16:creationId xmlns:a16="http://schemas.microsoft.com/office/drawing/2014/main" id="{E1570F29-0F41-1C4A-8666-81877D59C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8474" y="2771560"/>
            <a:ext cx="1720489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latin typeface="Helvetica" pitchFamily="2" charset="0"/>
              </a:rPr>
              <a:t>dest</a:t>
            </a:r>
            <a:r>
              <a:rPr lang="en-US" altLang="en-US" sz="2400" dirty="0">
                <a:latin typeface="Helvetica" pitchFamily="2" charset="0"/>
              </a:rPr>
              <a:t> port #</a:t>
            </a:r>
          </a:p>
        </p:txBody>
      </p:sp>
      <p:sp>
        <p:nvSpPr>
          <p:cNvPr id="10" name="Line 66">
            <a:extLst>
              <a:ext uri="{FF2B5EF4-FFF2-40B4-BE49-F238E27FC236}">
                <a16:creationId xmlns:a16="http://schemas.microsoft.com/office/drawing/2014/main" id="{D94A92A5-AC86-DB4E-83A7-0EA6932132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5523" y="3341113"/>
            <a:ext cx="3900546" cy="2437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sp>
        <p:nvSpPr>
          <p:cNvPr id="11" name="Line 69">
            <a:extLst>
              <a:ext uri="{FF2B5EF4-FFF2-40B4-BE49-F238E27FC236}">
                <a16:creationId xmlns:a16="http://schemas.microsoft.com/office/drawing/2014/main" id="{E52FB37B-569F-6742-B1B5-EF1DE4E47A6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63060" y="2749332"/>
            <a:ext cx="1" cy="7018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sp>
        <p:nvSpPr>
          <p:cNvPr id="17" name="Line 20">
            <a:extLst>
              <a:ext uri="{FF2B5EF4-FFF2-40B4-BE49-F238E27FC236}">
                <a16:creationId xmlns:a16="http://schemas.microsoft.com/office/drawing/2014/main" id="{D9E1BC4C-E1F0-2743-8F6E-8FE66BBAC54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77810" y="3350635"/>
            <a:ext cx="1128" cy="51209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sp>
        <p:nvSpPr>
          <p:cNvPr id="18" name="Text Box 22">
            <a:extLst>
              <a:ext uri="{FF2B5EF4-FFF2-40B4-BE49-F238E27FC236}">
                <a16:creationId xmlns:a16="http://schemas.microsoft.com/office/drawing/2014/main" id="{6E18EBB9-8FE1-C845-803D-47C74CCED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763" y="3353813"/>
            <a:ext cx="1865007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length</a:t>
            </a:r>
          </a:p>
        </p:txBody>
      </p:sp>
      <p:sp>
        <p:nvSpPr>
          <p:cNvPr id="19" name="Text Box 23">
            <a:extLst>
              <a:ext uri="{FF2B5EF4-FFF2-40B4-BE49-F238E27FC236}">
                <a16:creationId xmlns:a16="http://schemas.microsoft.com/office/drawing/2014/main" id="{DEB2FE21-B5A5-4241-BA5F-928822306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0552" y="3344288"/>
            <a:ext cx="1748412" cy="471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checksum</a:t>
            </a:r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13B4A637-37A0-B243-92E7-410CBA603C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844398"/>
            <a:ext cx="3910069" cy="2785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Helvetica" pitchFamily="2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7FE5B19-AE2D-E643-A504-95039BB6C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389" y="5975609"/>
            <a:ext cx="1228229" cy="7492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BEF778-C83F-7448-BCE2-C1F125E48ED1}"/>
              </a:ext>
            </a:extLst>
          </p:cNvPr>
          <p:cNvSpPr txBox="1"/>
          <p:nvPr/>
        </p:nvSpPr>
        <p:spPr>
          <a:xfrm>
            <a:off x="6115050" y="1277214"/>
            <a:ext cx="3891019" cy="144655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solidFill>
                  <a:schemeClr val="bg1"/>
                </a:solidFill>
                <a:latin typeface="Helvetica" pitchFamily="2" charset="0"/>
              </a:rPr>
              <a:t>…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  <a:latin typeface="Helvetica" pitchFamily="2" charset="0"/>
              </a:rPr>
              <a:t>Source IP address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  <a:latin typeface="Helvetica" pitchFamily="2" charset="0"/>
              </a:rPr>
              <a:t>Destination IP address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  <a:latin typeface="Helvetica" pitchFamily="2" charset="0"/>
              </a:rPr>
              <a:t>…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8F3EB38-AF74-9543-A4EE-24D2A40CE6AA}"/>
              </a:ext>
            </a:extLst>
          </p:cNvPr>
          <p:cNvSpPr/>
          <p:nvPr/>
        </p:nvSpPr>
        <p:spPr>
          <a:xfrm>
            <a:off x="207100" y="1449806"/>
            <a:ext cx="4441723" cy="43017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27CAAF1-1228-A24A-9963-9D80A5768A6D}"/>
              </a:ext>
            </a:extLst>
          </p:cNvPr>
          <p:cNvSpPr/>
          <p:nvPr/>
        </p:nvSpPr>
        <p:spPr>
          <a:xfrm>
            <a:off x="4648823" y="1712427"/>
            <a:ext cx="1188235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49292B1-33EE-BB4B-8223-7ED7413F45D5}"/>
              </a:ext>
            </a:extLst>
          </p:cNvPr>
          <p:cNvSpPr/>
          <p:nvPr/>
        </p:nvSpPr>
        <p:spPr>
          <a:xfrm>
            <a:off x="4648823" y="4445707"/>
            <a:ext cx="1188235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044782F-F480-E743-B33F-7F541EBB885A}"/>
              </a:ext>
            </a:extLst>
          </p:cNvPr>
          <p:cNvSpPr txBox="1"/>
          <p:nvPr/>
        </p:nvSpPr>
        <p:spPr>
          <a:xfrm>
            <a:off x="4648823" y="1789040"/>
            <a:ext cx="1282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DF2965E-EDA6-7B4C-926B-1A6E6C3502A4}"/>
              </a:ext>
            </a:extLst>
          </p:cNvPr>
          <p:cNvSpPr txBox="1"/>
          <p:nvPr/>
        </p:nvSpPr>
        <p:spPr>
          <a:xfrm>
            <a:off x="4707817" y="4522320"/>
            <a:ext cx="102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2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9281335-F12A-7B4A-B11B-C9DABD4CE385}"/>
              </a:ext>
            </a:extLst>
          </p:cNvPr>
          <p:cNvSpPr/>
          <p:nvPr/>
        </p:nvSpPr>
        <p:spPr>
          <a:xfrm>
            <a:off x="2177238" y="1685888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3F0E142-42D0-C646-A13E-0B869742BC75}"/>
              </a:ext>
            </a:extLst>
          </p:cNvPr>
          <p:cNvSpPr/>
          <p:nvPr/>
        </p:nvSpPr>
        <p:spPr>
          <a:xfrm>
            <a:off x="2177237" y="2046065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2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23A0AF4-807C-6E45-9B01-808742842911}"/>
              </a:ext>
            </a:extLst>
          </p:cNvPr>
          <p:cNvSpPr/>
          <p:nvPr/>
        </p:nvSpPr>
        <p:spPr>
          <a:xfrm>
            <a:off x="2168631" y="2413128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4E0506F-19BF-B245-A23D-B6A75DF70639}"/>
              </a:ext>
            </a:extLst>
          </p:cNvPr>
          <p:cNvSpPr/>
          <p:nvPr/>
        </p:nvSpPr>
        <p:spPr>
          <a:xfrm>
            <a:off x="2167407" y="2787608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6258D2F-2713-6043-8705-C21741B4716A}"/>
              </a:ext>
            </a:extLst>
          </p:cNvPr>
          <p:cNvSpPr/>
          <p:nvPr/>
        </p:nvSpPr>
        <p:spPr>
          <a:xfrm>
            <a:off x="2170474" y="316957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D90BB33-5B36-1149-A950-0DFD5D95BA2E}"/>
              </a:ext>
            </a:extLst>
          </p:cNvPr>
          <p:cNvSpPr/>
          <p:nvPr/>
        </p:nvSpPr>
        <p:spPr>
          <a:xfrm>
            <a:off x="2170473" y="3529754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44262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48BC2EC-75E8-0C43-90AB-9DB164CB7475}"/>
              </a:ext>
            </a:extLst>
          </p:cNvPr>
          <p:cNvSpPr/>
          <p:nvPr/>
        </p:nvSpPr>
        <p:spPr>
          <a:xfrm>
            <a:off x="2176615" y="389681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E670FEA-8555-D44E-B1ED-1B09F3AE3096}"/>
              </a:ext>
            </a:extLst>
          </p:cNvPr>
          <p:cNvSpPr/>
          <p:nvPr/>
        </p:nvSpPr>
        <p:spPr>
          <a:xfrm>
            <a:off x="2175391" y="427129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65535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85EF512A-B4C6-E247-A18C-21464F9FC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29" y="3854698"/>
            <a:ext cx="696234" cy="66762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E6BD96FE-EA27-EB43-83DC-6F213E30E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06" y="1737487"/>
            <a:ext cx="675641" cy="675641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52CB4A1-87B6-174B-B525-5005D1001AB5}"/>
              </a:ext>
            </a:extLst>
          </p:cNvPr>
          <p:cNvCxnSpPr>
            <a:cxnSpLocks/>
          </p:cNvCxnSpPr>
          <p:nvPr/>
        </p:nvCxnSpPr>
        <p:spPr>
          <a:xfrm>
            <a:off x="1053246" y="2304372"/>
            <a:ext cx="987446" cy="7049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0FFF2D6-AD7A-9941-8C71-FE50D5577277}"/>
              </a:ext>
            </a:extLst>
          </p:cNvPr>
          <p:cNvCxnSpPr>
            <a:cxnSpLocks/>
            <a:stCxn id="76" idx="3"/>
          </p:cNvCxnSpPr>
          <p:nvPr/>
        </p:nvCxnSpPr>
        <p:spPr>
          <a:xfrm>
            <a:off x="1053247" y="2075308"/>
            <a:ext cx="997396" cy="5402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D5E6A9E-4D38-434F-B093-17D6F0E93D49}"/>
              </a:ext>
            </a:extLst>
          </p:cNvPr>
          <p:cNvCxnSpPr>
            <a:cxnSpLocks/>
          </p:cNvCxnSpPr>
          <p:nvPr/>
        </p:nvCxnSpPr>
        <p:spPr>
          <a:xfrm flipV="1">
            <a:off x="1094763" y="3777305"/>
            <a:ext cx="945929" cy="27430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15C21AC-9BDC-E241-9818-CCF468A20673}"/>
              </a:ext>
            </a:extLst>
          </p:cNvPr>
          <p:cNvCxnSpPr>
            <a:cxnSpLocks/>
            <a:stCxn id="75" idx="3"/>
          </p:cNvCxnSpPr>
          <p:nvPr/>
        </p:nvCxnSpPr>
        <p:spPr>
          <a:xfrm>
            <a:off x="1094763" y="4188509"/>
            <a:ext cx="975726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82479CF-F584-F74E-A0E9-440C3FA22370}"/>
              </a:ext>
            </a:extLst>
          </p:cNvPr>
          <p:cNvCxnSpPr>
            <a:cxnSpLocks/>
          </p:cNvCxnSpPr>
          <p:nvPr/>
        </p:nvCxnSpPr>
        <p:spPr>
          <a:xfrm>
            <a:off x="1094763" y="4371706"/>
            <a:ext cx="965781" cy="1075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F565D4B6-03D2-9D47-8AED-1CE2E929CF67}"/>
              </a:ext>
            </a:extLst>
          </p:cNvPr>
          <p:cNvSpPr txBox="1"/>
          <p:nvPr/>
        </p:nvSpPr>
        <p:spPr>
          <a:xfrm>
            <a:off x="1094761" y="5255186"/>
            <a:ext cx="146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socket()</a:t>
            </a:r>
          </a:p>
        </p:txBody>
      </p:sp>
      <p:sp>
        <p:nvSpPr>
          <p:cNvPr id="83" name="Right Brace 82">
            <a:extLst>
              <a:ext uri="{FF2B5EF4-FFF2-40B4-BE49-F238E27FC236}">
                <a16:creationId xmlns:a16="http://schemas.microsoft.com/office/drawing/2014/main" id="{8FC68D26-5ECD-174F-90A2-284FA0458F21}"/>
              </a:ext>
            </a:extLst>
          </p:cNvPr>
          <p:cNvSpPr/>
          <p:nvPr/>
        </p:nvSpPr>
        <p:spPr>
          <a:xfrm rot="5400000">
            <a:off x="1367135" y="4571681"/>
            <a:ext cx="411134" cy="95588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11385EB-9A21-3945-A671-9B0433348C65}"/>
              </a:ext>
            </a:extLst>
          </p:cNvPr>
          <p:cNvSpPr txBox="1"/>
          <p:nvPr/>
        </p:nvSpPr>
        <p:spPr>
          <a:xfrm>
            <a:off x="2596035" y="5255186"/>
            <a:ext cx="8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Ports</a:t>
            </a:r>
          </a:p>
        </p:txBody>
      </p:sp>
      <p:sp>
        <p:nvSpPr>
          <p:cNvPr id="85" name="Right Brace 84">
            <a:extLst>
              <a:ext uri="{FF2B5EF4-FFF2-40B4-BE49-F238E27FC236}">
                <a16:creationId xmlns:a16="http://schemas.microsoft.com/office/drawing/2014/main" id="{115AFB22-A120-7E4C-ABBA-1DE2623A96F9}"/>
              </a:ext>
            </a:extLst>
          </p:cNvPr>
          <p:cNvSpPr/>
          <p:nvPr/>
        </p:nvSpPr>
        <p:spPr>
          <a:xfrm rot="5400000">
            <a:off x="2732946" y="4264160"/>
            <a:ext cx="433470" cy="154858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39C2091C-16E4-8146-9565-160D913AF3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4975" y="2075831"/>
            <a:ext cx="721258" cy="85000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C3319200-9063-E64C-B643-40278D12A8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0171" y="2974528"/>
            <a:ext cx="756062" cy="756062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61592EF-A97E-7F41-8057-1F085B7723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414" y="3892449"/>
            <a:ext cx="622677" cy="586767"/>
          </a:xfrm>
          <a:prstGeom prst="rect">
            <a:avLst/>
          </a:prstGeom>
        </p:spPr>
      </p:pic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B443BB1-4FEF-AD45-B00F-9431AB283C6D}"/>
              </a:ext>
            </a:extLst>
          </p:cNvPr>
          <p:cNvCxnSpPr/>
          <p:nvPr/>
        </p:nvCxnSpPr>
        <p:spPr>
          <a:xfrm>
            <a:off x="3888051" y="1685888"/>
            <a:ext cx="642785" cy="4088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16E04906-8F60-2948-ADF4-A2028F0B04B3}"/>
              </a:ext>
            </a:extLst>
          </p:cNvPr>
          <p:cNvSpPr/>
          <p:nvPr/>
        </p:nvSpPr>
        <p:spPr>
          <a:xfrm>
            <a:off x="377606" y="3777305"/>
            <a:ext cx="717155" cy="84209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5C9248CC-A6DB-FC49-A85C-78B8926A4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065" y="1425218"/>
            <a:ext cx="628390" cy="383319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144C0686-0C47-014A-9FAA-91F0078EF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50" y="3434213"/>
            <a:ext cx="628390" cy="38331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AEF8D2D-B3EF-2E44-B4A2-4E10CB2A7649}"/>
              </a:ext>
            </a:extLst>
          </p:cNvPr>
          <p:cNvSpPr/>
          <p:nvPr/>
        </p:nvSpPr>
        <p:spPr>
          <a:xfrm>
            <a:off x="5828260" y="1887305"/>
            <a:ext cx="3595576" cy="518213"/>
          </a:xfrm>
          <a:prstGeom prst="ellipse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3F642287-9365-AC4F-AA8C-B6AE295D6CEF}"/>
              </a:ext>
            </a:extLst>
          </p:cNvPr>
          <p:cNvSpPr/>
          <p:nvPr/>
        </p:nvSpPr>
        <p:spPr>
          <a:xfrm>
            <a:off x="8178297" y="2579763"/>
            <a:ext cx="1812281" cy="833450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2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392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39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43926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" grpId="0" animBg="1"/>
      <p:bldP spid="9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C662C-205D-274F-9705-0B75F9C61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Seeing UDP packets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3CB91-72BA-C94C-B057-F41641A2C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3653"/>
          </a:xfrm>
        </p:spPr>
        <p:txBody>
          <a:bodyPr>
            <a:normAutofit/>
          </a:bodyPr>
          <a:lstStyle/>
          <a:p>
            <a:r>
              <a:rPr lang="en-US" dirty="0"/>
              <a:t>How to craft and send (UDP) packets?</a:t>
            </a:r>
          </a:p>
          <a:p>
            <a:pPr lvl="1"/>
            <a:r>
              <a:rPr lang="en-US" dirty="0"/>
              <a:t>It’s simpler than you think! </a:t>
            </a:r>
          </a:p>
          <a:p>
            <a:pPr lvl="1"/>
            <a:endParaRPr lang="en-US" dirty="0"/>
          </a:p>
          <a:p>
            <a:r>
              <a:rPr lang="en-IN" sz="2400" dirty="0" err="1">
                <a:latin typeface="Courier" pitchFamily="2" charset="0"/>
              </a:rPr>
              <a:t>sudo</a:t>
            </a:r>
            <a:r>
              <a:rPr lang="en-IN" sz="2400" dirty="0">
                <a:latin typeface="Courier" pitchFamily="2" charset="0"/>
              </a:rPr>
              <a:t> </a:t>
            </a:r>
            <a:r>
              <a:rPr lang="en-IN" sz="2400" dirty="0" err="1">
                <a:latin typeface="Courier" pitchFamily="2" charset="0"/>
              </a:rPr>
              <a:t>tcpdump</a:t>
            </a:r>
            <a:r>
              <a:rPr lang="en-IN" sz="2400" dirty="0">
                <a:latin typeface="Courier" pitchFamily="2" charset="0"/>
              </a:rPr>
              <a:t> -</a:t>
            </a:r>
            <a:r>
              <a:rPr lang="en-IN" sz="2400" dirty="0" err="1">
                <a:latin typeface="Courier" pitchFamily="2" charset="0"/>
              </a:rPr>
              <a:t>i</a:t>
            </a:r>
            <a:r>
              <a:rPr lang="en-IN" sz="2400" dirty="0">
                <a:latin typeface="Courier" pitchFamily="2" charset="0"/>
              </a:rPr>
              <a:t> lo -</a:t>
            </a:r>
            <a:r>
              <a:rPr lang="en-IN" sz="2400" dirty="0" err="1">
                <a:latin typeface="Courier" pitchFamily="2" charset="0"/>
              </a:rPr>
              <a:t>XAvvv</a:t>
            </a:r>
            <a:r>
              <a:rPr lang="en-IN" sz="2400" dirty="0">
                <a:latin typeface="Courier" pitchFamily="2" charset="0"/>
              </a:rPr>
              <a:t> </a:t>
            </a:r>
            <a:r>
              <a:rPr lang="en-IN" sz="2400" dirty="0" err="1">
                <a:latin typeface="Courier" pitchFamily="2" charset="0"/>
              </a:rPr>
              <a:t>udp</a:t>
            </a:r>
            <a:r>
              <a:rPr lang="en-IN" sz="2400" dirty="0">
                <a:latin typeface="Courier" pitchFamily="2" charset="0"/>
              </a:rPr>
              <a:t> # observe packets</a:t>
            </a:r>
          </a:p>
          <a:p>
            <a:r>
              <a:rPr lang="en-US" sz="2400" dirty="0" err="1">
                <a:latin typeface="Courier" pitchFamily="2" charset="0"/>
              </a:rPr>
              <a:t>sudo</a:t>
            </a:r>
            <a:r>
              <a:rPr lang="en-US" sz="2400" dirty="0">
                <a:latin typeface="Courier" pitchFamily="2" charset="0"/>
              </a:rPr>
              <a:t> </a:t>
            </a:r>
            <a:r>
              <a:rPr lang="en-US" sz="2400" dirty="0" err="1">
                <a:latin typeface="Courier" pitchFamily="2" charset="0"/>
              </a:rPr>
              <a:t>scapy</a:t>
            </a:r>
            <a:r>
              <a:rPr lang="en-US" sz="2400" dirty="0">
                <a:latin typeface="Courier" pitchFamily="2" charset="0"/>
              </a:rPr>
              <a:t> # tool used to send crafted packets</a:t>
            </a:r>
          </a:p>
          <a:p>
            <a:r>
              <a:rPr lang="en-IN" sz="2400" dirty="0"/>
              <a:t>Example: </a:t>
            </a:r>
          </a:p>
          <a:p>
            <a:pPr lvl="1"/>
            <a:r>
              <a:rPr lang="en-IN" sz="2000" dirty="0">
                <a:latin typeface="Courier" pitchFamily="2" charset="0"/>
              </a:rPr>
              <a:t>send(IP(</a:t>
            </a:r>
            <a:r>
              <a:rPr lang="en-IN" sz="2000" dirty="0" err="1">
                <a:latin typeface="Courier" pitchFamily="2" charset="0"/>
              </a:rPr>
              <a:t>dst</a:t>
            </a:r>
            <a:r>
              <a:rPr lang="en-IN" sz="2000" dirty="0">
                <a:latin typeface="Courier" pitchFamily="2" charset="0"/>
              </a:rPr>
              <a:t>="127.0.0.1")/UDP(sport=1024, </a:t>
            </a:r>
            <a:r>
              <a:rPr lang="en-IN" sz="2000" dirty="0" err="1">
                <a:latin typeface="Courier" pitchFamily="2" charset="0"/>
              </a:rPr>
              <a:t>dport</a:t>
            </a:r>
            <a:r>
              <a:rPr lang="en-IN" sz="2000" dirty="0">
                <a:latin typeface="Courier" pitchFamily="2" charset="0"/>
              </a:rPr>
              <a:t>=2048)/"hello world”, </a:t>
            </a:r>
            <a:r>
              <a:rPr lang="en-IN" sz="2000" dirty="0" err="1">
                <a:latin typeface="Courier" pitchFamily="2" charset="0"/>
              </a:rPr>
              <a:t>iface</a:t>
            </a:r>
            <a:r>
              <a:rPr lang="en-IN" sz="2000" dirty="0">
                <a:latin typeface="Courier" pitchFamily="2" charset="0"/>
              </a:rPr>
              <a:t>="</a:t>
            </a:r>
            <a:r>
              <a:rPr lang="en-IN" sz="2000">
                <a:latin typeface="Courier" pitchFamily="2" charset="0"/>
              </a:rPr>
              <a:t>lo")</a:t>
            </a:r>
            <a:endParaRPr lang="en-IN" sz="2000" dirty="0">
              <a:latin typeface="Courier" pitchFamily="2" charset="0"/>
            </a:endParaRPr>
          </a:p>
          <a:p>
            <a:r>
              <a:rPr lang="en-IN" sz="2400" dirty="0"/>
              <a:t>See other fields of UDP using </a:t>
            </a:r>
            <a:r>
              <a:rPr lang="en-IN" sz="2000" dirty="0">
                <a:latin typeface="Courier" pitchFamily="2" charset="0"/>
              </a:rPr>
              <a:t>UDP().</a:t>
            </a:r>
            <a:r>
              <a:rPr lang="en-IN" sz="2000" dirty="0" err="1">
                <a:latin typeface="Courier" pitchFamily="2" charset="0"/>
              </a:rPr>
              <a:t>fields_desc</a:t>
            </a:r>
            <a:endParaRPr lang="en-IN" sz="2000" dirty="0">
              <a:latin typeface="Courier" pitchFamily="2" charset="0"/>
            </a:endParaRPr>
          </a:p>
          <a:p>
            <a:r>
              <a:rPr lang="en-IN" sz="2400" dirty="0" err="1"/>
              <a:t>Scapy</a:t>
            </a:r>
            <a:r>
              <a:rPr lang="en-IN" sz="2400" dirty="0"/>
              <a:t> can send and receive crafted packets! </a:t>
            </a:r>
          </a:p>
          <a:p>
            <a:pPr lvl="1"/>
            <a:r>
              <a:rPr lang="en-IN" sz="2000" dirty="0"/>
              <a:t>However, it requires </a:t>
            </a:r>
            <a:r>
              <a:rPr lang="en-IN" sz="2000" dirty="0" err="1"/>
              <a:t>sudo</a:t>
            </a:r>
            <a:r>
              <a:rPr lang="en-IN" sz="2000" dirty="0"/>
              <a:t> (superuser privileges)</a:t>
            </a:r>
          </a:p>
          <a:p>
            <a:endParaRPr lang="en-IN" sz="2400" dirty="0">
              <a:latin typeface="Courier" pitchFamily="2" charset="0"/>
            </a:endParaRPr>
          </a:p>
          <a:p>
            <a:endParaRPr lang="en-IN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20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AC738-26B4-4D4B-B172-832CBAC6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Detection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73F3F-548A-BC41-8EC1-2959908B8E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69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5D39F-3E44-6142-BDD7-5ED2F07CD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error detection?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F6276-2DD2-8C46-A255-B535ACEEE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441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Network provides best effort service</a:t>
            </a:r>
          </a:p>
          <a:p>
            <a:r>
              <a:rPr lang="en-US" dirty="0"/>
              <a:t>UDP is a simple and low overhead transport</a:t>
            </a:r>
          </a:p>
          <a:p>
            <a:pPr lvl="1"/>
            <a:r>
              <a:rPr lang="en-US" dirty="0"/>
              <a:t>Data may be lost</a:t>
            </a:r>
          </a:p>
          <a:p>
            <a:pPr lvl="1"/>
            <a:r>
              <a:rPr lang="en-US" dirty="0"/>
              <a:t>Data may be corrupted along the way (e.g., 1 -&gt; 0)</a:t>
            </a:r>
          </a:p>
          <a:p>
            <a:pPr lvl="1"/>
            <a:r>
              <a:rPr lang="en-US" dirty="0"/>
              <a:t>Data may be reordered</a:t>
            </a:r>
          </a:p>
          <a:p>
            <a:endParaRPr lang="en-US" dirty="0"/>
          </a:p>
          <a:p>
            <a:r>
              <a:rPr lang="en-US" dirty="0"/>
              <a:t>However, simple error detection is possible!</a:t>
            </a:r>
          </a:p>
          <a:p>
            <a:pPr lvl="1"/>
            <a:r>
              <a:rPr lang="en-US" dirty="0"/>
              <a:t>Was the data I received the same data the remote machine sent?</a:t>
            </a:r>
          </a:p>
          <a:p>
            <a:endParaRPr lang="en-US" dirty="0"/>
          </a:p>
          <a:p>
            <a:r>
              <a:rPr lang="en-US" dirty="0"/>
              <a:t>Error detection is a useful feature for all transport protocols including TCP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11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8A4B2-946B-8442-BA7B-C1B201F5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Detection in UDP and TCP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E3020-2F02-4A46-8E0B-22D88D477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6904"/>
          </a:xfrm>
        </p:spPr>
        <p:txBody>
          <a:bodyPr>
            <a:normAutofit/>
          </a:bodyPr>
          <a:lstStyle/>
          <a:p>
            <a:r>
              <a:rPr lang="en-US" dirty="0"/>
              <a:t>Key idea: have sender compute a function over the data</a:t>
            </a:r>
          </a:p>
          <a:p>
            <a:pPr lvl="1"/>
            <a:r>
              <a:rPr lang="en-US" dirty="0"/>
              <a:t>Store the result in the packet</a:t>
            </a:r>
          </a:p>
          <a:p>
            <a:pPr lvl="1"/>
            <a:r>
              <a:rPr lang="en-US" dirty="0"/>
              <a:t>Receiver can check the function’s value in received packet</a:t>
            </a:r>
          </a:p>
          <a:p>
            <a:pPr lvl="1"/>
            <a:endParaRPr lang="en-US" dirty="0"/>
          </a:p>
          <a:p>
            <a:r>
              <a:rPr lang="en-US" dirty="0"/>
              <a:t>An analogy: you’re sending a package of goodies and want your recipient to know if goodies were leaked along the way</a:t>
            </a:r>
          </a:p>
          <a:p>
            <a:endParaRPr lang="en-US" dirty="0"/>
          </a:p>
          <a:p>
            <a:r>
              <a:rPr lang="en-US" dirty="0"/>
              <a:t>Your idea: weigh the package; stamp the weight on the package</a:t>
            </a:r>
          </a:p>
          <a:p>
            <a:pPr lvl="1"/>
            <a:r>
              <a:rPr lang="en-US" dirty="0"/>
              <a:t>Have the recipient weigh the package and cross-check the weight with the stamped value</a:t>
            </a:r>
          </a:p>
        </p:txBody>
      </p:sp>
    </p:spTree>
    <p:extLst>
      <p:ext uri="{BB962C8B-B14F-4D97-AF65-F5344CB8AC3E}">
        <p14:creationId xmlns:p14="http://schemas.microsoft.com/office/powerpoint/2010/main" val="236061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EFF8-6DE7-2C4F-8D7B-0ACB17DC5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on error detection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8D341-B6C9-FB44-AA4B-EF7DB0B40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 must be </a:t>
            </a:r>
            <a:r>
              <a:rPr lang="en-US" dirty="0">
                <a:solidFill>
                  <a:srgbClr val="C00000"/>
                </a:solidFill>
              </a:rPr>
              <a:t>easy to compute</a:t>
            </a:r>
          </a:p>
          <a:p>
            <a:r>
              <a:rPr lang="en-US" dirty="0"/>
              <a:t>Function must </a:t>
            </a:r>
            <a:r>
              <a:rPr lang="en-US" dirty="0">
                <a:solidFill>
                  <a:srgbClr val="C00000"/>
                </a:solidFill>
              </a:rPr>
              <a:t>capture the likely changes</a:t>
            </a:r>
            <a:r>
              <a:rPr lang="en-US" dirty="0"/>
              <a:t> to the packet</a:t>
            </a:r>
          </a:p>
          <a:p>
            <a:pPr lvl="1"/>
            <a:r>
              <a:rPr lang="en-US" dirty="0"/>
              <a:t>If the packet was corrupted through these likely changes, the function value must change</a:t>
            </a:r>
          </a:p>
          <a:p>
            <a:r>
              <a:rPr lang="en-US" dirty="0"/>
              <a:t>Function must be </a:t>
            </a:r>
            <a:r>
              <a:rPr lang="en-US" dirty="0">
                <a:solidFill>
                  <a:srgbClr val="C00000"/>
                </a:solidFill>
              </a:rPr>
              <a:t>easy to verify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UDP and TCP use a class of function called a </a:t>
            </a:r>
            <a:r>
              <a:rPr lang="en-US" dirty="0">
                <a:solidFill>
                  <a:srgbClr val="C00000"/>
                </a:solidFill>
              </a:rPr>
              <a:t>checksum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Very common idea: used in multiple parts of networks and computer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7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E76AB2CF-2D5B-46EC-BB51-FB827C9A7A1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78427" y="1955209"/>
            <a:ext cx="5183112" cy="45783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C00000"/>
                </a:solidFill>
              </a:rPr>
              <a:t>Sender:</a:t>
            </a:r>
          </a:p>
          <a:p>
            <a:r>
              <a:rPr lang="en-US" altLang="en-US" dirty="0"/>
              <a:t>treat segment contents as sequence of 16-bit integers</a:t>
            </a:r>
          </a:p>
          <a:p>
            <a:r>
              <a:rPr lang="en-US" altLang="en-US" dirty="0"/>
              <a:t>checksum: addition (</a:t>
            </a:r>
            <a:r>
              <a:rPr lang="en-US" altLang="en-US" dirty="0">
                <a:solidFill>
                  <a:srgbClr val="C00000"/>
                </a:solidFill>
              </a:rPr>
              <a:t>1’s complement sum</a:t>
            </a:r>
            <a:r>
              <a:rPr lang="en-US" altLang="en-US" dirty="0"/>
              <a:t>) of segment contents</a:t>
            </a:r>
          </a:p>
          <a:p>
            <a:r>
              <a:rPr lang="en-US" altLang="en-US" dirty="0"/>
              <a:t>sender puts checksum value into </a:t>
            </a:r>
            <a:r>
              <a:rPr lang="en-US" altLang="en-US" dirty="0">
                <a:solidFill>
                  <a:srgbClr val="C00000"/>
                </a:solidFill>
              </a:rPr>
              <a:t>UDP checksum </a:t>
            </a:r>
            <a:r>
              <a:rPr lang="en-US" altLang="en-US" dirty="0"/>
              <a:t>field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/>
          </a:p>
          <a:p>
            <a:endParaRPr lang="en-US" altLang="en-US" sz="2400" dirty="0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BE44D9ED-1C2E-4604-A05A-26DEB106CDF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657223" y="1955208"/>
            <a:ext cx="5126738" cy="45783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Receiver:</a:t>
            </a:r>
          </a:p>
          <a:p>
            <a:r>
              <a:rPr lang="en-US" altLang="en-US" dirty="0"/>
              <a:t>compute a checksum of the received segment, </a:t>
            </a:r>
            <a:r>
              <a:rPr lang="en-US" altLang="en-US" dirty="0">
                <a:solidFill>
                  <a:srgbClr val="C00000"/>
                </a:solidFill>
              </a:rPr>
              <a:t>including the checksum in packet itself</a:t>
            </a:r>
          </a:p>
          <a:p>
            <a:r>
              <a:rPr lang="en-US" altLang="en-US" dirty="0"/>
              <a:t>check if the resulting (computed) checksum is 0</a:t>
            </a:r>
          </a:p>
          <a:p>
            <a:r>
              <a:rPr lang="en-US" altLang="en-US" sz="2400" dirty="0">
                <a:solidFill>
                  <a:srgbClr val="C00000"/>
                </a:solidFill>
              </a:rPr>
              <a:t>NO – an error is detected</a:t>
            </a:r>
          </a:p>
          <a:p>
            <a:r>
              <a:rPr lang="en-US" altLang="en-US" sz="2400" dirty="0"/>
              <a:t>YES – </a:t>
            </a:r>
            <a:r>
              <a:rPr lang="en-US" altLang="en-US" sz="2400" i="1" dirty="0"/>
              <a:t>assume </a:t>
            </a:r>
            <a:r>
              <a:rPr lang="en-US" altLang="en-US" sz="2400" dirty="0"/>
              <a:t>no error</a:t>
            </a:r>
          </a:p>
          <a:p>
            <a:endParaRPr lang="en-US" alt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E51FD7-5637-A349-B83C-5559617EA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UDP &amp; TCP’s Checksum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71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43809-903D-DD46-BAD6-408A4124B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a single conversation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4271F-976E-AB4A-A5F0-8A2E05211E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 connections are identified by 4-tuple:</a:t>
            </a:r>
          </a:p>
          <a:p>
            <a:endParaRPr lang="en-US" dirty="0"/>
          </a:p>
          <a:p>
            <a:r>
              <a:rPr lang="en-US" dirty="0"/>
              <a:t>Source IP address</a:t>
            </a:r>
          </a:p>
          <a:p>
            <a:r>
              <a:rPr lang="en-US" dirty="0"/>
              <a:t>Source port</a:t>
            </a:r>
          </a:p>
          <a:p>
            <a:r>
              <a:rPr lang="en-US" dirty="0"/>
              <a:t>Destination IP address</a:t>
            </a:r>
          </a:p>
          <a:p>
            <a:r>
              <a:rPr lang="en-US" dirty="0"/>
              <a:t>Destination 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AE6F-14AB-E147-A50B-881EFABA6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70755" cy="4855394"/>
          </a:xfrm>
        </p:spPr>
        <p:txBody>
          <a:bodyPr>
            <a:normAutofit/>
          </a:bodyPr>
          <a:lstStyle/>
          <a:p>
            <a:r>
              <a:rPr lang="en-US" dirty="0"/>
              <a:t>In this analogy,</a:t>
            </a:r>
          </a:p>
          <a:p>
            <a:endParaRPr lang="en-US" dirty="0"/>
          </a:p>
          <a:p>
            <a:r>
              <a:rPr lang="en-US" dirty="0"/>
              <a:t>Source address: the address of the first house</a:t>
            </a:r>
          </a:p>
          <a:p>
            <a:r>
              <a:rPr lang="en-US" dirty="0"/>
              <a:t>Source port: name of a kid in the first house</a:t>
            </a:r>
          </a:p>
          <a:p>
            <a:r>
              <a:rPr lang="en-US" dirty="0"/>
              <a:t>Destination address: the address of the second house</a:t>
            </a:r>
          </a:p>
          <a:p>
            <a:r>
              <a:rPr lang="en-US" dirty="0"/>
              <a:t>Destination port: name of a kid in the second house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48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2AEE8526-9558-4338-9111-5F608F0971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75601"/>
            <a:ext cx="10355826" cy="2049456"/>
          </a:xfrm>
        </p:spPr>
        <p:txBody>
          <a:bodyPr/>
          <a:lstStyle/>
          <a:p>
            <a:r>
              <a:rPr lang="en-US" altLang="en-US" dirty="0"/>
              <a:t>Very similar to regular (unsigned) binary addition.</a:t>
            </a:r>
          </a:p>
          <a:p>
            <a:r>
              <a:rPr lang="en-US" altLang="en-US" dirty="0"/>
              <a:t>However, when adding numbers, a carryout from the most significant bit needs to be added to the result</a:t>
            </a:r>
          </a:p>
          <a:p>
            <a:pPr>
              <a:lnSpc>
                <a:spcPct val="130000"/>
              </a:lnSpc>
            </a:pPr>
            <a:r>
              <a:rPr lang="en-US" altLang="en-US" dirty="0"/>
              <a:t>Example: add two 16-bit integers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BCC0895C-7193-4905-A1BC-6F5FC103E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50" y="3621087"/>
            <a:ext cx="64008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000" b="1" dirty="0">
                <a:latin typeface="Times New Roman" panose="02020603050405020304" pitchFamily="18" charset="0"/>
              </a:rPr>
              <a:t>  1  1  1  0  0  1  1  0  0  1  1  0  0  1  1  0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000" b="1" dirty="0">
                <a:latin typeface="Times New Roman" panose="02020603050405020304" pitchFamily="18" charset="0"/>
              </a:rPr>
              <a:t>  1  1  0  1  0  1  0  1  0  1  0  1  0  1  0  1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1  1  0  1  1  1  0  1  1  1  0  1  1  1  0  1  1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000" b="1" dirty="0">
                <a:latin typeface="Times New Roman" panose="02020603050405020304" pitchFamily="18" charset="0"/>
              </a:rPr>
              <a:t>  1  0  1  1  1  0  1  1  1  0  1  1  1  1  0  0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000" b="1" dirty="0">
                <a:latin typeface="Times New Roman" panose="02020603050405020304" pitchFamily="18" charset="0"/>
              </a:rPr>
              <a:t>  0  1  0  0  0  1  0  0  0  1  0  0  0  0  1  1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6389" name="Line 5">
            <a:extLst>
              <a:ext uri="{FF2B5EF4-FFF2-40B4-BE49-F238E27FC236}">
                <a16:creationId xmlns:a16="http://schemas.microsoft.com/office/drawing/2014/main" id="{93C5C4E1-C354-4187-B1B5-AE04D773B0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08350" y="4448174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6">
            <a:extLst>
              <a:ext uri="{FF2B5EF4-FFF2-40B4-BE49-F238E27FC236}">
                <a16:creationId xmlns:a16="http://schemas.microsoft.com/office/drawing/2014/main" id="{0ACF44ED-283C-420D-AAAD-FFEED5585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550" y="4629150"/>
            <a:ext cx="304800" cy="30480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00A478A6-6AA7-4290-B55C-4E9F7DD08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350" y="4579937"/>
            <a:ext cx="14093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wraparound</a:t>
            </a:r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22C9ADE9-EA4D-4C8E-A0C2-368B19B5F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990" y="5187949"/>
            <a:ext cx="6110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sum</a:t>
            </a:r>
          </a:p>
        </p:txBody>
      </p:sp>
      <p:sp>
        <p:nvSpPr>
          <p:cNvPr id="16393" name="Text Box 9">
            <a:extLst>
              <a:ext uri="{FF2B5EF4-FFF2-40B4-BE49-F238E27FC236}">
                <a16:creationId xmlns:a16="http://schemas.microsoft.com/office/drawing/2014/main" id="{CC403E32-A1B4-4434-8F05-05D4CE23D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365" y="5540374"/>
            <a:ext cx="12089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checksum</a:t>
            </a:r>
          </a:p>
        </p:txBody>
      </p:sp>
      <p:sp>
        <p:nvSpPr>
          <p:cNvPr id="16394" name="Line 10">
            <a:extLst>
              <a:ext uri="{FF2B5EF4-FFF2-40B4-BE49-F238E27FC236}">
                <a16:creationId xmlns:a16="http://schemas.microsoft.com/office/drawing/2014/main" id="{B8C96651-B37C-4AA1-9853-0ABF2D4AB5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08350" y="5167312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Slide Number Placeholder 1">
            <a:extLst>
              <a:ext uri="{FF2B5EF4-FFF2-40B4-BE49-F238E27FC236}">
                <a16:creationId xmlns:a16="http://schemas.microsoft.com/office/drawing/2014/main" id="{7FF1F5AD-D983-422F-B633-696835562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6716"/>
            <a:ext cx="2743200" cy="36512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6938C0-C940-442E-937D-7D3ED02F4F57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980879-65A8-544D-BDFB-06A10E982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Computing 1’s complement sum</a:t>
            </a: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8BF715C-5D87-7943-A19E-6DCAF8CD1EB7}"/>
              </a:ext>
            </a:extLst>
          </p:cNvPr>
          <p:cNvCxnSpPr>
            <a:cxnSpLocks/>
          </p:cNvCxnSpPr>
          <p:nvPr/>
        </p:nvCxnSpPr>
        <p:spPr>
          <a:xfrm>
            <a:off x="3689350" y="4980047"/>
            <a:ext cx="381757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14D8A3C-7502-BF42-8B73-4C5ACD548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458" y="5906937"/>
            <a:ext cx="1228229" cy="749222"/>
          </a:xfrm>
          <a:prstGeom prst="rect">
            <a:avLst/>
          </a:prstGeom>
        </p:spPr>
      </p:pic>
      <p:sp>
        <p:nvSpPr>
          <p:cNvPr id="6" name="Curved Down Arrow 5">
            <a:extLst>
              <a:ext uri="{FF2B5EF4-FFF2-40B4-BE49-F238E27FC236}">
                <a16:creationId xmlns:a16="http://schemas.microsoft.com/office/drawing/2014/main" id="{41FBC267-725C-424E-8456-686F7A9FBEC4}"/>
              </a:ext>
            </a:extLst>
          </p:cNvPr>
          <p:cNvSpPr/>
          <p:nvPr/>
        </p:nvSpPr>
        <p:spPr>
          <a:xfrm>
            <a:off x="7811729" y="4719958"/>
            <a:ext cx="1843549" cy="110266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7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 animBg="1"/>
      <p:bldP spid="16391" grpId="0"/>
      <p:bldP spid="16392" grpId="0"/>
      <p:bldP spid="16393" grpId="0"/>
      <p:bldP spid="16394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9D6F7-806F-AC4A-8C5E-2A5D5829B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UDP specification (RFC 768)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AE34C-EDEF-5A4A-9B6B-E9340B44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Checksum is the </a:t>
            </a:r>
            <a:r>
              <a:rPr lang="en-US" dirty="0">
                <a:solidFill>
                  <a:srgbClr val="C00000"/>
                </a:solidFill>
              </a:rPr>
              <a:t>16-bit one's complement </a:t>
            </a:r>
            <a:r>
              <a:rPr lang="en-US" dirty="0"/>
              <a:t>of the </a:t>
            </a:r>
            <a:r>
              <a:rPr lang="en-US" dirty="0">
                <a:solidFill>
                  <a:srgbClr val="C00000"/>
                </a:solidFill>
              </a:rPr>
              <a:t>one's complement sum</a:t>
            </a:r>
            <a:r>
              <a:rPr lang="en-US" dirty="0"/>
              <a:t> of a </a:t>
            </a:r>
            <a:r>
              <a:rPr lang="en-US" dirty="0">
                <a:solidFill>
                  <a:srgbClr val="C00000"/>
                </a:solidFill>
              </a:rPr>
              <a:t>pseudo header </a:t>
            </a:r>
            <a:r>
              <a:rPr lang="en-US" dirty="0"/>
              <a:t>of information from the </a:t>
            </a:r>
            <a:r>
              <a:rPr lang="en-US" dirty="0">
                <a:solidFill>
                  <a:srgbClr val="C00000"/>
                </a:solidFill>
              </a:rPr>
              <a:t>IP header</a:t>
            </a:r>
            <a:r>
              <a:rPr lang="en-US" dirty="0"/>
              <a:t>, the </a:t>
            </a:r>
            <a:r>
              <a:rPr lang="en-US" dirty="0">
                <a:solidFill>
                  <a:srgbClr val="C00000"/>
                </a:solidFill>
              </a:rPr>
              <a:t>UDP header</a:t>
            </a:r>
            <a:r>
              <a:rPr lang="en-US" dirty="0"/>
              <a:t>, and </a:t>
            </a:r>
            <a:r>
              <a:rPr lang="en-US" dirty="0">
                <a:solidFill>
                  <a:srgbClr val="C00000"/>
                </a:solidFill>
              </a:rPr>
              <a:t>the data</a:t>
            </a:r>
            <a:r>
              <a:rPr lang="en-US" dirty="0"/>
              <a:t>, padded with zero octets at the end (if necessary) to make a multiple of two octets. </a:t>
            </a:r>
          </a:p>
          <a:p>
            <a:endParaRPr lang="en-US" dirty="0"/>
          </a:p>
          <a:p>
            <a:r>
              <a:rPr lang="en-US" dirty="0"/>
              <a:t>The pseudo header conceptually prefixed to the UDP header contains the </a:t>
            </a:r>
            <a:r>
              <a:rPr lang="en-US" dirty="0">
                <a:solidFill>
                  <a:srgbClr val="C00000"/>
                </a:solidFill>
              </a:rPr>
              <a:t>source address, the destination address, the protocol, and the UDP length.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71704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A9002-F700-9240-8AEE-381DD222F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observations on checksums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7DABD-394C-A844-8AEE-791416127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66987" cy="48553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Checksums don’t detect all bit errors</a:t>
            </a:r>
          </a:p>
          <a:p>
            <a:pPr lvl="1"/>
            <a:r>
              <a:rPr lang="en-US" dirty="0"/>
              <a:t>Consider (x, y) vs. (x – 1, y + 1) as adjacent 16-bit values in packet</a:t>
            </a:r>
          </a:p>
          <a:p>
            <a:pPr lvl="1"/>
            <a:r>
              <a:rPr lang="en-US" dirty="0"/>
              <a:t>Analogy: you can’t assume the package hasn’t been meddled with if its weight matches the one on the stamp. More smarts needed for that. </a:t>
            </a:r>
            <a:r>
              <a:rPr lang="en-US" dirty="0">
                <a:sym typeface="Wingdings" pitchFamily="2" charset="2"/>
              </a:rPr>
              <a:t></a:t>
            </a:r>
          </a:p>
          <a:p>
            <a:pPr lvl="1"/>
            <a:r>
              <a:rPr lang="en-US" dirty="0">
                <a:sym typeface="Wingdings" pitchFamily="2" charset="2"/>
              </a:rPr>
              <a:t>But it’s a lightweight method that works well in many cases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Checksums are part of the packet; they can get corrupted too</a:t>
            </a:r>
          </a:p>
          <a:p>
            <a:pPr lvl="1"/>
            <a:r>
              <a:rPr lang="en-US" dirty="0">
                <a:sym typeface="Wingdings" pitchFamily="2" charset="2"/>
              </a:rPr>
              <a:t>The receiver will just declare an error if it finds an error</a:t>
            </a:r>
          </a:p>
          <a:p>
            <a:pPr lvl="1"/>
            <a:r>
              <a:rPr lang="en-US" dirty="0">
                <a:sym typeface="Wingdings" pitchFamily="2" charset="2"/>
              </a:rPr>
              <a:t>However, checksums don’t enable the receiver to detect 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where the error lies or correct the error(s)</a:t>
            </a:r>
          </a:p>
          <a:p>
            <a:pPr lvl="1"/>
            <a:r>
              <a:rPr lang="en-US" dirty="0">
                <a:sym typeface="Wingdings" pitchFamily="2" charset="2"/>
              </a:rPr>
              <a:t>Checksum is an error detection mechanism; not a correction mechanism.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7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27FE4-76B1-5A49-964E-5FE13C76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observations on checksums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033D0-6B6F-A646-AF89-768917D42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Checksums are insufficient for reliable data delivery</a:t>
            </a:r>
          </a:p>
          <a:p>
            <a:pPr lvl="1"/>
            <a:r>
              <a:rPr lang="en-US" dirty="0"/>
              <a:t>If a packet is lost, so is its checksum</a:t>
            </a:r>
          </a:p>
          <a:p>
            <a:pPr lvl="1"/>
            <a:endParaRPr lang="en-US" dirty="0"/>
          </a:p>
          <a:p>
            <a:r>
              <a:rPr lang="en-US" dirty="0"/>
              <a:t>UDP and TCP use the same checksum function</a:t>
            </a:r>
          </a:p>
          <a:p>
            <a:pPr lvl="1"/>
            <a:r>
              <a:rPr lang="en-US" dirty="0"/>
              <a:t>TCP also uses the lightweight error detection capability</a:t>
            </a:r>
          </a:p>
          <a:p>
            <a:pPr lvl="1"/>
            <a:r>
              <a:rPr lang="en-US" dirty="0"/>
              <a:t>However, TCP has more mature mechanisms for reliable data delivery (more to come on this)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51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B6393-0683-124C-8CD9-817EA1A81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Playing with checksums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A0B64-34B6-7244-9EC5-BA69CBD2D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you create two UDP packets with the same checksum?</a:t>
            </a:r>
          </a:p>
        </p:txBody>
      </p:sp>
    </p:spTree>
    <p:extLst>
      <p:ext uri="{BB962C8B-B14F-4D97-AF65-F5344CB8AC3E}">
        <p14:creationId xmlns:p14="http://schemas.microsoft.com/office/powerpoint/2010/main" val="21412494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A005D-5989-DD42-B207-B65BA9C4F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UDP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B0428-CAD7-634B-B5F4-3CEE3A5AF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UDP is a thin shim around network layer’s best-effort delivery</a:t>
            </a:r>
          </a:p>
          <a:p>
            <a:pPr lvl="1"/>
            <a:r>
              <a:rPr lang="en-US" dirty="0"/>
              <a:t>One-off request/response messages</a:t>
            </a:r>
          </a:p>
          <a:p>
            <a:pPr lvl="1"/>
            <a:r>
              <a:rPr lang="en-US" dirty="0"/>
              <a:t>Lightweight transport for loss-tolerant delay-sensitive applications</a:t>
            </a:r>
          </a:p>
          <a:p>
            <a:endParaRPr lang="en-US" dirty="0"/>
          </a:p>
          <a:p>
            <a:r>
              <a:rPr lang="en-US" dirty="0"/>
              <a:t>Provides basic multiplexing/demultiplexing for application</a:t>
            </a:r>
          </a:p>
          <a:p>
            <a:r>
              <a:rPr lang="en-US" dirty="0"/>
              <a:t>No reliability, performance, or ordering guarantees</a:t>
            </a:r>
          </a:p>
          <a:p>
            <a:r>
              <a:rPr lang="en-US" dirty="0"/>
              <a:t>Can do basic error detection (bit flips) using checksums</a:t>
            </a:r>
          </a:p>
          <a:p>
            <a:pPr lvl="1"/>
            <a:r>
              <a:rPr lang="en-US" dirty="0"/>
              <a:t>Error detection is necessary to deliver data reliably, but it is insufficient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29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141BF-552D-4F42-83CD-F5F1B03FC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Demultiplexing Packets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6B32A-97D6-084F-8267-BA4DCF02D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53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F6C1-0987-F141-996E-768AAB80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Demultiplexing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4E525-13F0-5E4F-B52F-8DF67B72D08C}"/>
              </a:ext>
            </a:extLst>
          </p:cNvPr>
          <p:cNvSpPr/>
          <p:nvPr/>
        </p:nvSpPr>
        <p:spPr>
          <a:xfrm>
            <a:off x="838199" y="1656648"/>
            <a:ext cx="4441723" cy="43017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0ED4C-0773-8946-A543-73598899D6EF}"/>
              </a:ext>
            </a:extLst>
          </p:cNvPr>
          <p:cNvSpPr txBox="1"/>
          <p:nvPr/>
        </p:nvSpPr>
        <p:spPr>
          <a:xfrm>
            <a:off x="1598970" y="6141544"/>
            <a:ext cx="29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Machine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55065-ECF3-A24D-A0F1-43034EAD81F4}"/>
              </a:ext>
            </a:extLst>
          </p:cNvPr>
          <p:cNvSpPr/>
          <p:nvPr/>
        </p:nvSpPr>
        <p:spPr>
          <a:xfrm>
            <a:off x="5279922" y="191926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8FD2F-0E29-2342-AE24-A7DB3CB4DF0E}"/>
              </a:ext>
            </a:extLst>
          </p:cNvPr>
          <p:cNvSpPr/>
          <p:nvPr/>
        </p:nvSpPr>
        <p:spPr>
          <a:xfrm>
            <a:off x="5279922" y="465254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BB85E-FC1F-1740-99EA-237505E37BA3}"/>
              </a:ext>
            </a:extLst>
          </p:cNvPr>
          <p:cNvSpPr txBox="1"/>
          <p:nvPr/>
        </p:nvSpPr>
        <p:spPr>
          <a:xfrm>
            <a:off x="5279922" y="199588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17D67-6785-A047-8B6E-98A9CA851F99}"/>
              </a:ext>
            </a:extLst>
          </p:cNvPr>
          <p:cNvSpPr txBox="1"/>
          <p:nvPr/>
        </p:nvSpPr>
        <p:spPr>
          <a:xfrm>
            <a:off x="5338916" y="472916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2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842B69D-6BF8-004D-85DE-2D047D12B729}"/>
              </a:ext>
            </a:extLst>
          </p:cNvPr>
          <p:cNvGrpSpPr/>
          <p:nvPr/>
        </p:nvGrpSpPr>
        <p:grpSpPr>
          <a:xfrm>
            <a:off x="2798506" y="1892730"/>
            <a:ext cx="1558412" cy="2933510"/>
            <a:chOff x="2798506" y="1892730"/>
            <a:chExt cx="1558412" cy="29335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AA7D962-C2FC-1941-9446-C86C85913E1A}"/>
                </a:ext>
              </a:extLst>
            </p:cNvPr>
            <p:cNvSpPr/>
            <p:nvPr/>
          </p:nvSpPr>
          <p:spPr>
            <a:xfrm>
              <a:off x="2808337" y="1892730"/>
              <a:ext cx="1548581" cy="348101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Port 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9D13FD-84F6-194B-9D9B-2C804966A676}"/>
                </a:ext>
              </a:extLst>
            </p:cNvPr>
            <p:cNvSpPr/>
            <p:nvPr/>
          </p:nvSpPr>
          <p:spPr>
            <a:xfrm>
              <a:off x="2808336" y="2252907"/>
              <a:ext cx="1548581" cy="348101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Port 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BB77FBE-9A6E-214F-9551-8E0E8284E6CF}"/>
                </a:ext>
              </a:extLst>
            </p:cNvPr>
            <p:cNvSpPr/>
            <p:nvPr/>
          </p:nvSpPr>
          <p:spPr>
            <a:xfrm>
              <a:off x="2799730" y="2619970"/>
              <a:ext cx="1548581" cy="348101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2AF0B0C-960E-2F4E-9F18-31A0C9BB4F14}"/>
                </a:ext>
              </a:extLst>
            </p:cNvPr>
            <p:cNvSpPr/>
            <p:nvPr/>
          </p:nvSpPr>
          <p:spPr>
            <a:xfrm>
              <a:off x="2798506" y="2994450"/>
              <a:ext cx="1548581" cy="348101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870540-A848-914D-B641-E9D5C249D8B2}"/>
                </a:ext>
              </a:extLst>
            </p:cNvPr>
            <p:cNvSpPr/>
            <p:nvPr/>
          </p:nvSpPr>
          <p:spPr>
            <a:xfrm>
              <a:off x="2801573" y="3376419"/>
              <a:ext cx="1548581" cy="348101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742B9D6-0E05-EE49-975E-0147E17F3EC8}"/>
                </a:ext>
              </a:extLst>
            </p:cNvPr>
            <p:cNvSpPr/>
            <p:nvPr/>
          </p:nvSpPr>
          <p:spPr>
            <a:xfrm>
              <a:off x="2801572" y="3736596"/>
              <a:ext cx="1548581" cy="348101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0C0C036-74BB-AB43-B1D6-DFCF75B79DF0}"/>
                </a:ext>
              </a:extLst>
            </p:cNvPr>
            <p:cNvSpPr/>
            <p:nvPr/>
          </p:nvSpPr>
          <p:spPr>
            <a:xfrm>
              <a:off x="2807714" y="4103659"/>
              <a:ext cx="1548581" cy="348101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0D2BB44-CDD5-B346-9688-3367E637ADFB}"/>
                </a:ext>
              </a:extLst>
            </p:cNvPr>
            <p:cNvSpPr/>
            <p:nvPr/>
          </p:nvSpPr>
          <p:spPr>
            <a:xfrm>
              <a:off x="2806490" y="4478139"/>
              <a:ext cx="1548581" cy="348101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Port 65535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772A5235-43AF-1B40-B137-C10AA7F7D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8" y="4061540"/>
            <a:ext cx="696234" cy="6676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2B08CE-D9EB-DA4F-AC16-7D0A2592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05" y="1944329"/>
            <a:ext cx="675641" cy="67564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0B27D09-28AC-5E49-8A73-D2A9890A730F}"/>
              </a:ext>
            </a:extLst>
          </p:cNvPr>
          <p:cNvCxnSpPr>
            <a:cxnSpLocks/>
          </p:cNvCxnSpPr>
          <p:nvPr/>
        </p:nvCxnSpPr>
        <p:spPr>
          <a:xfrm>
            <a:off x="1684345" y="2511214"/>
            <a:ext cx="987446" cy="7049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AED9C8-923A-1545-BCCD-B9F0FBA9F5E3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684346" y="2282150"/>
            <a:ext cx="997396" cy="5402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F30A55-8A60-8148-8D67-57C683773BAA}"/>
              </a:ext>
            </a:extLst>
          </p:cNvPr>
          <p:cNvCxnSpPr>
            <a:cxnSpLocks/>
          </p:cNvCxnSpPr>
          <p:nvPr/>
        </p:nvCxnSpPr>
        <p:spPr>
          <a:xfrm flipV="1">
            <a:off x="1725862" y="3984147"/>
            <a:ext cx="945929" cy="27430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ABEDFD-202E-2D44-9427-EF802A0AF23F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725862" y="4395351"/>
            <a:ext cx="975726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AABB797-4A17-1544-B3C4-82680A30EE32}"/>
              </a:ext>
            </a:extLst>
          </p:cNvPr>
          <p:cNvCxnSpPr>
            <a:cxnSpLocks/>
          </p:cNvCxnSpPr>
          <p:nvPr/>
        </p:nvCxnSpPr>
        <p:spPr>
          <a:xfrm>
            <a:off x="1725862" y="4578548"/>
            <a:ext cx="965781" cy="1075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0DCCB59-CDE3-EA4D-ABE6-8D23C360494F}"/>
              </a:ext>
            </a:extLst>
          </p:cNvPr>
          <p:cNvSpPr txBox="1"/>
          <p:nvPr/>
        </p:nvSpPr>
        <p:spPr>
          <a:xfrm>
            <a:off x="1725860" y="5462028"/>
            <a:ext cx="146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socket()</a:t>
            </a: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1EC6DD4A-A5B4-2B40-B20E-6548EC31F4EB}"/>
              </a:ext>
            </a:extLst>
          </p:cNvPr>
          <p:cNvSpPr/>
          <p:nvPr/>
        </p:nvSpPr>
        <p:spPr>
          <a:xfrm rot="5400000">
            <a:off x="1998234" y="4778523"/>
            <a:ext cx="411134" cy="95588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0E7A83-12D6-A54C-A2F0-B8674F37D0C1}"/>
              </a:ext>
            </a:extLst>
          </p:cNvPr>
          <p:cNvSpPr txBox="1"/>
          <p:nvPr/>
        </p:nvSpPr>
        <p:spPr>
          <a:xfrm>
            <a:off x="3227134" y="5462028"/>
            <a:ext cx="8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Ports</a:t>
            </a: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857D67C5-E92B-4546-8281-BE0214F42CE3}"/>
              </a:ext>
            </a:extLst>
          </p:cNvPr>
          <p:cNvSpPr/>
          <p:nvPr/>
        </p:nvSpPr>
        <p:spPr>
          <a:xfrm rot="5400000">
            <a:off x="3364045" y="4471002"/>
            <a:ext cx="433470" cy="154858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19AE88E-EFF3-154B-BDDA-0C02D90B3E32}"/>
              </a:ext>
            </a:extLst>
          </p:cNvPr>
          <p:cNvSpPr txBox="1"/>
          <p:nvPr/>
        </p:nvSpPr>
        <p:spPr>
          <a:xfrm>
            <a:off x="5371472" y="2794020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Denotes an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attachment point </a:t>
            </a:r>
            <a:r>
              <a:rPr lang="en-US" dirty="0">
                <a:latin typeface="Helvetica" pitchFamily="2" charset="0"/>
              </a:rPr>
              <a:t>with the network.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2E395F2-0847-2A42-8BDB-E7D456E2B426}"/>
              </a:ext>
            </a:extLst>
          </p:cNvPr>
          <p:cNvGrpSpPr/>
          <p:nvPr/>
        </p:nvGrpSpPr>
        <p:grpSpPr>
          <a:xfrm>
            <a:off x="7760316" y="1373267"/>
            <a:ext cx="4054986" cy="4868462"/>
            <a:chOff x="7539587" y="1335457"/>
            <a:chExt cx="4054986" cy="4868462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F7EBE2C-A781-6C4A-BF48-9AB2C68B7CED}"/>
                </a:ext>
              </a:extLst>
            </p:cNvPr>
            <p:cNvGrpSpPr/>
            <p:nvPr/>
          </p:nvGrpSpPr>
          <p:grpSpPr>
            <a:xfrm>
              <a:off x="7539587" y="1690688"/>
              <a:ext cx="2551987" cy="4513231"/>
              <a:chOff x="472567" y="1985463"/>
              <a:chExt cx="3026956" cy="4512399"/>
            </a:xfrm>
          </p:grpSpPr>
          <p:sp>
            <p:nvSpPr>
              <p:cNvPr id="63" name="Rectangle 4">
                <a:extLst>
                  <a:ext uri="{FF2B5EF4-FFF2-40B4-BE49-F238E27FC236}">
                    <a16:creationId xmlns:a16="http://schemas.microsoft.com/office/drawing/2014/main" id="{2E96C61C-9934-4144-9705-7D5CE4139E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5372913"/>
                <a:ext cx="3026956" cy="1124949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bg1"/>
                    </a:solidFill>
                  </a:rPr>
                  <a:t>Link </a:t>
                </a:r>
                <a:r>
                  <a:rPr lang="en-US" altLang="en-US" sz="2400" b="0" dirty="0">
                    <a:solidFill>
                      <a:schemeClr val="bg1"/>
                    </a:solidFill>
                  </a:rPr>
                  <a:t>layer</a:t>
                </a:r>
              </a:p>
            </p:txBody>
          </p:sp>
          <p:sp>
            <p:nvSpPr>
              <p:cNvPr id="64" name="Rectangle 5">
                <a:extLst>
                  <a:ext uri="{FF2B5EF4-FFF2-40B4-BE49-F238E27FC236}">
                    <a16:creationId xmlns:a16="http://schemas.microsoft.com/office/drawing/2014/main" id="{1ECA4C59-ADA9-CD44-A35E-73370FC47C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4246690"/>
                <a:ext cx="3026956" cy="1122019"/>
              </a:xfrm>
              <a:prstGeom prst="rect">
                <a:avLst/>
              </a:prstGeom>
              <a:solidFill>
                <a:srgbClr val="3C82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solidFill>
                      <a:srgbClr val="FFFFFF"/>
                    </a:solidFill>
                  </a:rPr>
                  <a:t>Network</a:t>
                </a:r>
              </a:p>
            </p:txBody>
          </p:sp>
          <p:sp>
            <p:nvSpPr>
              <p:cNvPr id="65" name="Rectangle 6">
                <a:extLst>
                  <a:ext uri="{FF2B5EF4-FFF2-40B4-BE49-F238E27FC236}">
                    <a16:creationId xmlns:a16="http://schemas.microsoft.com/office/drawing/2014/main" id="{34918B52-19C7-E841-9025-AB6B1B39C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3117546"/>
                <a:ext cx="3026956" cy="112494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solidFill>
                      <a:srgbClr val="FFFFFF"/>
                    </a:solidFill>
                  </a:rPr>
                  <a:t>Transport</a:t>
                </a:r>
              </a:p>
            </p:txBody>
          </p:sp>
          <p:sp>
            <p:nvSpPr>
              <p:cNvPr id="66" name="Rectangle 7">
                <a:extLst>
                  <a:ext uri="{FF2B5EF4-FFF2-40B4-BE49-F238E27FC236}">
                    <a16:creationId xmlns:a16="http://schemas.microsoft.com/office/drawing/2014/main" id="{1C5194A3-31F3-1447-8EE3-386C54D03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567" y="1985463"/>
                <a:ext cx="3026956" cy="1127879"/>
              </a:xfrm>
              <a:prstGeom prst="rect">
                <a:avLst/>
              </a:prstGeom>
              <a:solidFill>
                <a:srgbClr val="00D164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420" tIns="45712" rIns="91420" bIns="45712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0" dirty="0">
                    <a:solidFill>
                      <a:srgbClr val="FFFFFF"/>
                    </a:solidFill>
                  </a:rPr>
                  <a:t>Applications</a:t>
                </a:r>
              </a:p>
            </p:txBody>
          </p:sp>
        </p:grpSp>
        <p:sp>
          <p:nvSpPr>
            <p:cNvPr id="67" name="Rectangle 4">
              <a:extLst>
                <a:ext uri="{FF2B5EF4-FFF2-40B4-BE49-F238E27FC236}">
                  <a16:creationId xmlns:a16="http://schemas.microsoft.com/office/drawing/2014/main" id="{376D1A07-3245-F242-BB55-C1CD1D070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0202" y="2164956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1FBA3BA-B34E-2E4B-940B-4ED7759C914C}"/>
                </a:ext>
              </a:extLst>
            </p:cNvPr>
            <p:cNvGrpSpPr/>
            <p:nvPr/>
          </p:nvGrpSpPr>
          <p:grpSpPr>
            <a:xfrm>
              <a:off x="10449986" y="3285789"/>
              <a:ext cx="762000" cy="304800"/>
              <a:chOff x="4113213" y="3733800"/>
              <a:chExt cx="762000" cy="304800"/>
            </a:xfrm>
          </p:grpSpPr>
          <p:sp>
            <p:nvSpPr>
              <p:cNvPr id="69" name="Rectangle 5">
                <a:extLst>
                  <a:ext uri="{FF2B5EF4-FFF2-40B4-BE49-F238E27FC236}">
                    <a16:creationId xmlns:a16="http://schemas.microsoft.com/office/drawing/2014/main" id="{3D02F52A-BF47-E349-BD69-18D47E2D2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265613" y="3733800"/>
                <a:ext cx="609600" cy="304800"/>
              </a:xfrm>
              <a:prstGeom prst="rect">
                <a:avLst/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70" name="Rectangle 6">
                <a:extLst>
                  <a:ext uri="{FF2B5EF4-FFF2-40B4-BE49-F238E27FC236}">
                    <a16:creationId xmlns:a16="http://schemas.microsoft.com/office/drawing/2014/main" id="{2C8B88D4-A394-704A-81C8-1F12A13D7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113213" y="3733800"/>
                <a:ext cx="228600" cy="3048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0366651B-E772-0C48-939B-6602148ADF0F}"/>
                </a:ext>
              </a:extLst>
            </p:cNvPr>
            <p:cNvGrpSpPr/>
            <p:nvPr/>
          </p:nvGrpSpPr>
          <p:grpSpPr>
            <a:xfrm>
              <a:off x="10451573" y="5447103"/>
              <a:ext cx="1143000" cy="304800"/>
              <a:chOff x="4114800" y="4800600"/>
              <a:chExt cx="1143000" cy="304800"/>
            </a:xfrm>
          </p:grpSpPr>
          <p:sp>
            <p:nvSpPr>
              <p:cNvPr id="72" name="Rectangle 10">
                <a:extLst>
                  <a:ext uri="{FF2B5EF4-FFF2-40B4-BE49-F238E27FC236}">
                    <a16:creationId xmlns:a16="http://schemas.microsoft.com/office/drawing/2014/main" id="{C7292AB0-A1DF-1140-BE81-94BAEB036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648200" y="4800600"/>
                <a:ext cx="609600" cy="304800"/>
              </a:xfrm>
              <a:prstGeom prst="rect">
                <a:avLst/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73" name="Rectangle 11">
                <a:extLst>
                  <a:ext uri="{FF2B5EF4-FFF2-40B4-BE49-F238E27FC236}">
                    <a16:creationId xmlns:a16="http://schemas.microsoft.com/office/drawing/2014/main" id="{DECA0598-8017-D549-A19A-22EB73A732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419600" y="4800600"/>
                <a:ext cx="304800" cy="3048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74" name="Rectangle 12">
                <a:extLst>
                  <a:ext uri="{FF2B5EF4-FFF2-40B4-BE49-F238E27FC236}">
                    <a16:creationId xmlns:a16="http://schemas.microsoft.com/office/drawing/2014/main" id="{51D2BB9E-49D9-7243-9C4C-DD6B667FD3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191000" y="4800600"/>
                <a:ext cx="304800" cy="304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75" name="Rectangle 13">
                <a:extLst>
                  <a:ext uri="{FF2B5EF4-FFF2-40B4-BE49-F238E27FC236}">
                    <a16:creationId xmlns:a16="http://schemas.microsoft.com/office/drawing/2014/main" id="{4077217C-343C-D34A-8FA6-A3E3E656C3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114800" y="4800600"/>
                <a:ext cx="228600" cy="30480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7B039F8-5211-E647-9149-E6E000ACB60B}"/>
                </a:ext>
              </a:extLst>
            </p:cNvPr>
            <p:cNvGrpSpPr/>
            <p:nvPr/>
          </p:nvGrpSpPr>
          <p:grpSpPr>
            <a:xfrm>
              <a:off x="10451573" y="4366450"/>
              <a:ext cx="983671" cy="304801"/>
              <a:chOff x="3117267" y="4662057"/>
              <a:chExt cx="983671" cy="304801"/>
            </a:xfrm>
          </p:grpSpPr>
          <p:sp>
            <p:nvSpPr>
              <p:cNvPr id="77" name="Rectangle 8">
                <a:extLst>
                  <a:ext uri="{FF2B5EF4-FFF2-40B4-BE49-F238E27FC236}">
                    <a16:creationId xmlns:a16="http://schemas.microsoft.com/office/drawing/2014/main" id="{EC4F4792-D029-D940-8DA8-3DFFDEE86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193467" y="4662057"/>
                <a:ext cx="304800" cy="3048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78" name="Rectangle 9">
                <a:extLst>
                  <a:ext uri="{FF2B5EF4-FFF2-40B4-BE49-F238E27FC236}">
                    <a16:creationId xmlns:a16="http://schemas.microsoft.com/office/drawing/2014/main" id="{2768FCEB-FCC0-9D47-9EA7-70D49E3406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117267" y="4662057"/>
                <a:ext cx="152400" cy="304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  <p:sp>
            <p:nvSpPr>
              <p:cNvPr id="79" name="Rectangle 4">
                <a:extLst>
                  <a:ext uri="{FF2B5EF4-FFF2-40B4-BE49-F238E27FC236}">
                    <a16:creationId xmlns:a16="http://schemas.microsoft.com/office/drawing/2014/main" id="{B762EA08-7B22-E245-A8DE-16DD7EC8E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1338" y="4662058"/>
                <a:ext cx="609600" cy="304800"/>
              </a:xfrm>
              <a:prstGeom prst="rect">
                <a:avLst/>
              </a:prstGeom>
              <a:solidFill>
                <a:srgbClr val="00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50000"/>
                  </a:spcBef>
                  <a:buChar char="•"/>
                  <a:defRPr sz="2800">
                    <a:solidFill>
                      <a:srgbClr val="0000FF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10000"/>
                  </a:spcBef>
                  <a:buFont typeface="Helvetica" charset="0"/>
                  <a:buChar char="–"/>
                  <a:defRPr sz="24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10000"/>
                  </a:spcBef>
                  <a:buFont typeface="Wingdings" charset="2"/>
                  <a:buChar char="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10000"/>
                  </a:spcBef>
                  <a:buChar char="•"/>
                  <a:defRPr sz="2000">
                    <a:solidFill>
                      <a:schemeClr val="accent2"/>
                    </a:solidFill>
                    <a:latin typeface="Helvetica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10000"/>
                  </a:spcBef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Helvetica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chemeClr val="tx1"/>
                  </a:solidFill>
                  <a:latin typeface="Helvetica" charset="0"/>
                </a:endParaRPr>
              </a:p>
            </p:txBody>
          </p:sp>
        </p:grp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8B5A5D12-C434-9549-AB6E-39DCA5222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344" y="1335457"/>
              <a:ext cx="918599" cy="560347"/>
            </a:xfrm>
            <a:prstGeom prst="rect">
              <a:avLst/>
            </a:prstGeom>
          </p:spPr>
        </p:pic>
      </p:grp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30B6E74-B09E-E349-A601-A29E9F1709AA}"/>
              </a:ext>
            </a:extLst>
          </p:cNvPr>
          <p:cNvCxnSpPr/>
          <p:nvPr/>
        </p:nvCxnSpPr>
        <p:spPr>
          <a:xfrm>
            <a:off x="4519150" y="1892730"/>
            <a:ext cx="642785" cy="4088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F86C285-62C0-1A44-9AE6-8267D2A828DF}"/>
              </a:ext>
            </a:extLst>
          </p:cNvPr>
          <p:cNvCxnSpPr>
            <a:cxnSpLocks/>
          </p:cNvCxnSpPr>
          <p:nvPr/>
        </p:nvCxnSpPr>
        <p:spPr>
          <a:xfrm flipV="1">
            <a:off x="4469918" y="2619970"/>
            <a:ext cx="668611" cy="2165386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2DEA329D-3E8D-4C4B-B352-E630A818527F}"/>
              </a:ext>
            </a:extLst>
          </p:cNvPr>
          <p:cNvSpPr txBox="1"/>
          <p:nvPr/>
        </p:nvSpPr>
        <p:spPr>
          <a:xfrm>
            <a:off x="5418182" y="5462028"/>
            <a:ext cx="213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Each IP address comes with a full copy of its own ports.</a:t>
            </a:r>
          </a:p>
        </p:txBody>
      </p:sp>
    </p:spTree>
    <p:extLst>
      <p:ext uri="{BB962C8B-B14F-4D97-AF65-F5344CB8AC3E}">
        <p14:creationId xmlns:p14="http://schemas.microsoft.com/office/powerpoint/2010/main" val="26054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  <p:bldP spid="51" grpId="0"/>
      <p:bldP spid="57" grpId="0" animBg="1"/>
      <p:bldP spid="58" grpId="0"/>
      <p:bldP spid="59" grpId="0" animBg="1"/>
      <p:bldP spid="60" grpId="0"/>
      <p:bldP spid="1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F6C1-0987-F141-996E-768AAB80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Demultiplexing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4E525-13F0-5E4F-B52F-8DF67B72D08C}"/>
              </a:ext>
            </a:extLst>
          </p:cNvPr>
          <p:cNvSpPr/>
          <p:nvPr/>
        </p:nvSpPr>
        <p:spPr>
          <a:xfrm>
            <a:off x="838199" y="1656648"/>
            <a:ext cx="4441723" cy="43017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0ED4C-0773-8946-A543-73598899D6EF}"/>
              </a:ext>
            </a:extLst>
          </p:cNvPr>
          <p:cNvSpPr txBox="1"/>
          <p:nvPr/>
        </p:nvSpPr>
        <p:spPr>
          <a:xfrm>
            <a:off x="1598970" y="6141544"/>
            <a:ext cx="29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Machine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55065-ECF3-A24D-A0F1-43034EAD81F4}"/>
              </a:ext>
            </a:extLst>
          </p:cNvPr>
          <p:cNvSpPr/>
          <p:nvPr/>
        </p:nvSpPr>
        <p:spPr>
          <a:xfrm>
            <a:off x="5279922" y="191926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8FD2F-0E29-2342-AE24-A7DB3CB4DF0E}"/>
              </a:ext>
            </a:extLst>
          </p:cNvPr>
          <p:cNvSpPr/>
          <p:nvPr/>
        </p:nvSpPr>
        <p:spPr>
          <a:xfrm>
            <a:off x="5279922" y="465254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BB85E-FC1F-1740-99EA-237505E37BA3}"/>
              </a:ext>
            </a:extLst>
          </p:cNvPr>
          <p:cNvSpPr txBox="1"/>
          <p:nvPr/>
        </p:nvSpPr>
        <p:spPr>
          <a:xfrm>
            <a:off x="5279922" y="199588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17D67-6785-A047-8B6E-98A9CA851F99}"/>
              </a:ext>
            </a:extLst>
          </p:cNvPr>
          <p:cNvSpPr txBox="1"/>
          <p:nvPr/>
        </p:nvSpPr>
        <p:spPr>
          <a:xfrm>
            <a:off x="5338916" y="472916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7D962-C2FC-1941-9446-C86C85913E1A}"/>
              </a:ext>
            </a:extLst>
          </p:cNvPr>
          <p:cNvSpPr/>
          <p:nvPr/>
        </p:nvSpPr>
        <p:spPr>
          <a:xfrm>
            <a:off x="2808337" y="189273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9D13FD-84F6-194B-9D9B-2C804966A676}"/>
              </a:ext>
            </a:extLst>
          </p:cNvPr>
          <p:cNvSpPr/>
          <p:nvPr/>
        </p:nvSpPr>
        <p:spPr>
          <a:xfrm>
            <a:off x="2808336" y="225290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B77FBE-9A6E-214F-9551-8E0E8284E6CF}"/>
              </a:ext>
            </a:extLst>
          </p:cNvPr>
          <p:cNvSpPr/>
          <p:nvPr/>
        </p:nvSpPr>
        <p:spPr>
          <a:xfrm>
            <a:off x="2799730" y="261997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AF0B0C-960E-2F4E-9F18-31A0C9BB4F14}"/>
              </a:ext>
            </a:extLst>
          </p:cNvPr>
          <p:cNvSpPr/>
          <p:nvPr/>
        </p:nvSpPr>
        <p:spPr>
          <a:xfrm>
            <a:off x="2798506" y="299445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870540-A848-914D-B641-E9D5C249D8B2}"/>
              </a:ext>
            </a:extLst>
          </p:cNvPr>
          <p:cNvSpPr/>
          <p:nvPr/>
        </p:nvSpPr>
        <p:spPr>
          <a:xfrm>
            <a:off x="2801573" y="337641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42B9D6-0E05-EE49-975E-0147E17F3EC8}"/>
              </a:ext>
            </a:extLst>
          </p:cNvPr>
          <p:cNvSpPr/>
          <p:nvPr/>
        </p:nvSpPr>
        <p:spPr>
          <a:xfrm>
            <a:off x="2801572" y="3736596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C0C036-74BB-AB43-B1D6-DFCF75B79DF0}"/>
              </a:ext>
            </a:extLst>
          </p:cNvPr>
          <p:cNvSpPr/>
          <p:nvPr/>
        </p:nvSpPr>
        <p:spPr>
          <a:xfrm>
            <a:off x="2807714" y="410365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D2BB44-CDD5-B346-9688-3367E637ADFB}"/>
              </a:ext>
            </a:extLst>
          </p:cNvPr>
          <p:cNvSpPr/>
          <p:nvPr/>
        </p:nvSpPr>
        <p:spPr>
          <a:xfrm>
            <a:off x="2806490" y="447813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65535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2A5235-43AF-1B40-B137-C10AA7F7D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8" y="4061540"/>
            <a:ext cx="696234" cy="6676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2B08CE-D9EB-DA4F-AC16-7D0A2592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05" y="1944329"/>
            <a:ext cx="675641" cy="67564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0B27D09-28AC-5E49-8A73-D2A9890A730F}"/>
              </a:ext>
            </a:extLst>
          </p:cNvPr>
          <p:cNvCxnSpPr>
            <a:cxnSpLocks/>
          </p:cNvCxnSpPr>
          <p:nvPr/>
        </p:nvCxnSpPr>
        <p:spPr>
          <a:xfrm>
            <a:off x="1684345" y="2511214"/>
            <a:ext cx="987446" cy="7049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AED9C8-923A-1545-BCCD-B9F0FBA9F5E3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684346" y="2282150"/>
            <a:ext cx="997396" cy="5402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F30A55-8A60-8148-8D67-57C683773BAA}"/>
              </a:ext>
            </a:extLst>
          </p:cNvPr>
          <p:cNvCxnSpPr>
            <a:cxnSpLocks/>
          </p:cNvCxnSpPr>
          <p:nvPr/>
        </p:nvCxnSpPr>
        <p:spPr>
          <a:xfrm flipV="1">
            <a:off x="1725862" y="3984147"/>
            <a:ext cx="945929" cy="27430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ABEDFD-202E-2D44-9427-EF802A0AF23F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725862" y="4395351"/>
            <a:ext cx="975726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AABB797-4A17-1544-B3C4-82680A30EE32}"/>
              </a:ext>
            </a:extLst>
          </p:cNvPr>
          <p:cNvCxnSpPr>
            <a:cxnSpLocks/>
          </p:cNvCxnSpPr>
          <p:nvPr/>
        </p:nvCxnSpPr>
        <p:spPr>
          <a:xfrm>
            <a:off x="1725862" y="4578548"/>
            <a:ext cx="965781" cy="1075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0DCCB59-CDE3-EA4D-ABE6-8D23C360494F}"/>
              </a:ext>
            </a:extLst>
          </p:cNvPr>
          <p:cNvSpPr txBox="1"/>
          <p:nvPr/>
        </p:nvSpPr>
        <p:spPr>
          <a:xfrm>
            <a:off x="1725860" y="5462028"/>
            <a:ext cx="146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socket()</a:t>
            </a: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1EC6DD4A-A5B4-2B40-B20E-6548EC31F4EB}"/>
              </a:ext>
            </a:extLst>
          </p:cNvPr>
          <p:cNvSpPr/>
          <p:nvPr/>
        </p:nvSpPr>
        <p:spPr>
          <a:xfrm rot="5400000">
            <a:off x="1998234" y="4778523"/>
            <a:ext cx="411134" cy="95588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0E7A83-12D6-A54C-A2F0-B8674F37D0C1}"/>
              </a:ext>
            </a:extLst>
          </p:cNvPr>
          <p:cNvSpPr txBox="1"/>
          <p:nvPr/>
        </p:nvSpPr>
        <p:spPr>
          <a:xfrm>
            <a:off x="3227134" y="5462028"/>
            <a:ext cx="8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Ports</a:t>
            </a: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857D67C5-E92B-4546-8281-BE0214F42CE3}"/>
              </a:ext>
            </a:extLst>
          </p:cNvPr>
          <p:cNvSpPr/>
          <p:nvPr/>
        </p:nvSpPr>
        <p:spPr>
          <a:xfrm rot="5400000">
            <a:off x="3364045" y="4471002"/>
            <a:ext cx="433470" cy="154858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5">
            <a:extLst>
              <a:ext uri="{FF2B5EF4-FFF2-40B4-BE49-F238E27FC236}">
                <a16:creationId xmlns:a16="http://schemas.microsoft.com/office/drawing/2014/main" id="{1ECA4C59-ADA9-CD44-A35E-73370FC47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316" y="3990142"/>
            <a:ext cx="2551987" cy="1122226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</a:t>
            </a:r>
          </a:p>
        </p:txBody>
      </p:sp>
      <p:sp>
        <p:nvSpPr>
          <p:cNvPr id="65" name="Rectangle 6">
            <a:extLst>
              <a:ext uri="{FF2B5EF4-FFF2-40B4-BE49-F238E27FC236}">
                <a16:creationId xmlns:a16="http://schemas.microsoft.com/office/drawing/2014/main" id="{34918B52-19C7-E841-9025-AB6B1B39C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316" y="2860790"/>
            <a:ext cx="2551987" cy="1125156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Transport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1FBA3BA-B34E-2E4B-940B-4ED7759C914C}"/>
              </a:ext>
            </a:extLst>
          </p:cNvPr>
          <p:cNvGrpSpPr/>
          <p:nvPr/>
        </p:nvGrpSpPr>
        <p:grpSpPr>
          <a:xfrm>
            <a:off x="10670715" y="3323599"/>
            <a:ext cx="762000" cy="304800"/>
            <a:chOff x="4113213" y="3733800"/>
            <a:chExt cx="762000" cy="304800"/>
          </a:xfrm>
        </p:grpSpPr>
        <p:sp>
          <p:nvSpPr>
            <p:cNvPr id="69" name="Rectangle 5">
              <a:extLst>
                <a:ext uri="{FF2B5EF4-FFF2-40B4-BE49-F238E27FC236}">
                  <a16:creationId xmlns:a16="http://schemas.microsoft.com/office/drawing/2014/main" id="{3D02F52A-BF47-E349-BD69-18D47E2D24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265613" y="37338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0" name="Rectangle 6">
              <a:extLst>
                <a:ext uri="{FF2B5EF4-FFF2-40B4-BE49-F238E27FC236}">
                  <a16:creationId xmlns:a16="http://schemas.microsoft.com/office/drawing/2014/main" id="{2C8B88D4-A394-704A-81C8-1F12A13D75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113213" y="3733800"/>
              <a:ext cx="2286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7B039F8-5211-E647-9149-E6E000ACB60B}"/>
              </a:ext>
            </a:extLst>
          </p:cNvPr>
          <p:cNvGrpSpPr/>
          <p:nvPr/>
        </p:nvGrpSpPr>
        <p:grpSpPr>
          <a:xfrm>
            <a:off x="10672302" y="4404260"/>
            <a:ext cx="983671" cy="304801"/>
            <a:chOff x="3117267" y="4662057"/>
            <a:chExt cx="983671" cy="304801"/>
          </a:xfrm>
        </p:grpSpPr>
        <p:sp>
          <p:nvSpPr>
            <p:cNvPr id="77" name="Rectangle 8">
              <a:extLst>
                <a:ext uri="{FF2B5EF4-FFF2-40B4-BE49-F238E27FC236}">
                  <a16:creationId xmlns:a16="http://schemas.microsoft.com/office/drawing/2014/main" id="{EC4F4792-D029-D940-8DA8-3DFFDEE866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193467" y="4662057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8" name="Rectangle 9">
              <a:extLst>
                <a:ext uri="{FF2B5EF4-FFF2-40B4-BE49-F238E27FC236}">
                  <a16:creationId xmlns:a16="http://schemas.microsoft.com/office/drawing/2014/main" id="{2768FCEB-FCC0-9D47-9EA7-70D49E3406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117267" y="4662057"/>
              <a:ext cx="1524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9" name="Rectangle 4">
              <a:extLst>
                <a:ext uri="{FF2B5EF4-FFF2-40B4-BE49-F238E27FC236}">
                  <a16:creationId xmlns:a16="http://schemas.microsoft.com/office/drawing/2014/main" id="{B762EA08-7B22-E245-A8DE-16DD7EC8E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338" y="4662058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82BD5FEB-EC86-9A44-A10D-EFA600A6F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073" y="1373267"/>
            <a:ext cx="918599" cy="56034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EFCE11-E1BF-DD44-AF91-8F23BE5F22B2}"/>
              </a:ext>
            </a:extLst>
          </p:cNvPr>
          <p:cNvCxnSpPr/>
          <p:nvPr/>
        </p:nvCxnSpPr>
        <p:spPr>
          <a:xfrm flipH="1">
            <a:off x="7802291" y="1915504"/>
            <a:ext cx="2666794" cy="79813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106DDFD-9B70-954F-847E-C18DC14D2F16}"/>
              </a:ext>
            </a:extLst>
          </p:cNvPr>
          <p:cNvCxnSpPr>
            <a:cxnSpLocks/>
          </p:cNvCxnSpPr>
          <p:nvPr/>
        </p:nvCxnSpPr>
        <p:spPr>
          <a:xfrm flipH="1">
            <a:off x="10312303" y="2067480"/>
            <a:ext cx="1120412" cy="65035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9BBF501-DDE7-C240-882A-3E51CDD0705D}"/>
              </a:ext>
            </a:extLst>
          </p:cNvPr>
          <p:cNvCxnSpPr/>
          <p:nvPr/>
        </p:nvCxnSpPr>
        <p:spPr>
          <a:xfrm>
            <a:off x="4519150" y="1892730"/>
            <a:ext cx="642785" cy="4088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2F9F0CA-6FA3-0D40-B1A6-CAB4BABB87C2}"/>
              </a:ext>
            </a:extLst>
          </p:cNvPr>
          <p:cNvCxnSpPr>
            <a:cxnSpLocks/>
          </p:cNvCxnSpPr>
          <p:nvPr/>
        </p:nvCxnSpPr>
        <p:spPr>
          <a:xfrm flipV="1">
            <a:off x="4469918" y="2619970"/>
            <a:ext cx="668611" cy="2165386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6E6A042-6E63-B344-A6CF-BDC70855E5BE}"/>
              </a:ext>
            </a:extLst>
          </p:cNvPr>
          <p:cNvSpPr txBox="1"/>
          <p:nvPr/>
        </p:nvSpPr>
        <p:spPr>
          <a:xfrm>
            <a:off x="5371472" y="2794020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Denotes an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attachment point </a:t>
            </a:r>
            <a:r>
              <a:rPr lang="en-US" dirty="0">
                <a:latin typeface="Helvetica" pitchFamily="2" charset="0"/>
              </a:rPr>
              <a:t>with the network.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2971971-756E-4046-964F-303D9B4159E9}"/>
              </a:ext>
            </a:extLst>
          </p:cNvPr>
          <p:cNvSpPr txBox="1"/>
          <p:nvPr/>
        </p:nvSpPr>
        <p:spPr>
          <a:xfrm>
            <a:off x="5418182" y="5462028"/>
            <a:ext cx="213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Each IP address comes with a full copy of its own ports.</a:t>
            </a:r>
          </a:p>
        </p:txBody>
      </p:sp>
    </p:spTree>
    <p:extLst>
      <p:ext uri="{BB962C8B-B14F-4D97-AF65-F5344CB8AC3E}">
        <p14:creationId xmlns:p14="http://schemas.microsoft.com/office/powerpoint/2010/main" val="526620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F6C1-0987-F141-996E-768AAB80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Demultiplexing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4E525-13F0-5E4F-B52F-8DF67B72D08C}"/>
              </a:ext>
            </a:extLst>
          </p:cNvPr>
          <p:cNvSpPr/>
          <p:nvPr/>
        </p:nvSpPr>
        <p:spPr>
          <a:xfrm>
            <a:off x="838199" y="1656648"/>
            <a:ext cx="4441723" cy="43017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0ED4C-0773-8946-A543-73598899D6EF}"/>
              </a:ext>
            </a:extLst>
          </p:cNvPr>
          <p:cNvSpPr txBox="1"/>
          <p:nvPr/>
        </p:nvSpPr>
        <p:spPr>
          <a:xfrm>
            <a:off x="1598970" y="6141544"/>
            <a:ext cx="29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Machine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55065-ECF3-A24D-A0F1-43034EAD81F4}"/>
              </a:ext>
            </a:extLst>
          </p:cNvPr>
          <p:cNvSpPr/>
          <p:nvPr/>
        </p:nvSpPr>
        <p:spPr>
          <a:xfrm>
            <a:off x="5279922" y="191926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8FD2F-0E29-2342-AE24-A7DB3CB4DF0E}"/>
              </a:ext>
            </a:extLst>
          </p:cNvPr>
          <p:cNvSpPr/>
          <p:nvPr/>
        </p:nvSpPr>
        <p:spPr>
          <a:xfrm>
            <a:off x="5279922" y="465254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BB85E-FC1F-1740-99EA-237505E37BA3}"/>
              </a:ext>
            </a:extLst>
          </p:cNvPr>
          <p:cNvSpPr txBox="1"/>
          <p:nvPr/>
        </p:nvSpPr>
        <p:spPr>
          <a:xfrm>
            <a:off x="5279922" y="199588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17D67-6785-A047-8B6E-98A9CA851F99}"/>
              </a:ext>
            </a:extLst>
          </p:cNvPr>
          <p:cNvSpPr txBox="1"/>
          <p:nvPr/>
        </p:nvSpPr>
        <p:spPr>
          <a:xfrm>
            <a:off x="5338916" y="472916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7D962-C2FC-1941-9446-C86C85913E1A}"/>
              </a:ext>
            </a:extLst>
          </p:cNvPr>
          <p:cNvSpPr/>
          <p:nvPr/>
        </p:nvSpPr>
        <p:spPr>
          <a:xfrm>
            <a:off x="2808337" y="189273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9D13FD-84F6-194B-9D9B-2C804966A676}"/>
              </a:ext>
            </a:extLst>
          </p:cNvPr>
          <p:cNvSpPr/>
          <p:nvPr/>
        </p:nvSpPr>
        <p:spPr>
          <a:xfrm>
            <a:off x="2808336" y="225290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B77FBE-9A6E-214F-9551-8E0E8284E6CF}"/>
              </a:ext>
            </a:extLst>
          </p:cNvPr>
          <p:cNvSpPr/>
          <p:nvPr/>
        </p:nvSpPr>
        <p:spPr>
          <a:xfrm>
            <a:off x="2799730" y="261997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AF0B0C-960E-2F4E-9F18-31A0C9BB4F14}"/>
              </a:ext>
            </a:extLst>
          </p:cNvPr>
          <p:cNvSpPr/>
          <p:nvPr/>
        </p:nvSpPr>
        <p:spPr>
          <a:xfrm>
            <a:off x="2798506" y="299445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870540-A848-914D-B641-E9D5C249D8B2}"/>
              </a:ext>
            </a:extLst>
          </p:cNvPr>
          <p:cNvSpPr/>
          <p:nvPr/>
        </p:nvSpPr>
        <p:spPr>
          <a:xfrm>
            <a:off x="2801573" y="337641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42B9D6-0E05-EE49-975E-0147E17F3EC8}"/>
              </a:ext>
            </a:extLst>
          </p:cNvPr>
          <p:cNvSpPr/>
          <p:nvPr/>
        </p:nvSpPr>
        <p:spPr>
          <a:xfrm>
            <a:off x="2801572" y="3736596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C0C036-74BB-AB43-B1D6-DFCF75B79DF0}"/>
              </a:ext>
            </a:extLst>
          </p:cNvPr>
          <p:cNvSpPr/>
          <p:nvPr/>
        </p:nvSpPr>
        <p:spPr>
          <a:xfrm>
            <a:off x="2807714" y="410365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D2BB44-CDD5-B346-9688-3367E637ADFB}"/>
              </a:ext>
            </a:extLst>
          </p:cNvPr>
          <p:cNvSpPr/>
          <p:nvPr/>
        </p:nvSpPr>
        <p:spPr>
          <a:xfrm>
            <a:off x="2806490" y="447813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65535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2A5235-43AF-1B40-B137-C10AA7F7D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8" y="4061540"/>
            <a:ext cx="696234" cy="6676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2B08CE-D9EB-DA4F-AC16-7D0A2592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05" y="1944329"/>
            <a:ext cx="675641" cy="67564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0B27D09-28AC-5E49-8A73-D2A9890A730F}"/>
              </a:ext>
            </a:extLst>
          </p:cNvPr>
          <p:cNvCxnSpPr>
            <a:cxnSpLocks/>
          </p:cNvCxnSpPr>
          <p:nvPr/>
        </p:nvCxnSpPr>
        <p:spPr>
          <a:xfrm>
            <a:off x="1684345" y="2511214"/>
            <a:ext cx="987446" cy="7049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AED9C8-923A-1545-BCCD-B9F0FBA9F5E3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684346" y="2282150"/>
            <a:ext cx="997396" cy="5402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F30A55-8A60-8148-8D67-57C683773BAA}"/>
              </a:ext>
            </a:extLst>
          </p:cNvPr>
          <p:cNvCxnSpPr>
            <a:cxnSpLocks/>
          </p:cNvCxnSpPr>
          <p:nvPr/>
        </p:nvCxnSpPr>
        <p:spPr>
          <a:xfrm flipV="1">
            <a:off x="1725862" y="3984147"/>
            <a:ext cx="945929" cy="27430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ABEDFD-202E-2D44-9427-EF802A0AF23F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725862" y="4395351"/>
            <a:ext cx="975726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AABB797-4A17-1544-B3C4-82680A30EE32}"/>
              </a:ext>
            </a:extLst>
          </p:cNvPr>
          <p:cNvCxnSpPr>
            <a:cxnSpLocks/>
          </p:cNvCxnSpPr>
          <p:nvPr/>
        </p:nvCxnSpPr>
        <p:spPr>
          <a:xfrm>
            <a:off x="1725862" y="4578548"/>
            <a:ext cx="965781" cy="1075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0DCCB59-CDE3-EA4D-ABE6-8D23C360494F}"/>
              </a:ext>
            </a:extLst>
          </p:cNvPr>
          <p:cNvSpPr txBox="1"/>
          <p:nvPr/>
        </p:nvSpPr>
        <p:spPr>
          <a:xfrm>
            <a:off x="1725860" y="5462028"/>
            <a:ext cx="146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socket()</a:t>
            </a: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1EC6DD4A-A5B4-2B40-B20E-6548EC31F4EB}"/>
              </a:ext>
            </a:extLst>
          </p:cNvPr>
          <p:cNvSpPr/>
          <p:nvPr/>
        </p:nvSpPr>
        <p:spPr>
          <a:xfrm rot="5400000">
            <a:off x="1998234" y="4778523"/>
            <a:ext cx="411134" cy="95588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0E7A83-12D6-A54C-A2F0-B8674F37D0C1}"/>
              </a:ext>
            </a:extLst>
          </p:cNvPr>
          <p:cNvSpPr txBox="1"/>
          <p:nvPr/>
        </p:nvSpPr>
        <p:spPr>
          <a:xfrm>
            <a:off x="3227134" y="5462028"/>
            <a:ext cx="8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Ports</a:t>
            </a: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857D67C5-E92B-4546-8281-BE0214F42CE3}"/>
              </a:ext>
            </a:extLst>
          </p:cNvPr>
          <p:cNvSpPr/>
          <p:nvPr/>
        </p:nvSpPr>
        <p:spPr>
          <a:xfrm rot="5400000">
            <a:off x="3364045" y="4471002"/>
            <a:ext cx="433470" cy="154858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5">
            <a:extLst>
              <a:ext uri="{FF2B5EF4-FFF2-40B4-BE49-F238E27FC236}">
                <a16:creationId xmlns:a16="http://schemas.microsoft.com/office/drawing/2014/main" id="{1ECA4C59-ADA9-CD44-A35E-73370FC47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316" y="3990142"/>
            <a:ext cx="2551987" cy="1122226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 err="1">
                <a:solidFill>
                  <a:srgbClr val="FFFFFF"/>
                </a:solidFill>
              </a:rPr>
              <a:t>Src</a:t>
            </a:r>
            <a:r>
              <a:rPr lang="en-US" altLang="en-US" sz="2400" b="0" dirty="0">
                <a:solidFill>
                  <a:srgbClr val="FFFFFF"/>
                </a:solidFill>
              </a:rPr>
              <a:t> IP, </a:t>
            </a:r>
            <a:r>
              <a:rPr lang="en-US" altLang="en-US" sz="2400" b="0" dirty="0" err="1">
                <a:solidFill>
                  <a:srgbClr val="FFFFFF"/>
                </a:solidFill>
              </a:rPr>
              <a:t>Dst</a:t>
            </a:r>
            <a:r>
              <a:rPr lang="en-US" altLang="en-US" sz="2400" b="0" dirty="0">
                <a:solidFill>
                  <a:srgbClr val="FFFFFF"/>
                </a:solidFill>
              </a:rPr>
              <a:t> IP,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FFFF"/>
                </a:solidFill>
              </a:rPr>
              <a:t>Tp</a:t>
            </a:r>
            <a:r>
              <a:rPr lang="en-US" altLang="en-US" sz="2400" dirty="0">
                <a:solidFill>
                  <a:srgbClr val="FFFFFF"/>
                </a:solidFill>
              </a:rPr>
              <a:t> Protocol</a:t>
            </a:r>
            <a:endParaRPr lang="en-US" altLang="en-US" sz="2400" b="0" dirty="0">
              <a:solidFill>
                <a:srgbClr val="FFFFFF"/>
              </a:solidFill>
            </a:endParaRPr>
          </a:p>
        </p:txBody>
      </p:sp>
      <p:sp>
        <p:nvSpPr>
          <p:cNvPr id="65" name="Rectangle 6">
            <a:extLst>
              <a:ext uri="{FF2B5EF4-FFF2-40B4-BE49-F238E27FC236}">
                <a16:creationId xmlns:a16="http://schemas.microsoft.com/office/drawing/2014/main" id="{34918B52-19C7-E841-9025-AB6B1B39C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316" y="2860790"/>
            <a:ext cx="2551987" cy="1125156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 err="1">
                <a:solidFill>
                  <a:srgbClr val="FFFFFF"/>
                </a:solidFill>
              </a:rPr>
              <a:t>Src</a:t>
            </a:r>
            <a:r>
              <a:rPr lang="en-US" altLang="en-US" sz="2400" b="0" dirty="0">
                <a:solidFill>
                  <a:srgbClr val="FFFFFF"/>
                </a:solidFill>
              </a:rPr>
              <a:t> port, </a:t>
            </a:r>
            <a:r>
              <a:rPr lang="en-US" altLang="en-US" sz="2400" b="0" dirty="0" err="1">
                <a:solidFill>
                  <a:srgbClr val="FFFFFF"/>
                </a:solidFill>
              </a:rPr>
              <a:t>Dst</a:t>
            </a:r>
            <a:r>
              <a:rPr lang="en-US" altLang="en-US" sz="2400" b="0" dirty="0">
                <a:solidFill>
                  <a:srgbClr val="FFFFFF"/>
                </a:solidFill>
              </a:rPr>
              <a:t> port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1FBA3BA-B34E-2E4B-940B-4ED7759C914C}"/>
              </a:ext>
            </a:extLst>
          </p:cNvPr>
          <p:cNvGrpSpPr/>
          <p:nvPr/>
        </p:nvGrpSpPr>
        <p:grpSpPr>
          <a:xfrm>
            <a:off x="10670715" y="3323599"/>
            <a:ext cx="762000" cy="304800"/>
            <a:chOff x="4113213" y="3733800"/>
            <a:chExt cx="762000" cy="304800"/>
          </a:xfrm>
        </p:grpSpPr>
        <p:sp>
          <p:nvSpPr>
            <p:cNvPr id="69" name="Rectangle 5">
              <a:extLst>
                <a:ext uri="{FF2B5EF4-FFF2-40B4-BE49-F238E27FC236}">
                  <a16:creationId xmlns:a16="http://schemas.microsoft.com/office/drawing/2014/main" id="{3D02F52A-BF47-E349-BD69-18D47E2D24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265613" y="37338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0" name="Rectangle 6">
              <a:extLst>
                <a:ext uri="{FF2B5EF4-FFF2-40B4-BE49-F238E27FC236}">
                  <a16:creationId xmlns:a16="http://schemas.microsoft.com/office/drawing/2014/main" id="{2C8B88D4-A394-704A-81C8-1F12A13D75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113213" y="3733800"/>
              <a:ext cx="2286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7B039F8-5211-E647-9149-E6E000ACB60B}"/>
              </a:ext>
            </a:extLst>
          </p:cNvPr>
          <p:cNvGrpSpPr/>
          <p:nvPr/>
        </p:nvGrpSpPr>
        <p:grpSpPr>
          <a:xfrm>
            <a:off x="10672302" y="4404260"/>
            <a:ext cx="983671" cy="304801"/>
            <a:chOff x="3117267" y="4662057"/>
            <a:chExt cx="983671" cy="304801"/>
          </a:xfrm>
        </p:grpSpPr>
        <p:sp>
          <p:nvSpPr>
            <p:cNvPr id="77" name="Rectangle 8">
              <a:extLst>
                <a:ext uri="{FF2B5EF4-FFF2-40B4-BE49-F238E27FC236}">
                  <a16:creationId xmlns:a16="http://schemas.microsoft.com/office/drawing/2014/main" id="{EC4F4792-D029-D940-8DA8-3DFFDEE866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193467" y="4662057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8" name="Rectangle 9">
              <a:extLst>
                <a:ext uri="{FF2B5EF4-FFF2-40B4-BE49-F238E27FC236}">
                  <a16:creationId xmlns:a16="http://schemas.microsoft.com/office/drawing/2014/main" id="{2768FCEB-FCC0-9D47-9EA7-70D49E3406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117267" y="4662057"/>
              <a:ext cx="1524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9" name="Rectangle 4">
              <a:extLst>
                <a:ext uri="{FF2B5EF4-FFF2-40B4-BE49-F238E27FC236}">
                  <a16:creationId xmlns:a16="http://schemas.microsoft.com/office/drawing/2014/main" id="{B762EA08-7B22-E245-A8DE-16DD7EC8E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338" y="4662058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82BD5FEB-EC86-9A44-A10D-EFA600A6F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073" y="1373267"/>
            <a:ext cx="918599" cy="56034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EFCE11-E1BF-DD44-AF91-8F23BE5F22B2}"/>
              </a:ext>
            </a:extLst>
          </p:cNvPr>
          <p:cNvCxnSpPr/>
          <p:nvPr/>
        </p:nvCxnSpPr>
        <p:spPr>
          <a:xfrm flipH="1">
            <a:off x="7802291" y="1915504"/>
            <a:ext cx="2666794" cy="79813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106DDFD-9B70-954F-847E-C18DC14D2F16}"/>
              </a:ext>
            </a:extLst>
          </p:cNvPr>
          <p:cNvCxnSpPr>
            <a:cxnSpLocks/>
          </p:cNvCxnSpPr>
          <p:nvPr/>
        </p:nvCxnSpPr>
        <p:spPr>
          <a:xfrm flipH="1">
            <a:off x="10312303" y="2067480"/>
            <a:ext cx="1120412" cy="65035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A4C1874-5F12-B441-9A8B-747A36028B93}"/>
              </a:ext>
            </a:extLst>
          </p:cNvPr>
          <p:cNvSpPr txBox="1"/>
          <p:nvPr/>
        </p:nvSpPr>
        <p:spPr>
          <a:xfrm>
            <a:off x="5371472" y="2794020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Denotes an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attachment point </a:t>
            </a:r>
            <a:r>
              <a:rPr lang="en-US" dirty="0">
                <a:latin typeface="Helvetica" pitchFamily="2" charset="0"/>
              </a:rPr>
              <a:t>with the network.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5046E7-6995-5A4D-A9D7-CCAC9F10D94C}"/>
              </a:ext>
            </a:extLst>
          </p:cNvPr>
          <p:cNvSpPr txBox="1"/>
          <p:nvPr/>
        </p:nvSpPr>
        <p:spPr>
          <a:xfrm>
            <a:off x="5418182" y="5462028"/>
            <a:ext cx="213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Each IP address comes with a full copy of its own ports.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84A90FB-08AE-224E-9857-968B41DE4A50}"/>
              </a:ext>
            </a:extLst>
          </p:cNvPr>
          <p:cNvCxnSpPr/>
          <p:nvPr/>
        </p:nvCxnSpPr>
        <p:spPr>
          <a:xfrm>
            <a:off x="4519150" y="1892730"/>
            <a:ext cx="642785" cy="4088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8E63183-7D92-1744-AAF5-91625E7FFDDC}"/>
              </a:ext>
            </a:extLst>
          </p:cNvPr>
          <p:cNvCxnSpPr>
            <a:cxnSpLocks/>
          </p:cNvCxnSpPr>
          <p:nvPr/>
        </p:nvCxnSpPr>
        <p:spPr>
          <a:xfrm flipV="1">
            <a:off x="4469918" y="2619970"/>
            <a:ext cx="668611" cy="2165386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979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F6C1-0987-F141-996E-768AAB80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Demultiplexing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4E525-13F0-5E4F-B52F-8DF67B72D08C}"/>
              </a:ext>
            </a:extLst>
          </p:cNvPr>
          <p:cNvSpPr/>
          <p:nvPr/>
        </p:nvSpPr>
        <p:spPr>
          <a:xfrm>
            <a:off x="838199" y="1656648"/>
            <a:ext cx="4441723" cy="43017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0ED4C-0773-8946-A543-73598899D6EF}"/>
              </a:ext>
            </a:extLst>
          </p:cNvPr>
          <p:cNvSpPr txBox="1"/>
          <p:nvPr/>
        </p:nvSpPr>
        <p:spPr>
          <a:xfrm>
            <a:off x="1598970" y="6141544"/>
            <a:ext cx="29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Machine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55065-ECF3-A24D-A0F1-43034EAD81F4}"/>
              </a:ext>
            </a:extLst>
          </p:cNvPr>
          <p:cNvSpPr/>
          <p:nvPr/>
        </p:nvSpPr>
        <p:spPr>
          <a:xfrm>
            <a:off x="5279922" y="191926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8FD2F-0E29-2342-AE24-A7DB3CB4DF0E}"/>
              </a:ext>
            </a:extLst>
          </p:cNvPr>
          <p:cNvSpPr/>
          <p:nvPr/>
        </p:nvSpPr>
        <p:spPr>
          <a:xfrm>
            <a:off x="5279922" y="465254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BB85E-FC1F-1740-99EA-237505E37BA3}"/>
              </a:ext>
            </a:extLst>
          </p:cNvPr>
          <p:cNvSpPr txBox="1"/>
          <p:nvPr/>
        </p:nvSpPr>
        <p:spPr>
          <a:xfrm>
            <a:off x="5279922" y="199588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17D67-6785-A047-8B6E-98A9CA851F99}"/>
              </a:ext>
            </a:extLst>
          </p:cNvPr>
          <p:cNvSpPr txBox="1"/>
          <p:nvPr/>
        </p:nvSpPr>
        <p:spPr>
          <a:xfrm>
            <a:off x="5338916" y="472916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7D962-C2FC-1941-9446-C86C85913E1A}"/>
              </a:ext>
            </a:extLst>
          </p:cNvPr>
          <p:cNvSpPr/>
          <p:nvPr/>
        </p:nvSpPr>
        <p:spPr>
          <a:xfrm>
            <a:off x="2808337" y="189273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9D13FD-84F6-194B-9D9B-2C804966A676}"/>
              </a:ext>
            </a:extLst>
          </p:cNvPr>
          <p:cNvSpPr/>
          <p:nvPr/>
        </p:nvSpPr>
        <p:spPr>
          <a:xfrm>
            <a:off x="2808336" y="225290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B77FBE-9A6E-214F-9551-8E0E8284E6CF}"/>
              </a:ext>
            </a:extLst>
          </p:cNvPr>
          <p:cNvSpPr/>
          <p:nvPr/>
        </p:nvSpPr>
        <p:spPr>
          <a:xfrm>
            <a:off x="2799730" y="261997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AF0B0C-960E-2F4E-9F18-31A0C9BB4F14}"/>
              </a:ext>
            </a:extLst>
          </p:cNvPr>
          <p:cNvSpPr/>
          <p:nvPr/>
        </p:nvSpPr>
        <p:spPr>
          <a:xfrm>
            <a:off x="2798506" y="299445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870540-A848-914D-B641-E9D5C249D8B2}"/>
              </a:ext>
            </a:extLst>
          </p:cNvPr>
          <p:cNvSpPr/>
          <p:nvPr/>
        </p:nvSpPr>
        <p:spPr>
          <a:xfrm>
            <a:off x="2801573" y="337641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42B9D6-0E05-EE49-975E-0147E17F3EC8}"/>
              </a:ext>
            </a:extLst>
          </p:cNvPr>
          <p:cNvSpPr/>
          <p:nvPr/>
        </p:nvSpPr>
        <p:spPr>
          <a:xfrm>
            <a:off x="2801572" y="3736596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C0C036-74BB-AB43-B1D6-DFCF75B79DF0}"/>
              </a:ext>
            </a:extLst>
          </p:cNvPr>
          <p:cNvSpPr/>
          <p:nvPr/>
        </p:nvSpPr>
        <p:spPr>
          <a:xfrm>
            <a:off x="2807714" y="410365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D2BB44-CDD5-B346-9688-3367E637ADFB}"/>
              </a:ext>
            </a:extLst>
          </p:cNvPr>
          <p:cNvSpPr/>
          <p:nvPr/>
        </p:nvSpPr>
        <p:spPr>
          <a:xfrm>
            <a:off x="2806490" y="447813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65535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2A5235-43AF-1B40-B137-C10AA7F7D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8" y="4061540"/>
            <a:ext cx="696234" cy="6676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2B08CE-D9EB-DA4F-AC16-7D0A2592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05" y="1944329"/>
            <a:ext cx="675641" cy="67564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0B27D09-28AC-5E49-8A73-D2A9890A730F}"/>
              </a:ext>
            </a:extLst>
          </p:cNvPr>
          <p:cNvCxnSpPr>
            <a:cxnSpLocks/>
          </p:cNvCxnSpPr>
          <p:nvPr/>
        </p:nvCxnSpPr>
        <p:spPr>
          <a:xfrm>
            <a:off x="1684345" y="2511214"/>
            <a:ext cx="987446" cy="7049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AED9C8-923A-1545-BCCD-B9F0FBA9F5E3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684346" y="2282150"/>
            <a:ext cx="997396" cy="5402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F30A55-8A60-8148-8D67-57C683773BAA}"/>
              </a:ext>
            </a:extLst>
          </p:cNvPr>
          <p:cNvCxnSpPr>
            <a:cxnSpLocks/>
          </p:cNvCxnSpPr>
          <p:nvPr/>
        </p:nvCxnSpPr>
        <p:spPr>
          <a:xfrm flipV="1">
            <a:off x="1725862" y="3984147"/>
            <a:ext cx="945929" cy="27430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ABEDFD-202E-2D44-9427-EF802A0AF23F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725862" y="4395351"/>
            <a:ext cx="975726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AABB797-4A17-1544-B3C4-82680A30EE32}"/>
              </a:ext>
            </a:extLst>
          </p:cNvPr>
          <p:cNvCxnSpPr>
            <a:cxnSpLocks/>
          </p:cNvCxnSpPr>
          <p:nvPr/>
        </p:nvCxnSpPr>
        <p:spPr>
          <a:xfrm>
            <a:off x="1725862" y="4578548"/>
            <a:ext cx="965781" cy="1075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0DCCB59-CDE3-EA4D-ABE6-8D23C360494F}"/>
              </a:ext>
            </a:extLst>
          </p:cNvPr>
          <p:cNvSpPr txBox="1"/>
          <p:nvPr/>
        </p:nvSpPr>
        <p:spPr>
          <a:xfrm>
            <a:off x="1725860" y="5462028"/>
            <a:ext cx="146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socket()</a:t>
            </a: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1EC6DD4A-A5B4-2B40-B20E-6548EC31F4EB}"/>
              </a:ext>
            </a:extLst>
          </p:cNvPr>
          <p:cNvSpPr/>
          <p:nvPr/>
        </p:nvSpPr>
        <p:spPr>
          <a:xfrm rot="5400000">
            <a:off x="1998234" y="4778523"/>
            <a:ext cx="411134" cy="95588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0E7A83-12D6-A54C-A2F0-B8674F37D0C1}"/>
              </a:ext>
            </a:extLst>
          </p:cNvPr>
          <p:cNvSpPr txBox="1"/>
          <p:nvPr/>
        </p:nvSpPr>
        <p:spPr>
          <a:xfrm>
            <a:off x="3227134" y="5462028"/>
            <a:ext cx="8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Ports</a:t>
            </a: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857D67C5-E92B-4546-8281-BE0214F42CE3}"/>
              </a:ext>
            </a:extLst>
          </p:cNvPr>
          <p:cNvSpPr/>
          <p:nvPr/>
        </p:nvSpPr>
        <p:spPr>
          <a:xfrm rot="5400000">
            <a:off x="3364045" y="4471002"/>
            <a:ext cx="433470" cy="154858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5">
            <a:extLst>
              <a:ext uri="{FF2B5EF4-FFF2-40B4-BE49-F238E27FC236}">
                <a16:creationId xmlns:a16="http://schemas.microsoft.com/office/drawing/2014/main" id="{1ECA4C59-ADA9-CD44-A35E-73370FC47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316" y="3990142"/>
            <a:ext cx="2551987" cy="1122226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 err="1">
                <a:solidFill>
                  <a:srgbClr val="FFFFFF"/>
                </a:solidFill>
              </a:rPr>
              <a:t>Src</a:t>
            </a:r>
            <a:r>
              <a:rPr lang="en-US" altLang="en-US" sz="2400" b="0" dirty="0">
                <a:solidFill>
                  <a:srgbClr val="FFFFFF"/>
                </a:solidFill>
              </a:rPr>
              <a:t> IP, </a:t>
            </a:r>
            <a:r>
              <a:rPr lang="en-US" altLang="en-US" sz="2400" b="0" dirty="0" err="1">
                <a:solidFill>
                  <a:srgbClr val="FFFFFF"/>
                </a:solidFill>
              </a:rPr>
              <a:t>Dst</a:t>
            </a:r>
            <a:r>
              <a:rPr lang="en-US" altLang="en-US" sz="2400" b="0" dirty="0">
                <a:solidFill>
                  <a:srgbClr val="FFFFFF"/>
                </a:solidFill>
              </a:rPr>
              <a:t> IP,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FFFF"/>
                </a:solidFill>
              </a:rPr>
              <a:t>Tp</a:t>
            </a:r>
            <a:r>
              <a:rPr lang="en-US" altLang="en-US" sz="2400" dirty="0">
                <a:solidFill>
                  <a:srgbClr val="FFFFFF"/>
                </a:solidFill>
              </a:rPr>
              <a:t> Protocol</a:t>
            </a:r>
            <a:endParaRPr lang="en-US" altLang="en-US" sz="2400" b="0" dirty="0">
              <a:solidFill>
                <a:srgbClr val="FFFFFF"/>
              </a:solidFill>
            </a:endParaRPr>
          </a:p>
        </p:txBody>
      </p:sp>
      <p:sp>
        <p:nvSpPr>
          <p:cNvPr id="65" name="Rectangle 6">
            <a:extLst>
              <a:ext uri="{FF2B5EF4-FFF2-40B4-BE49-F238E27FC236}">
                <a16:creationId xmlns:a16="http://schemas.microsoft.com/office/drawing/2014/main" id="{34918B52-19C7-E841-9025-AB6B1B39C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316" y="2860790"/>
            <a:ext cx="2551987" cy="1125156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 err="1">
                <a:solidFill>
                  <a:srgbClr val="FFFFFF"/>
                </a:solidFill>
              </a:rPr>
              <a:t>Src</a:t>
            </a:r>
            <a:r>
              <a:rPr lang="en-US" altLang="en-US" sz="2400" b="0" dirty="0">
                <a:solidFill>
                  <a:srgbClr val="FFFFFF"/>
                </a:solidFill>
              </a:rPr>
              <a:t> port, </a:t>
            </a:r>
            <a:r>
              <a:rPr lang="en-US" altLang="en-US" sz="2400" b="0" dirty="0" err="1">
                <a:solidFill>
                  <a:srgbClr val="FFFFFF"/>
                </a:solidFill>
              </a:rPr>
              <a:t>Dst</a:t>
            </a:r>
            <a:r>
              <a:rPr lang="en-US" altLang="en-US" sz="2400" b="0" dirty="0">
                <a:solidFill>
                  <a:srgbClr val="FFFFFF"/>
                </a:solidFill>
              </a:rPr>
              <a:t> port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1FBA3BA-B34E-2E4B-940B-4ED7759C914C}"/>
              </a:ext>
            </a:extLst>
          </p:cNvPr>
          <p:cNvGrpSpPr/>
          <p:nvPr/>
        </p:nvGrpSpPr>
        <p:grpSpPr>
          <a:xfrm>
            <a:off x="10670715" y="3323599"/>
            <a:ext cx="762000" cy="304800"/>
            <a:chOff x="4113213" y="3733800"/>
            <a:chExt cx="762000" cy="304800"/>
          </a:xfrm>
        </p:grpSpPr>
        <p:sp>
          <p:nvSpPr>
            <p:cNvPr id="69" name="Rectangle 5">
              <a:extLst>
                <a:ext uri="{FF2B5EF4-FFF2-40B4-BE49-F238E27FC236}">
                  <a16:creationId xmlns:a16="http://schemas.microsoft.com/office/drawing/2014/main" id="{3D02F52A-BF47-E349-BD69-18D47E2D24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265613" y="37338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0" name="Rectangle 6">
              <a:extLst>
                <a:ext uri="{FF2B5EF4-FFF2-40B4-BE49-F238E27FC236}">
                  <a16:creationId xmlns:a16="http://schemas.microsoft.com/office/drawing/2014/main" id="{2C8B88D4-A394-704A-81C8-1F12A13D75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113213" y="3733800"/>
              <a:ext cx="2286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7B039F8-5211-E647-9149-E6E000ACB60B}"/>
              </a:ext>
            </a:extLst>
          </p:cNvPr>
          <p:cNvGrpSpPr/>
          <p:nvPr/>
        </p:nvGrpSpPr>
        <p:grpSpPr>
          <a:xfrm>
            <a:off x="10672302" y="4404260"/>
            <a:ext cx="983671" cy="304801"/>
            <a:chOff x="3117267" y="4662057"/>
            <a:chExt cx="983671" cy="304801"/>
          </a:xfrm>
        </p:grpSpPr>
        <p:sp>
          <p:nvSpPr>
            <p:cNvPr id="77" name="Rectangle 8">
              <a:extLst>
                <a:ext uri="{FF2B5EF4-FFF2-40B4-BE49-F238E27FC236}">
                  <a16:creationId xmlns:a16="http://schemas.microsoft.com/office/drawing/2014/main" id="{EC4F4792-D029-D940-8DA8-3DFFDEE866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193467" y="4662057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8" name="Rectangle 9">
              <a:extLst>
                <a:ext uri="{FF2B5EF4-FFF2-40B4-BE49-F238E27FC236}">
                  <a16:creationId xmlns:a16="http://schemas.microsoft.com/office/drawing/2014/main" id="{2768FCEB-FCC0-9D47-9EA7-70D49E3406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117267" y="4662057"/>
              <a:ext cx="1524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79" name="Rectangle 4">
              <a:extLst>
                <a:ext uri="{FF2B5EF4-FFF2-40B4-BE49-F238E27FC236}">
                  <a16:creationId xmlns:a16="http://schemas.microsoft.com/office/drawing/2014/main" id="{B762EA08-7B22-E245-A8DE-16DD7EC8E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338" y="4662058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350420EB-6637-F64E-A584-2826A6DA9100}"/>
              </a:ext>
            </a:extLst>
          </p:cNvPr>
          <p:cNvSpPr txBox="1"/>
          <p:nvPr/>
        </p:nvSpPr>
        <p:spPr>
          <a:xfrm>
            <a:off x="7841433" y="610782"/>
            <a:ext cx="34363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Connection lookup: </a:t>
            </a:r>
            <a:r>
              <a:rPr lang="en-US" sz="2400" dirty="0">
                <a:latin typeface="Helvetica" pitchFamily="2" charset="0"/>
              </a:rPr>
              <a:t>The operating system does a lookup using these data to determine the right socket and app.</a:t>
            </a:r>
          </a:p>
          <a:p>
            <a:r>
              <a:rPr lang="en-US" sz="2400" dirty="0">
                <a:latin typeface="Helvetica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A7F28-BDCD-FC4B-9DD5-8B48DE381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074" y="2282673"/>
            <a:ext cx="721258" cy="8500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B577F8-6D08-A94D-A04B-306146AD87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7513" y="4099291"/>
            <a:ext cx="622677" cy="5867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464C94A-73E8-D140-9764-A86C5DB8B7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1270" y="3181370"/>
            <a:ext cx="756062" cy="75606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924E0F8-FA5B-294B-9537-81B4CCDC872B}"/>
              </a:ext>
            </a:extLst>
          </p:cNvPr>
          <p:cNvSpPr txBox="1"/>
          <p:nvPr/>
        </p:nvSpPr>
        <p:spPr>
          <a:xfrm>
            <a:off x="5371472" y="2794020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Denotes an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attachment point </a:t>
            </a:r>
            <a:r>
              <a:rPr lang="en-US" dirty="0">
                <a:latin typeface="Helvetica" pitchFamily="2" charset="0"/>
              </a:rPr>
              <a:t>with the network.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B865EA0-52AB-A34C-A282-922AF3B255DD}"/>
              </a:ext>
            </a:extLst>
          </p:cNvPr>
          <p:cNvSpPr txBox="1"/>
          <p:nvPr/>
        </p:nvSpPr>
        <p:spPr>
          <a:xfrm>
            <a:off x="5418182" y="5462028"/>
            <a:ext cx="213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Each IP address comes with a full copy of its own ports.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EF5EF31-B787-334F-9AC8-0DAFB82BFCF0}"/>
              </a:ext>
            </a:extLst>
          </p:cNvPr>
          <p:cNvCxnSpPr/>
          <p:nvPr/>
        </p:nvCxnSpPr>
        <p:spPr>
          <a:xfrm>
            <a:off x="4519150" y="1892730"/>
            <a:ext cx="642785" cy="4088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556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F6C1-0987-F141-996E-768AAB80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Demultiplexing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4E525-13F0-5E4F-B52F-8DF67B72D08C}"/>
              </a:ext>
            </a:extLst>
          </p:cNvPr>
          <p:cNvSpPr/>
          <p:nvPr/>
        </p:nvSpPr>
        <p:spPr>
          <a:xfrm>
            <a:off x="838199" y="1656648"/>
            <a:ext cx="4441723" cy="43017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0ED4C-0773-8946-A543-73598899D6EF}"/>
              </a:ext>
            </a:extLst>
          </p:cNvPr>
          <p:cNvSpPr txBox="1"/>
          <p:nvPr/>
        </p:nvSpPr>
        <p:spPr>
          <a:xfrm>
            <a:off x="1598970" y="6141544"/>
            <a:ext cx="29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Machine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55065-ECF3-A24D-A0F1-43034EAD81F4}"/>
              </a:ext>
            </a:extLst>
          </p:cNvPr>
          <p:cNvSpPr/>
          <p:nvPr/>
        </p:nvSpPr>
        <p:spPr>
          <a:xfrm>
            <a:off x="5279922" y="191926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48FD2F-0E29-2342-AE24-A7DB3CB4DF0E}"/>
              </a:ext>
            </a:extLst>
          </p:cNvPr>
          <p:cNvSpPr/>
          <p:nvPr/>
        </p:nvSpPr>
        <p:spPr>
          <a:xfrm>
            <a:off x="5279922" y="4652549"/>
            <a:ext cx="1799304" cy="676447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BB85E-FC1F-1740-99EA-237505E37BA3}"/>
              </a:ext>
            </a:extLst>
          </p:cNvPr>
          <p:cNvSpPr txBox="1"/>
          <p:nvPr/>
        </p:nvSpPr>
        <p:spPr>
          <a:xfrm>
            <a:off x="5279922" y="199588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17D67-6785-A047-8B6E-98A9CA851F99}"/>
              </a:ext>
            </a:extLst>
          </p:cNvPr>
          <p:cNvSpPr txBox="1"/>
          <p:nvPr/>
        </p:nvSpPr>
        <p:spPr>
          <a:xfrm>
            <a:off x="5338916" y="4729162"/>
            <a:ext cx="168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IP </a:t>
            </a:r>
            <a:r>
              <a:rPr lang="en-US" sz="2800" dirty="0" err="1">
                <a:latin typeface="Helvetica" pitchFamily="2" charset="0"/>
              </a:rPr>
              <a:t>addr</a:t>
            </a:r>
            <a:r>
              <a:rPr lang="en-US" sz="2800" dirty="0">
                <a:latin typeface="Helvetica" pitchFamily="2" charset="0"/>
              </a:rPr>
              <a:t>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7D962-C2FC-1941-9446-C86C85913E1A}"/>
              </a:ext>
            </a:extLst>
          </p:cNvPr>
          <p:cNvSpPr/>
          <p:nvPr/>
        </p:nvSpPr>
        <p:spPr>
          <a:xfrm>
            <a:off x="2808337" y="189273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9D13FD-84F6-194B-9D9B-2C804966A676}"/>
              </a:ext>
            </a:extLst>
          </p:cNvPr>
          <p:cNvSpPr/>
          <p:nvPr/>
        </p:nvSpPr>
        <p:spPr>
          <a:xfrm>
            <a:off x="2808336" y="2252907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B77FBE-9A6E-214F-9551-8E0E8284E6CF}"/>
              </a:ext>
            </a:extLst>
          </p:cNvPr>
          <p:cNvSpPr/>
          <p:nvPr/>
        </p:nvSpPr>
        <p:spPr>
          <a:xfrm>
            <a:off x="2799730" y="261997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AF0B0C-960E-2F4E-9F18-31A0C9BB4F14}"/>
              </a:ext>
            </a:extLst>
          </p:cNvPr>
          <p:cNvSpPr/>
          <p:nvPr/>
        </p:nvSpPr>
        <p:spPr>
          <a:xfrm>
            <a:off x="2798506" y="2994450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870540-A848-914D-B641-E9D5C249D8B2}"/>
              </a:ext>
            </a:extLst>
          </p:cNvPr>
          <p:cNvSpPr/>
          <p:nvPr/>
        </p:nvSpPr>
        <p:spPr>
          <a:xfrm>
            <a:off x="2801573" y="337641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42B9D6-0E05-EE49-975E-0147E17F3EC8}"/>
              </a:ext>
            </a:extLst>
          </p:cNvPr>
          <p:cNvSpPr/>
          <p:nvPr/>
        </p:nvSpPr>
        <p:spPr>
          <a:xfrm>
            <a:off x="2801572" y="3736596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C0C036-74BB-AB43-B1D6-DFCF75B79DF0}"/>
              </a:ext>
            </a:extLst>
          </p:cNvPr>
          <p:cNvSpPr/>
          <p:nvPr/>
        </p:nvSpPr>
        <p:spPr>
          <a:xfrm>
            <a:off x="2807714" y="410365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D2BB44-CDD5-B346-9688-3367E637ADFB}"/>
              </a:ext>
            </a:extLst>
          </p:cNvPr>
          <p:cNvSpPr/>
          <p:nvPr/>
        </p:nvSpPr>
        <p:spPr>
          <a:xfrm>
            <a:off x="2806490" y="4478139"/>
            <a:ext cx="1548581" cy="348101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Port 65535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2A5235-43AF-1B40-B137-C10AA7F7D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8" y="4061540"/>
            <a:ext cx="696234" cy="6676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2B08CE-D9EB-DA4F-AC16-7D0A25920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05" y="1944329"/>
            <a:ext cx="675641" cy="67564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0B27D09-28AC-5E49-8A73-D2A9890A730F}"/>
              </a:ext>
            </a:extLst>
          </p:cNvPr>
          <p:cNvCxnSpPr>
            <a:cxnSpLocks/>
          </p:cNvCxnSpPr>
          <p:nvPr/>
        </p:nvCxnSpPr>
        <p:spPr>
          <a:xfrm>
            <a:off x="1684345" y="2511214"/>
            <a:ext cx="987446" cy="7049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AED9C8-923A-1545-BCCD-B9F0FBA9F5E3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1684346" y="2282150"/>
            <a:ext cx="997396" cy="5402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F30A55-8A60-8148-8D67-57C683773BAA}"/>
              </a:ext>
            </a:extLst>
          </p:cNvPr>
          <p:cNvCxnSpPr>
            <a:cxnSpLocks/>
          </p:cNvCxnSpPr>
          <p:nvPr/>
        </p:nvCxnSpPr>
        <p:spPr>
          <a:xfrm flipV="1">
            <a:off x="1725862" y="3984147"/>
            <a:ext cx="945929" cy="27430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ABEDFD-202E-2D44-9427-EF802A0AF23F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725862" y="4395351"/>
            <a:ext cx="975726" cy="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AABB797-4A17-1544-B3C4-82680A30EE32}"/>
              </a:ext>
            </a:extLst>
          </p:cNvPr>
          <p:cNvCxnSpPr>
            <a:cxnSpLocks/>
          </p:cNvCxnSpPr>
          <p:nvPr/>
        </p:nvCxnSpPr>
        <p:spPr>
          <a:xfrm>
            <a:off x="1725862" y="4578548"/>
            <a:ext cx="965781" cy="1075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0DCCB59-CDE3-EA4D-ABE6-8D23C360494F}"/>
              </a:ext>
            </a:extLst>
          </p:cNvPr>
          <p:cNvSpPr txBox="1"/>
          <p:nvPr/>
        </p:nvSpPr>
        <p:spPr>
          <a:xfrm>
            <a:off x="1725860" y="5462028"/>
            <a:ext cx="146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socket()</a:t>
            </a: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1EC6DD4A-A5B4-2B40-B20E-6548EC31F4EB}"/>
              </a:ext>
            </a:extLst>
          </p:cNvPr>
          <p:cNvSpPr/>
          <p:nvPr/>
        </p:nvSpPr>
        <p:spPr>
          <a:xfrm rot="5400000">
            <a:off x="1998234" y="4778523"/>
            <a:ext cx="411134" cy="95588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0E7A83-12D6-A54C-A2F0-B8674F37D0C1}"/>
              </a:ext>
            </a:extLst>
          </p:cNvPr>
          <p:cNvSpPr txBox="1"/>
          <p:nvPr/>
        </p:nvSpPr>
        <p:spPr>
          <a:xfrm>
            <a:off x="3227134" y="5462028"/>
            <a:ext cx="81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Ports</a:t>
            </a: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857D67C5-E92B-4546-8281-BE0214F42CE3}"/>
              </a:ext>
            </a:extLst>
          </p:cNvPr>
          <p:cNvSpPr/>
          <p:nvPr/>
        </p:nvSpPr>
        <p:spPr>
          <a:xfrm rot="5400000">
            <a:off x="3364045" y="4471002"/>
            <a:ext cx="433470" cy="154858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0420EB-6637-F64E-A584-2826A6DA9100}"/>
              </a:ext>
            </a:extLst>
          </p:cNvPr>
          <p:cNvSpPr txBox="1"/>
          <p:nvPr/>
        </p:nvSpPr>
        <p:spPr>
          <a:xfrm>
            <a:off x="7841433" y="610782"/>
            <a:ext cx="34363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Connection lookup: </a:t>
            </a:r>
            <a:r>
              <a:rPr lang="en-US" sz="2400" dirty="0">
                <a:latin typeface="Helvetica" pitchFamily="2" charset="0"/>
              </a:rPr>
              <a:t>The operating system does a lookup using these data to determine the right socket and app.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A7F28-BDCD-FC4B-9DD5-8B48DE381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074" y="2282673"/>
            <a:ext cx="721258" cy="8500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464C94A-73E8-D140-9764-A86C5DB8B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270" y="3181370"/>
            <a:ext cx="756062" cy="7560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3FB755-086B-C449-AFD9-D0394C7B239F}"/>
              </a:ext>
            </a:extLst>
          </p:cNvPr>
          <p:cNvSpPr txBox="1"/>
          <p:nvPr/>
        </p:nvSpPr>
        <p:spPr>
          <a:xfrm>
            <a:off x="7841433" y="2619970"/>
            <a:ext cx="39843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TCP sockets: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(</a:t>
            </a:r>
            <a:r>
              <a:rPr lang="en-US" sz="2400" dirty="0" err="1">
                <a:latin typeface="Helvetica" pitchFamily="2" charset="0"/>
              </a:rPr>
              <a:t>src</a:t>
            </a:r>
            <a:r>
              <a:rPr lang="en-US" sz="2400" dirty="0">
                <a:latin typeface="Helvetica" pitchFamily="2" charset="0"/>
              </a:rPr>
              <a:t> IP,  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IP, </a:t>
            </a:r>
            <a:r>
              <a:rPr lang="en-US" sz="2400" dirty="0" err="1">
                <a:latin typeface="Helvetica" pitchFamily="2" charset="0"/>
              </a:rPr>
              <a:t>src</a:t>
            </a:r>
            <a:r>
              <a:rPr lang="en-US" sz="2400" dirty="0">
                <a:latin typeface="Helvetica" pitchFamily="2" charset="0"/>
              </a:rPr>
              <a:t> port, </a:t>
            </a:r>
            <a:r>
              <a:rPr lang="en-US" sz="2400" dirty="0" err="1">
                <a:latin typeface="Helvetica" pitchFamily="2" charset="0"/>
              </a:rPr>
              <a:t>dst</a:t>
            </a:r>
            <a:r>
              <a:rPr lang="en-US" sz="2400" dirty="0">
                <a:latin typeface="Helvetica" pitchFamily="2" charset="0"/>
              </a:rPr>
              <a:t> port)</a:t>
            </a:r>
          </a:p>
          <a:p>
            <a:pPr algn="l"/>
            <a:r>
              <a:rPr lang="en-US" sz="2400" dirty="0">
                <a:latin typeface="Helvetica" pitchFamily="2" charset="0"/>
                <a:sym typeface="Wingdings" pitchFamily="2" charset="2"/>
              </a:rPr>
              <a:t></a:t>
            </a:r>
          </a:p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Socket ID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373D419-7E62-EB41-8286-76055DBFEF27}"/>
              </a:ext>
            </a:extLst>
          </p:cNvPr>
          <p:cNvSpPr txBox="1"/>
          <p:nvPr/>
        </p:nvSpPr>
        <p:spPr>
          <a:xfrm>
            <a:off x="5371472" y="2794020"/>
            <a:ext cx="213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Denotes an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attachment point </a:t>
            </a:r>
            <a:r>
              <a:rPr lang="en-US" dirty="0">
                <a:latin typeface="Helvetica" pitchFamily="2" charset="0"/>
              </a:rPr>
              <a:t>with the network.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C305B32-1CEC-AC44-9559-D2A53E79688D}"/>
              </a:ext>
            </a:extLst>
          </p:cNvPr>
          <p:cNvSpPr txBox="1"/>
          <p:nvPr/>
        </p:nvSpPr>
        <p:spPr>
          <a:xfrm>
            <a:off x="5418182" y="5462028"/>
            <a:ext cx="213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Each IP address comes with a full copy of its own ports.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42E3E42-B5E9-7E47-8A18-3DB5CB49DE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7513" y="4099291"/>
            <a:ext cx="622677" cy="586767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DB91359-22C1-F44E-95C4-4968C5F57067}"/>
              </a:ext>
            </a:extLst>
          </p:cNvPr>
          <p:cNvCxnSpPr/>
          <p:nvPr/>
        </p:nvCxnSpPr>
        <p:spPr>
          <a:xfrm>
            <a:off x="4519150" y="1892730"/>
            <a:ext cx="642785" cy="40884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71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2377</TotalTime>
  <Words>2384</Words>
  <Application>Microsoft Macintosh PowerPoint</Application>
  <PresentationFormat>Widescreen</PresentationFormat>
  <Paragraphs>497</Paragraphs>
  <Slides>35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Consolas</vt:lpstr>
      <vt:lpstr>Courier</vt:lpstr>
      <vt:lpstr>Helvetica</vt:lpstr>
      <vt:lpstr>Times New Roman</vt:lpstr>
      <vt:lpstr>Wingdings</vt:lpstr>
      <vt:lpstr>Office Theme</vt:lpstr>
      <vt:lpstr>CS 352 Demultiplexing; UDP</vt:lpstr>
      <vt:lpstr>Recap of Concepts</vt:lpstr>
      <vt:lpstr>Identifying a single conversation</vt:lpstr>
      <vt:lpstr>Demultiplexing Packets</vt:lpstr>
      <vt:lpstr>Demultiplexing</vt:lpstr>
      <vt:lpstr>Demultiplexing</vt:lpstr>
      <vt:lpstr>Demultiplexing</vt:lpstr>
      <vt:lpstr>Demultiplexing</vt:lpstr>
      <vt:lpstr>Demultiplexing</vt:lpstr>
      <vt:lpstr>Demultiplexing</vt:lpstr>
      <vt:lpstr>Demultiplexing</vt:lpstr>
      <vt:lpstr>Demultiplexing</vt:lpstr>
      <vt:lpstr>TCP sockets of different types</vt:lpstr>
      <vt:lpstr>TCP sockets of different types</vt:lpstr>
      <vt:lpstr>TCP demultiplexing</vt:lpstr>
      <vt:lpstr>UDP demultiplexing</vt:lpstr>
      <vt:lpstr>Listing sockets and connections</vt:lpstr>
      <vt:lpstr>Why does it matter?</vt:lpstr>
      <vt:lpstr>User Datagram Protocol</vt:lpstr>
      <vt:lpstr>UDP: User Datagram Protocol [RFC 768]</vt:lpstr>
      <vt:lpstr>UDP segment structure</vt:lpstr>
      <vt:lpstr>UDP segment structure</vt:lpstr>
      <vt:lpstr>Review: UDP demultiplexing</vt:lpstr>
      <vt:lpstr>Seeing UDP packets in action</vt:lpstr>
      <vt:lpstr>Error Detection</vt:lpstr>
      <vt:lpstr>Why error detection?</vt:lpstr>
      <vt:lpstr>Error Detection in UDP and TCP</vt:lpstr>
      <vt:lpstr>Requirements on error detection function</vt:lpstr>
      <vt:lpstr>UDP &amp; TCP’s Checksum function</vt:lpstr>
      <vt:lpstr>Computing 1’s complement sum</vt:lpstr>
      <vt:lpstr>From the UDP specification (RFC 768)</vt:lpstr>
      <vt:lpstr>Some observations on checksums</vt:lpstr>
      <vt:lpstr>Some observations on checksums</vt:lpstr>
      <vt:lpstr>Playing with checksums</vt:lpstr>
      <vt:lpstr>Summary of UDP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1637</cp:revision>
  <cp:lastPrinted>2021-01-24T11:57:08Z</cp:lastPrinted>
  <dcterms:created xsi:type="dcterms:W3CDTF">2019-01-23T03:40:12Z</dcterms:created>
  <dcterms:modified xsi:type="dcterms:W3CDTF">2022-10-11T01:17:08Z</dcterms:modified>
</cp:coreProperties>
</file>