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387" r:id="rId2"/>
    <p:sldId id="886" r:id="rId3"/>
    <p:sldId id="457" r:id="rId4"/>
    <p:sldId id="542" r:id="rId5"/>
    <p:sldId id="541" r:id="rId6"/>
    <p:sldId id="872" r:id="rId7"/>
    <p:sldId id="459" r:id="rId8"/>
    <p:sldId id="781" r:id="rId9"/>
    <p:sldId id="782" r:id="rId10"/>
    <p:sldId id="783" r:id="rId11"/>
    <p:sldId id="879" r:id="rId12"/>
    <p:sldId id="883" r:id="rId13"/>
    <p:sldId id="884" r:id="rId14"/>
    <p:sldId id="885" r:id="rId15"/>
    <p:sldId id="887" r:id="rId16"/>
    <p:sldId id="881" r:id="rId17"/>
    <p:sldId id="787" r:id="rId18"/>
    <p:sldId id="788" r:id="rId19"/>
    <p:sldId id="789" r:id="rId20"/>
    <p:sldId id="888" r:id="rId21"/>
    <p:sldId id="790" r:id="rId22"/>
    <p:sldId id="791" r:id="rId23"/>
    <p:sldId id="889" r:id="rId24"/>
    <p:sldId id="890" r:id="rId25"/>
    <p:sldId id="876" r:id="rId26"/>
    <p:sldId id="878" r:id="rId27"/>
    <p:sldId id="87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14"/>
    <p:restoredTop sz="94664"/>
  </p:normalViewPr>
  <p:slideViewPr>
    <p:cSldViewPr snapToGrid="0" snapToObjects="1">
      <p:cViewPr varScale="1">
        <p:scale>
          <a:sx n="113" d="100"/>
          <a:sy n="113" d="100"/>
        </p:scale>
        <p:origin x="19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9/28/22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8419889-A0E6-614C-8257-F8C6A6B00434}" type="slidenum">
              <a:rPr lang="en-US" i="0" smtClean="0">
                <a:latin typeface="Times New Roman" charset="0"/>
              </a:rPr>
              <a:pPr>
                <a:defRPr/>
              </a:pPr>
              <a:t>8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5909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CB730813-E359-894C-BEE3-DBB31D2D9DAA}" type="slidenum">
              <a:rPr lang="en-US" i="0" smtClean="0">
                <a:latin typeface="Times New Roman" charset="0"/>
              </a:rPr>
              <a:pPr>
                <a:defRPr/>
              </a:pPr>
              <a:t>9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682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C7581-2794-CB42-ADEF-46B2BC49F6CE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45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C7581-2794-CB42-ADEF-46B2BC49F6CE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6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1F4B70-DBE3-3741-B576-87AFDE574221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372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25AACE-28E7-1B40-8C80-6111AC9D6EE2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37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207908-A65C-F64C-A60A-480C7E37656F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834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207908-A65C-F64C-A60A-480C7E37656F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9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117600" y="1905000"/>
            <a:ext cx="90424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915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9/28/22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F2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2.emf"/><Relationship Id="rId7" Type="http://schemas.openxmlformats.org/officeDocument/2006/relationships/oleObject" Target="../embeddings/oleObject5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65337" y="1994640"/>
            <a:ext cx="9461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CS 352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Video Streaming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19829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Lecture 8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http://www.cs.rutgers.edu/~sn624/352-F22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55782" y="1339850"/>
            <a:ext cx="5670865" cy="52609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dirty="0"/>
              <a:t>Video: sequence of images displayed at constant rate</a:t>
            </a:r>
          </a:p>
          <a:p>
            <a:pPr marL="682625" lvl="1" indent="-225425">
              <a:defRPr/>
            </a:pPr>
            <a:r>
              <a:rPr lang="en-US" sz="3600" dirty="0"/>
              <a:t>e.g., 30 images/sec</a:t>
            </a:r>
          </a:p>
          <a:p>
            <a:pPr marL="682625" lvl="1" indent="-225425">
              <a:defRPr/>
            </a:pPr>
            <a:r>
              <a:rPr lang="en-US" sz="3600" dirty="0"/>
              <a:t>Appear continuous due to the stroboscopic effect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872681" y="106363"/>
            <a:ext cx="548870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Video representation</a:t>
            </a:r>
          </a:p>
        </p:txBody>
      </p:sp>
      <p:pic>
        <p:nvPicPr>
          <p:cNvPr id="2458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75" y="1749425"/>
            <a:ext cx="19177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788" y="4100513"/>
            <a:ext cx="19177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832601" y="3881438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CC0000"/>
                </a:solidFill>
                <a:latin typeface="Arial" charset="0"/>
                <a:cs typeface="Arial" charset="0"/>
              </a:rPr>
              <a:t>frame</a:t>
            </a:r>
            <a:r>
              <a:rPr lang="en-US" sz="1800" dirty="0">
                <a:solidFill>
                  <a:srgbClr val="CC0000"/>
                </a:solidFill>
                <a:latin typeface="Arial" charset="0"/>
                <a:cs typeface="Arial" charset="0"/>
              </a:rPr>
              <a:t> i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197851" y="6230939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CC0000"/>
                </a:solidFill>
                <a:latin typeface="Arial" charset="0"/>
                <a:cs typeface="Arial" charset="0"/>
              </a:rPr>
              <a:t>frame</a:t>
            </a:r>
            <a:r>
              <a:rPr lang="en-US" sz="1800" dirty="0">
                <a:solidFill>
                  <a:srgbClr val="CC0000"/>
                </a:solidFill>
                <a:latin typeface="Arial" charset="0"/>
                <a:cs typeface="Arial" charset="0"/>
              </a:rPr>
              <a:t> i+1</a:t>
            </a:r>
          </a:p>
        </p:txBody>
      </p: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>
            <a:off x="7673976" y="4181476"/>
            <a:ext cx="942975" cy="21685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18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55782" y="1339849"/>
            <a:ext cx="6157705" cy="5444991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3200" dirty="0"/>
              <a:t>Digital image: array of pixels</a:t>
            </a:r>
          </a:p>
          <a:p>
            <a:pPr marL="682625" lvl="1" indent="-225425">
              <a:defRPr/>
            </a:pPr>
            <a:r>
              <a:rPr lang="en-US" sz="3200" dirty="0"/>
              <a:t>each pixel represented by bits</a:t>
            </a:r>
          </a:p>
          <a:p>
            <a:pPr marL="682625" lvl="1" indent="-225425">
              <a:defRPr/>
            </a:pPr>
            <a:r>
              <a:rPr lang="en-US" sz="3200" dirty="0"/>
              <a:t>Encode luminance and color</a:t>
            </a:r>
          </a:p>
          <a:p>
            <a:pPr marL="682625" lvl="1" indent="-225425">
              <a:defRPr/>
            </a:pPr>
            <a:r>
              <a:rPr lang="en-US" sz="3200" dirty="0"/>
              <a:t>Number of pixels: </a:t>
            </a:r>
            <a:r>
              <a:rPr lang="en-US" sz="3200" dirty="0">
                <a:solidFill>
                  <a:srgbClr val="C00000"/>
                </a:solidFill>
              </a:rPr>
              <a:t>resolution</a:t>
            </a:r>
          </a:p>
          <a:p>
            <a:pPr>
              <a:defRPr/>
            </a:pPr>
            <a:r>
              <a:rPr lang="en-US" sz="3200" dirty="0"/>
              <a:t>Coding: use redundancy </a:t>
            </a:r>
            <a:r>
              <a:rPr lang="en-US" sz="3200" i="1" dirty="0">
                <a:solidFill>
                  <a:srgbClr val="CC0000"/>
                </a:solidFill>
              </a:rPr>
              <a:t>within</a:t>
            </a:r>
            <a:r>
              <a:rPr lang="en-US" sz="3200" dirty="0"/>
              <a:t> and </a:t>
            </a:r>
            <a:r>
              <a:rPr lang="en-US" sz="3200" i="1" dirty="0">
                <a:solidFill>
                  <a:srgbClr val="CC0000"/>
                </a:solidFill>
              </a:rPr>
              <a:t>between</a:t>
            </a:r>
            <a:r>
              <a:rPr lang="en-US" sz="3200" dirty="0">
                <a:solidFill>
                  <a:srgbClr val="CC0000"/>
                </a:solidFill>
              </a:rPr>
              <a:t> </a:t>
            </a:r>
            <a:r>
              <a:rPr lang="en-US" sz="3200" dirty="0"/>
              <a:t>images to decrease # bits used to encode image</a:t>
            </a:r>
          </a:p>
          <a:p>
            <a:pPr marL="682625" lvl="1" indent="-225425">
              <a:defRPr/>
            </a:pPr>
            <a:r>
              <a:rPr lang="en-US" sz="3200" dirty="0"/>
              <a:t>spatial (within image)</a:t>
            </a:r>
          </a:p>
          <a:p>
            <a:pPr marL="682625" lvl="1" indent="-225425">
              <a:defRPr/>
            </a:pPr>
            <a:r>
              <a:rPr lang="en-US" sz="3200" dirty="0"/>
              <a:t>temporal (from one image to next)</a:t>
            </a:r>
          </a:p>
          <a:p>
            <a:pPr marL="225425" indent="-225425">
              <a:defRPr/>
            </a:pPr>
            <a:r>
              <a:rPr lang="en-US" sz="3200" dirty="0"/>
              <a:t>Coding/decoding algorithm </a:t>
            </a:r>
          </a:p>
          <a:p>
            <a:pPr marL="0" indent="0">
              <a:buNone/>
              <a:defRPr/>
            </a:pPr>
            <a:r>
              <a:rPr lang="en-US" sz="3200" dirty="0"/>
              <a:t>  often called a </a:t>
            </a:r>
            <a:r>
              <a:rPr lang="en-US" sz="3200" dirty="0">
                <a:solidFill>
                  <a:srgbClr val="C00000"/>
                </a:solidFill>
              </a:rPr>
              <a:t>codec</a:t>
            </a:r>
          </a:p>
          <a:p>
            <a:pPr marL="682625" lvl="1" indent="-225425">
              <a:defRPr/>
            </a:pPr>
            <a:endParaRPr lang="en-US" sz="2800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872681" y="106363"/>
            <a:ext cx="5488708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Video representation</a:t>
            </a:r>
          </a:p>
        </p:txBody>
      </p:sp>
      <p:pic>
        <p:nvPicPr>
          <p:cNvPr id="2458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75" y="1749425"/>
            <a:ext cx="19177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869113" y="295276"/>
            <a:ext cx="3275012" cy="1730375"/>
            <a:chOff x="5345311" y="524250"/>
            <a:chExt cx="3274238" cy="1730242"/>
          </a:xfrm>
        </p:grpSpPr>
        <p:sp>
          <p:nvSpPr>
            <p:cNvPr id="24589" name="TextBox 5"/>
            <p:cNvSpPr txBox="1">
              <a:spLocks noChangeArrowheads="1"/>
            </p:cNvSpPr>
            <p:nvPr/>
          </p:nvSpPr>
          <p:spPr bwMode="auto">
            <a:xfrm>
              <a:off x="5345311" y="1789936"/>
              <a:ext cx="20457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i="0" dirty="0">
                  <a:solidFill>
                    <a:srgbClr val="CC0000"/>
                  </a:solidFill>
                  <a:latin typeface="Arial Narrow" charset="0"/>
                  <a:cs typeface="Arial Narrow" charset="0"/>
                </a:rPr>
                <a:t>……………………...…</a:t>
              </a:r>
            </a:p>
          </p:txBody>
        </p:sp>
        <p:sp>
          <p:nvSpPr>
            <p:cNvPr id="24590" name="TextBox 8"/>
            <p:cNvSpPr txBox="1">
              <a:spLocks noChangeArrowheads="1"/>
            </p:cNvSpPr>
            <p:nvPr/>
          </p:nvSpPr>
          <p:spPr bwMode="auto">
            <a:xfrm>
              <a:off x="5808125" y="524250"/>
              <a:ext cx="2811424" cy="1169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solidFill>
                    <a:srgbClr val="CC0000"/>
                  </a:solidFill>
                  <a:latin typeface="Arial" charset="0"/>
                  <a:cs typeface="Arial" charset="0"/>
                </a:rPr>
                <a:t>spatial coding example: </a:t>
              </a:r>
              <a:r>
                <a:rPr lang="en-US" sz="1400" i="0" dirty="0">
                  <a:latin typeface="Arial" charset="0"/>
                  <a:cs typeface="Arial" charset="0"/>
                </a:rPr>
                <a:t>instead of sending</a:t>
              </a:r>
              <a:r>
                <a:rPr lang="en-US" sz="1400" dirty="0">
                  <a:latin typeface="Arial" charset="0"/>
                  <a:cs typeface="Arial" charset="0"/>
                </a:rPr>
                <a:t> N </a:t>
              </a:r>
              <a:r>
                <a:rPr lang="en-US" sz="1400" i="0" dirty="0">
                  <a:latin typeface="Arial" charset="0"/>
                  <a:cs typeface="Arial" charset="0"/>
                </a:rPr>
                <a:t>values of same color (all purple), send only two values: color  value (</a:t>
              </a:r>
              <a:r>
                <a:rPr lang="en-US" sz="1400" dirty="0">
                  <a:latin typeface="Arial" charset="0"/>
                  <a:cs typeface="Arial" charset="0"/>
                </a:rPr>
                <a:t>purple)  and number of repeated values (</a:t>
              </a:r>
              <a:r>
                <a:rPr lang="en-US" sz="1400" i="0" dirty="0">
                  <a:latin typeface="Arial" charset="0"/>
                  <a:cs typeface="Arial" charset="0"/>
                </a:rPr>
                <a:t>N)</a:t>
              </a:r>
            </a:p>
          </p:txBody>
        </p:sp>
        <p:sp>
          <p:nvSpPr>
            <p:cNvPr id="24591" name="TextBox 13"/>
            <p:cNvSpPr txBox="1">
              <a:spLocks noChangeArrowheads="1"/>
            </p:cNvSpPr>
            <p:nvPr/>
          </p:nvSpPr>
          <p:spPr bwMode="auto">
            <a:xfrm>
              <a:off x="5354771" y="1885160"/>
              <a:ext cx="204575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i="0" dirty="0">
                  <a:solidFill>
                    <a:srgbClr val="CC0000"/>
                  </a:solidFill>
                  <a:latin typeface="Arial Narrow" charset="0"/>
                  <a:cs typeface="Arial Narrow" charset="0"/>
                </a:rPr>
                <a:t>……………………...…</a:t>
              </a:r>
            </a:p>
          </p:txBody>
        </p:sp>
        <p:cxnSp>
          <p:nvCxnSpPr>
            <p:cNvPr id="24592" name="Straight Connector 10"/>
            <p:cNvCxnSpPr>
              <a:cxnSpLocks noChangeShapeType="1"/>
            </p:cNvCxnSpPr>
            <p:nvPr/>
          </p:nvCxnSpPr>
          <p:spPr bwMode="auto">
            <a:xfrm flipH="1">
              <a:off x="5565603" y="756253"/>
              <a:ext cx="313958" cy="115578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788" y="4100513"/>
            <a:ext cx="19177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832601" y="3881438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CC0000"/>
                </a:solidFill>
                <a:latin typeface="Arial" charset="0"/>
                <a:cs typeface="Arial" charset="0"/>
              </a:rPr>
              <a:t>frame</a:t>
            </a:r>
            <a:r>
              <a:rPr lang="en-US" sz="1800" dirty="0">
                <a:solidFill>
                  <a:srgbClr val="CC0000"/>
                </a:solidFill>
                <a:latin typeface="Arial" charset="0"/>
                <a:cs typeface="Arial" charset="0"/>
              </a:rPr>
              <a:t> i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197851" y="6230939"/>
            <a:ext cx="1196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CC0000"/>
                </a:solidFill>
                <a:latin typeface="Arial" charset="0"/>
                <a:cs typeface="Arial" charset="0"/>
              </a:rPr>
              <a:t>frame</a:t>
            </a:r>
            <a:r>
              <a:rPr lang="en-US" sz="1800" dirty="0">
                <a:solidFill>
                  <a:srgbClr val="CC0000"/>
                </a:solidFill>
                <a:latin typeface="Arial" charset="0"/>
                <a:cs typeface="Arial" charset="0"/>
              </a:rPr>
              <a:t> i+1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033596" y="5168205"/>
            <a:ext cx="211172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CC0000"/>
                </a:solidFill>
                <a:latin typeface="Arial" charset="0"/>
                <a:cs typeface="Arial" charset="0"/>
              </a:rPr>
              <a:t>    temporal coding example: </a:t>
            </a:r>
            <a:r>
              <a:rPr lang="en-US" sz="1400" i="0" dirty="0">
                <a:latin typeface="Arial" charset="0"/>
                <a:cs typeface="Arial" charset="0"/>
              </a:rPr>
              <a:t>instead of sending complete frame at i+1, send only differences from frame i (motion vectors)</a:t>
            </a:r>
          </a:p>
        </p:txBody>
      </p:sp>
      <p:cxnSp>
        <p:nvCxnSpPr>
          <p:cNvPr id="29" name="Straight Connector 28"/>
          <p:cNvCxnSpPr>
            <a:cxnSpLocks noChangeShapeType="1"/>
          </p:cNvCxnSpPr>
          <p:nvPr/>
        </p:nvCxnSpPr>
        <p:spPr bwMode="auto">
          <a:xfrm>
            <a:off x="7673976" y="4181476"/>
            <a:ext cx="942975" cy="21685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70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2F71-20E9-AB43-BC6F-1BFD007F2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codecs: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9C567-5F0F-3F4C-902F-D043C9F40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8842" cy="4875964"/>
          </a:xfrm>
        </p:spPr>
        <p:txBody>
          <a:bodyPr>
            <a:normAutofit/>
          </a:bodyPr>
          <a:lstStyle/>
          <a:p>
            <a:pPr>
              <a:buSzPct val="100000"/>
              <a:defRPr/>
            </a:pPr>
            <a:r>
              <a:rPr lang="en-US" sz="3200" dirty="0">
                <a:solidFill>
                  <a:srgbClr val="CC0000"/>
                </a:solidFill>
              </a:rPr>
              <a:t>Video </a:t>
            </a:r>
            <a:r>
              <a:rPr lang="en-US" sz="3200" i="1" dirty="0">
                <a:solidFill>
                  <a:srgbClr val="CC0000"/>
                </a:solidFill>
              </a:rPr>
              <a:t>bit rate</a:t>
            </a:r>
            <a:r>
              <a:rPr lang="en-US" sz="3200" dirty="0">
                <a:solidFill>
                  <a:srgbClr val="CC0000"/>
                </a:solidFill>
              </a:rPr>
              <a:t>: </a:t>
            </a:r>
            <a:r>
              <a:rPr lang="en-US" sz="3200" dirty="0"/>
              <a:t>effective number of bits per second of the video after encoding</a:t>
            </a:r>
          </a:p>
          <a:p>
            <a:pPr>
              <a:buSzPct val="100000"/>
              <a:defRPr/>
            </a:pPr>
            <a:r>
              <a:rPr lang="en-US" sz="3200" dirty="0"/>
              <a:t>It depends on many factors</a:t>
            </a:r>
          </a:p>
          <a:p>
            <a:pPr lvl="1">
              <a:buSzPct val="100000"/>
              <a:defRPr/>
            </a:pPr>
            <a:r>
              <a:rPr lang="en-US" sz="2800" dirty="0"/>
              <a:t>Resolution of each image: more pixels = more bits</a:t>
            </a:r>
          </a:p>
          <a:p>
            <a:pPr lvl="1">
              <a:buSzPct val="100000"/>
              <a:defRPr/>
            </a:pPr>
            <a:r>
              <a:rPr lang="en-US" sz="2800" dirty="0"/>
              <a:t>Detail per pixel: better luminance &amp; color detail = more bits</a:t>
            </a:r>
          </a:p>
          <a:p>
            <a:pPr lvl="1">
              <a:buSzPct val="100000"/>
              <a:defRPr/>
            </a:pPr>
            <a:r>
              <a:rPr lang="en-US" sz="2800" dirty="0"/>
              <a:t>Amount of movement in the video. More movement = more bits</a:t>
            </a:r>
          </a:p>
          <a:p>
            <a:pPr lvl="1">
              <a:buSzPct val="100000"/>
              <a:defRPr/>
            </a:pPr>
            <a:r>
              <a:rPr lang="en-US" sz="2800" dirty="0"/>
              <a:t>Quality of overall compression in the codec</a:t>
            </a:r>
          </a:p>
          <a:p>
            <a:pPr>
              <a:buSzPct val="100000"/>
              <a:defRPr/>
            </a:pPr>
            <a:r>
              <a:rPr lang="en-US" sz="3200" dirty="0"/>
              <a:t>Video bit rate is typically correlated with quality of perception. </a:t>
            </a:r>
          </a:p>
          <a:p>
            <a:pPr lvl="1">
              <a:buSzPct val="100000"/>
              <a:defRPr/>
            </a:pPr>
            <a:r>
              <a:rPr lang="en-US" sz="2800" dirty="0"/>
              <a:t>Higher bit rate == better to perceive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2F71-20E9-AB43-BC6F-1BFD007F2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Bit-rates: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9C567-5F0F-3F4C-902F-D043C9F40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8842" cy="4875964"/>
          </a:xfrm>
        </p:spPr>
        <p:txBody>
          <a:bodyPr>
            <a:normAutofit/>
          </a:bodyPr>
          <a:lstStyle/>
          <a:p>
            <a:pPr>
              <a:buSzPct val="100000"/>
              <a:defRPr/>
            </a:pPr>
            <a:r>
              <a:rPr lang="en-US" sz="3200" dirty="0"/>
              <a:t>Bit-rate of a video changes over the duration of the video</a:t>
            </a:r>
          </a:p>
          <a:p>
            <a:pPr>
              <a:buSzPct val="100000"/>
              <a:defRPr/>
            </a:pPr>
            <a:r>
              <a:rPr lang="en-US" sz="3200" dirty="0">
                <a:solidFill>
                  <a:srgbClr val="CC0000"/>
                </a:solidFill>
              </a:rPr>
              <a:t>CBR: (constant bit rate): </a:t>
            </a:r>
            <a:r>
              <a:rPr lang="en-US" sz="3200" dirty="0">
                <a:solidFill>
                  <a:srgbClr val="000000"/>
                </a:solidFill>
              </a:rPr>
              <a:t>fixed bit-rate video</a:t>
            </a:r>
          </a:p>
          <a:p>
            <a:pPr>
              <a:buSzPct val="100000"/>
              <a:defRPr/>
            </a:pPr>
            <a:r>
              <a:rPr lang="en-US" sz="3200" dirty="0">
                <a:solidFill>
                  <a:srgbClr val="CC0000"/>
                </a:solidFill>
              </a:rPr>
              <a:t>VBR:  (variable bit rate): </a:t>
            </a:r>
            <a:r>
              <a:rPr lang="en-US" sz="3200" dirty="0"/>
              <a:t>different parts of the video have different bit rates, e.g., changes in color, motion, etc.</a:t>
            </a:r>
          </a:p>
          <a:p>
            <a:pPr lvl="1">
              <a:buSzPct val="100000"/>
              <a:defRPr/>
            </a:pPr>
            <a:r>
              <a:rPr lang="en-US" sz="2800" dirty="0"/>
              <a:t>For VBR, we talk about </a:t>
            </a:r>
            <a:r>
              <a:rPr lang="en-US" sz="2800" dirty="0">
                <a:solidFill>
                  <a:srgbClr val="C00000"/>
                </a:solidFill>
              </a:rPr>
              <a:t>average bit-rate </a:t>
            </a:r>
            <a:r>
              <a:rPr lang="en-US" sz="2800" dirty="0"/>
              <a:t>over video’s duration</a:t>
            </a:r>
          </a:p>
          <a:p>
            <a:pPr>
              <a:buSzPct val="100000"/>
              <a:defRPr/>
            </a:pPr>
            <a:r>
              <a:rPr lang="en-US" sz="3200" dirty="0">
                <a:solidFill>
                  <a:srgbClr val="CC0000"/>
                </a:solidFill>
              </a:rPr>
              <a:t>Examples of average video bit-rates</a:t>
            </a:r>
          </a:p>
          <a:p>
            <a:pPr lvl="1">
              <a:defRPr/>
            </a:pPr>
            <a:r>
              <a:rPr lang="en-US" dirty="0"/>
              <a:t>MPEG 1 (CD-ROM) 1.5 Mbps. MPEG2 (DVD) 3-6 Mbps</a:t>
            </a:r>
          </a:p>
          <a:p>
            <a:pPr lvl="1">
              <a:defRPr/>
            </a:pPr>
            <a:r>
              <a:rPr lang="en-US" dirty="0"/>
              <a:t>MPEG4 (often used in Internet, &lt; 1 Mbps)</a:t>
            </a:r>
          </a:p>
          <a:p>
            <a:pPr lvl="1">
              <a:defRPr/>
            </a:pPr>
            <a:r>
              <a:rPr lang="en-US" dirty="0"/>
              <a:t>In general, one Internet video stream takes up a few Mbit/s (unless HD)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33D29A-13D5-BB4C-B466-87C752730037}"/>
              </a:ext>
            </a:extLst>
          </p:cNvPr>
          <p:cNvSpPr txBox="1"/>
          <p:nvPr/>
        </p:nvSpPr>
        <p:spPr>
          <a:xfrm>
            <a:off x="677780" y="6342868"/>
            <a:ext cx="11273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pitchFamily="2" charset="0"/>
              </a:rPr>
              <a:t>https://</a:t>
            </a:r>
            <a:r>
              <a:rPr lang="en-US" dirty="0" err="1">
                <a:latin typeface="Helvetica" pitchFamily="2" charset="0"/>
              </a:rPr>
              <a:t>blog.video.ibm.com</a:t>
            </a:r>
            <a:r>
              <a:rPr lang="en-US" dirty="0">
                <a:latin typeface="Helvetica" pitchFamily="2" charset="0"/>
              </a:rPr>
              <a:t>/streaming-video-tips/what-is-video-encoding-codecs-compression-techniques/</a:t>
            </a:r>
          </a:p>
        </p:txBody>
      </p:sp>
    </p:spTree>
    <p:extLst>
      <p:ext uri="{BB962C8B-B14F-4D97-AF65-F5344CB8AC3E}">
        <p14:creationId xmlns:p14="http://schemas.microsoft.com/office/powerpoint/2010/main" val="350609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77D71-C5FC-4041-B23D-F8AE4C10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 multimedia: 3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C6E75-4347-684A-9776-BB99C3D15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042"/>
            <a:ext cx="10515600" cy="5317957"/>
          </a:xfrm>
        </p:spPr>
        <p:txBody>
          <a:bodyPr>
            <a:normAutofit fontScale="92500"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On-demand streamed video/audio</a:t>
            </a:r>
          </a:p>
          <a:p>
            <a:pPr lvl="1">
              <a:defRPr/>
            </a:pPr>
            <a:r>
              <a:rPr lang="en-US" sz="2800" dirty="0"/>
              <a:t>Can begin playout before downloading the entire file</a:t>
            </a:r>
          </a:p>
          <a:p>
            <a:pPr lvl="1">
              <a:defRPr/>
            </a:pPr>
            <a:r>
              <a:rPr lang="en-US" sz="2800" dirty="0"/>
              <a:t>Ful video/audio stored at the server: able to transmit faster than audio/video will be rendered (with storing/buffering at client)</a:t>
            </a:r>
          </a:p>
          <a:p>
            <a:pPr lvl="1">
              <a:defRPr/>
            </a:pPr>
            <a:r>
              <a:rPr lang="en-US" sz="2800" dirty="0"/>
              <a:t>e.g., Spotify, YouTube, Netflix</a:t>
            </a:r>
          </a:p>
          <a:p>
            <a:pPr>
              <a:defRPr/>
            </a:pPr>
            <a:r>
              <a:rPr lang="en-US" sz="3200" dirty="0">
                <a:solidFill>
                  <a:srgbClr val="CC0000"/>
                </a:solidFill>
              </a:rPr>
              <a:t>Conversational</a:t>
            </a:r>
            <a:r>
              <a:rPr lang="en-US" sz="3200" i="1" dirty="0">
                <a:solidFill>
                  <a:srgbClr val="CC0000"/>
                </a:solidFill>
              </a:rPr>
              <a:t> </a:t>
            </a:r>
            <a:r>
              <a:rPr lang="en-US" sz="3200" dirty="0"/>
              <a:t>voice or video over IP</a:t>
            </a:r>
          </a:p>
          <a:p>
            <a:pPr lvl="1">
              <a:defRPr/>
            </a:pPr>
            <a:r>
              <a:rPr lang="en-US" sz="2800" dirty="0"/>
              <a:t>interactive human-to-human communication limits delay tolerance</a:t>
            </a:r>
          </a:p>
          <a:p>
            <a:pPr lvl="1">
              <a:defRPr/>
            </a:pPr>
            <a:r>
              <a:rPr lang="en-US" sz="2800" dirty="0"/>
              <a:t>e.g., Zoom, Google Stadia</a:t>
            </a:r>
          </a:p>
          <a:p>
            <a:pPr>
              <a:defRPr/>
            </a:pPr>
            <a:r>
              <a:rPr lang="en-US" sz="3200" dirty="0">
                <a:solidFill>
                  <a:srgbClr val="CC0000"/>
                </a:solidFill>
              </a:rPr>
              <a:t>Live streamed </a:t>
            </a:r>
            <a:r>
              <a:rPr lang="en-US" sz="3200" dirty="0"/>
              <a:t>audio, video</a:t>
            </a:r>
          </a:p>
          <a:p>
            <a:pPr lvl="1">
              <a:defRPr/>
            </a:pPr>
            <a:r>
              <a:rPr lang="en-US" sz="2800" dirty="0" err="1"/>
              <a:t>e.g</a:t>
            </a:r>
            <a:r>
              <a:rPr lang="en-US" sz="2800" dirty="0"/>
              <a:t>, sporting event on sky sports</a:t>
            </a:r>
          </a:p>
          <a:p>
            <a:pPr lvl="1">
              <a:defRPr/>
            </a:pPr>
            <a:r>
              <a:rPr lang="en-US" sz="2800" dirty="0"/>
              <a:t>Can delay a little, but must be close to the “live edge” of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64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7673A-5DCE-A649-8405-D1303FB20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On-demand Video Streaming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5B270-DF0F-814A-A587-8CE898E1B4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91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3AC5B2FA-6FE9-469C-AEFC-644866258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Streaming (stored) video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08341-808A-4B6C-BC5B-D8CEE46A80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1690688"/>
            <a:ext cx="8802756" cy="4938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/>
              <a:t>Media is prerecorded at different qualities</a:t>
            </a:r>
          </a:p>
          <a:p>
            <a:pPr lvl="1">
              <a:defRPr/>
            </a:pPr>
            <a:r>
              <a:rPr lang="en-US" sz="2800" dirty="0"/>
              <a:t>Available in storage at the server</a:t>
            </a:r>
          </a:p>
          <a:p>
            <a:pPr>
              <a:defRPr/>
            </a:pPr>
            <a:r>
              <a:rPr lang="en-US" sz="3200" dirty="0"/>
              <a:t>Client downloads an initial portion and starts viewing</a:t>
            </a:r>
          </a:p>
          <a:p>
            <a:pPr lvl="1">
              <a:defRPr/>
            </a:pPr>
            <a:r>
              <a:rPr lang="en-US" sz="2800" dirty="0"/>
              <a:t>The rest is downloaded as time progresses</a:t>
            </a:r>
          </a:p>
          <a:p>
            <a:pPr lvl="1">
              <a:defRPr/>
            </a:pPr>
            <a:r>
              <a:rPr lang="en-US" sz="2800" dirty="0"/>
              <a:t>No need for user to wait for entire content to be downloaded!</a:t>
            </a:r>
          </a:p>
          <a:p>
            <a:pPr>
              <a:defRPr/>
            </a:pPr>
            <a:r>
              <a:rPr lang="en-US" sz="3200" dirty="0"/>
              <a:t>Can change the quality of the content and where it’s fetched mid-stream</a:t>
            </a:r>
          </a:p>
          <a:p>
            <a:pPr lvl="1">
              <a:defRPr/>
            </a:pPr>
            <a:r>
              <a:rPr lang="en-US" sz="2800" dirty="0"/>
              <a:t>More on this soon</a:t>
            </a:r>
          </a:p>
          <a:p>
            <a:pPr>
              <a:defRPr/>
            </a:pP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25A15B-006A-D840-80EC-A2FDF16C6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6998" y="1779959"/>
            <a:ext cx="2289256" cy="329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19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249"/>
          <p:cNvGrpSpPr>
            <a:grpSpLocks/>
          </p:cNvGrpSpPr>
          <p:nvPr/>
        </p:nvGrpSpPr>
        <p:grpSpPr bwMode="auto">
          <a:xfrm>
            <a:off x="4754564" y="4929188"/>
            <a:ext cx="427037" cy="785812"/>
            <a:chOff x="4140" y="429"/>
            <a:chExt cx="1425" cy="2396"/>
          </a:xfrm>
        </p:grpSpPr>
        <p:sp>
          <p:nvSpPr>
            <p:cNvPr id="32928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2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2930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931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5" name="Rectangle 254"/>
            <p:cNvSpPr>
              <a:spLocks noChangeArrowheads="1"/>
            </p:cNvSpPr>
            <p:nvPr/>
          </p:nvSpPr>
          <p:spPr bwMode="auto">
            <a:xfrm>
              <a:off x="4214" y="695"/>
              <a:ext cx="593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2933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1" name="AutoShape 256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7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92" name="AutoShape 257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67" name="Rectangle 258"/>
            <p:cNvSpPr>
              <a:spLocks noChangeArrowheads="1"/>
            </p:cNvSpPr>
            <p:nvPr/>
          </p:nvSpPr>
          <p:spPr bwMode="auto">
            <a:xfrm>
              <a:off x="4225" y="1020"/>
              <a:ext cx="593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2935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89" name="AutoShape 260"/>
              <p:cNvSpPr>
                <a:spLocks noChangeArrowheads="1"/>
              </p:cNvSpPr>
              <p:nvPr/>
            </p:nvSpPr>
            <p:spPr bwMode="auto">
              <a:xfrm>
                <a:off x="617" y="2569"/>
                <a:ext cx="721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90" name="AutoShape 261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7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69" name="Rectangle 262"/>
            <p:cNvSpPr>
              <a:spLocks noChangeArrowheads="1"/>
            </p:cNvSpPr>
            <p:nvPr/>
          </p:nvSpPr>
          <p:spPr bwMode="auto">
            <a:xfrm>
              <a:off x="4219" y="1358"/>
              <a:ext cx="593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70" name="Rectangle 263"/>
            <p:cNvSpPr>
              <a:spLocks noChangeArrowheads="1"/>
            </p:cNvSpPr>
            <p:nvPr/>
          </p:nvSpPr>
          <p:spPr bwMode="auto">
            <a:xfrm>
              <a:off x="4225" y="1654"/>
              <a:ext cx="599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2938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87" name="AutoShape 265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1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88" name="AutoShape 266"/>
              <p:cNvSpPr>
                <a:spLocks noChangeArrowheads="1"/>
              </p:cNvSpPr>
              <p:nvPr/>
            </p:nvSpPr>
            <p:spPr bwMode="auto">
              <a:xfrm>
                <a:off x="625" y="2584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32939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2940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85" name="AutoShape 269"/>
              <p:cNvSpPr>
                <a:spLocks noChangeArrowheads="1"/>
              </p:cNvSpPr>
              <p:nvPr/>
            </p:nvSpPr>
            <p:spPr bwMode="auto">
              <a:xfrm>
                <a:off x="614" y="2570"/>
                <a:ext cx="726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86" name="AutoShape 270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93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74" name="Rectangle 271"/>
            <p:cNvSpPr>
              <a:spLocks noChangeArrowheads="1"/>
            </p:cNvSpPr>
            <p:nvPr/>
          </p:nvSpPr>
          <p:spPr bwMode="auto">
            <a:xfrm>
              <a:off x="5252" y="429"/>
              <a:ext cx="64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2942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943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7" name="Oval 274"/>
            <p:cNvSpPr>
              <a:spLocks noChangeArrowheads="1"/>
            </p:cNvSpPr>
            <p:nvPr/>
          </p:nvSpPr>
          <p:spPr bwMode="auto">
            <a:xfrm>
              <a:off x="5517" y="2612"/>
              <a:ext cx="48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2945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9" name="AutoShape 276"/>
            <p:cNvSpPr>
              <a:spLocks noChangeArrowheads="1"/>
            </p:cNvSpPr>
            <p:nvPr/>
          </p:nvSpPr>
          <p:spPr bwMode="auto">
            <a:xfrm>
              <a:off x="4140" y="2680"/>
              <a:ext cx="1203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0" name="AutoShape 277"/>
            <p:cNvSpPr>
              <a:spLocks noChangeArrowheads="1"/>
            </p:cNvSpPr>
            <p:nvPr/>
          </p:nvSpPr>
          <p:spPr bwMode="auto">
            <a:xfrm>
              <a:off x="4204" y="2709"/>
              <a:ext cx="1075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1" name="Oval 278"/>
            <p:cNvSpPr>
              <a:spLocks noChangeArrowheads="1"/>
            </p:cNvSpPr>
            <p:nvPr/>
          </p:nvSpPr>
          <p:spPr bwMode="auto">
            <a:xfrm>
              <a:off x="4310" y="2380"/>
              <a:ext cx="159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2" name="Oval 279"/>
            <p:cNvSpPr>
              <a:spLocks noChangeArrowheads="1"/>
            </p:cNvSpPr>
            <p:nvPr/>
          </p:nvSpPr>
          <p:spPr bwMode="auto">
            <a:xfrm>
              <a:off x="4484" y="2385"/>
              <a:ext cx="164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183" name="Oval 280"/>
            <p:cNvSpPr>
              <a:spLocks noChangeArrowheads="1"/>
            </p:cNvSpPr>
            <p:nvPr/>
          </p:nvSpPr>
          <p:spPr bwMode="auto">
            <a:xfrm>
              <a:off x="4664" y="2380"/>
              <a:ext cx="154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84" name="Rectangle 281"/>
            <p:cNvSpPr>
              <a:spLocks noChangeArrowheads="1"/>
            </p:cNvSpPr>
            <p:nvPr/>
          </p:nvSpPr>
          <p:spPr bwMode="auto">
            <a:xfrm>
              <a:off x="5062" y="1838"/>
              <a:ext cx="85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943133" y="369095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Streaming stored video</a:t>
            </a:r>
          </a:p>
        </p:txBody>
      </p:sp>
      <p:grpSp>
        <p:nvGrpSpPr>
          <p:cNvPr id="32771" name="Group 134"/>
          <p:cNvGrpSpPr>
            <a:grpSpLocks/>
          </p:cNvGrpSpPr>
          <p:nvPr/>
        </p:nvGrpSpPr>
        <p:grpSpPr bwMode="auto">
          <a:xfrm>
            <a:off x="4327526" y="4560889"/>
            <a:ext cx="1281113" cy="363537"/>
            <a:chOff x="3621" y="3265"/>
            <a:chExt cx="1776" cy="744"/>
          </a:xfrm>
        </p:grpSpPr>
        <p:pic>
          <p:nvPicPr>
            <p:cNvPr id="32924" name="Picture 135" descr="reel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1" y="3265"/>
              <a:ext cx="1776" cy="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2344" name="Freeform 136"/>
            <p:cNvSpPr>
              <a:spLocks/>
            </p:cNvSpPr>
            <p:nvPr/>
          </p:nvSpPr>
          <p:spPr bwMode="auto">
            <a:xfrm>
              <a:off x="3971" y="3288"/>
              <a:ext cx="1402" cy="439"/>
            </a:xfrm>
            <a:custGeom>
              <a:avLst/>
              <a:gdLst>
                <a:gd name="T0" fmla="*/ 0 w 1401"/>
                <a:gd name="T1" fmla="*/ 6 h 438"/>
                <a:gd name="T2" fmla="*/ 27 w 1401"/>
                <a:gd name="T3" fmla="*/ 384 h 438"/>
                <a:gd name="T4" fmla="*/ 114 w 1401"/>
                <a:gd name="T5" fmla="*/ 381 h 438"/>
                <a:gd name="T6" fmla="*/ 132 w 1401"/>
                <a:gd name="T7" fmla="*/ 357 h 438"/>
                <a:gd name="T8" fmla="*/ 210 w 1401"/>
                <a:gd name="T9" fmla="*/ 402 h 438"/>
                <a:gd name="T10" fmla="*/ 450 w 1401"/>
                <a:gd name="T11" fmla="*/ 384 h 438"/>
                <a:gd name="T12" fmla="*/ 486 w 1401"/>
                <a:gd name="T13" fmla="*/ 393 h 438"/>
                <a:gd name="T14" fmla="*/ 690 w 1401"/>
                <a:gd name="T15" fmla="*/ 417 h 438"/>
                <a:gd name="T16" fmla="*/ 1074 w 1401"/>
                <a:gd name="T17" fmla="*/ 438 h 438"/>
                <a:gd name="T18" fmla="*/ 1401 w 1401"/>
                <a:gd name="T19" fmla="*/ 420 h 438"/>
                <a:gd name="T20" fmla="*/ 1392 w 1401"/>
                <a:gd name="T21" fmla="*/ 165 h 438"/>
                <a:gd name="T22" fmla="*/ 291 w 1401"/>
                <a:gd name="T23" fmla="*/ 0 h 438"/>
                <a:gd name="T24" fmla="*/ 0 w 1401"/>
                <a:gd name="T25" fmla="*/ 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01" h="438">
                  <a:moveTo>
                    <a:pt x="0" y="6"/>
                  </a:moveTo>
                  <a:lnTo>
                    <a:pt x="27" y="384"/>
                  </a:lnTo>
                  <a:lnTo>
                    <a:pt x="114" y="381"/>
                  </a:lnTo>
                  <a:lnTo>
                    <a:pt x="132" y="357"/>
                  </a:lnTo>
                  <a:lnTo>
                    <a:pt x="210" y="402"/>
                  </a:lnTo>
                  <a:lnTo>
                    <a:pt x="450" y="384"/>
                  </a:lnTo>
                  <a:lnTo>
                    <a:pt x="486" y="393"/>
                  </a:lnTo>
                  <a:lnTo>
                    <a:pt x="690" y="417"/>
                  </a:lnTo>
                  <a:lnTo>
                    <a:pt x="1074" y="438"/>
                  </a:lnTo>
                  <a:lnTo>
                    <a:pt x="1401" y="420"/>
                  </a:lnTo>
                  <a:lnTo>
                    <a:pt x="1392" y="165"/>
                  </a:lnTo>
                  <a:lnTo>
                    <a:pt x="291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2345" name="Freeform 137"/>
            <p:cNvSpPr>
              <a:spLocks/>
            </p:cNvSpPr>
            <p:nvPr/>
          </p:nvSpPr>
          <p:spPr bwMode="auto">
            <a:xfrm>
              <a:off x="4242" y="3860"/>
              <a:ext cx="999" cy="120"/>
            </a:xfrm>
            <a:custGeom>
              <a:avLst/>
              <a:gdLst>
                <a:gd name="T0" fmla="*/ 0 w 999"/>
                <a:gd name="T1" fmla="*/ 6 h 123"/>
                <a:gd name="T2" fmla="*/ 717 w 999"/>
                <a:gd name="T3" fmla="*/ 12 h 123"/>
                <a:gd name="T4" fmla="*/ 744 w 999"/>
                <a:gd name="T5" fmla="*/ 36 h 123"/>
                <a:gd name="T6" fmla="*/ 801 w 999"/>
                <a:gd name="T7" fmla="*/ 42 h 123"/>
                <a:gd name="T8" fmla="*/ 876 w 999"/>
                <a:gd name="T9" fmla="*/ 6 h 123"/>
                <a:gd name="T10" fmla="*/ 933 w 999"/>
                <a:gd name="T11" fmla="*/ 0 h 123"/>
                <a:gd name="T12" fmla="*/ 981 w 999"/>
                <a:gd name="T13" fmla="*/ 15 h 123"/>
                <a:gd name="T14" fmla="*/ 999 w 999"/>
                <a:gd name="T15" fmla="*/ 51 h 123"/>
                <a:gd name="T16" fmla="*/ 987 w 999"/>
                <a:gd name="T17" fmla="*/ 123 h 123"/>
                <a:gd name="T18" fmla="*/ 18 w 999"/>
                <a:gd name="T19" fmla="*/ 120 h 123"/>
                <a:gd name="T20" fmla="*/ 0 w 999"/>
                <a:gd name="T21" fmla="*/ 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9" h="123">
                  <a:moveTo>
                    <a:pt x="0" y="6"/>
                  </a:moveTo>
                  <a:lnTo>
                    <a:pt x="717" y="12"/>
                  </a:lnTo>
                  <a:lnTo>
                    <a:pt x="744" y="36"/>
                  </a:lnTo>
                  <a:lnTo>
                    <a:pt x="801" y="42"/>
                  </a:lnTo>
                  <a:lnTo>
                    <a:pt x="876" y="6"/>
                  </a:lnTo>
                  <a:lnTo>
                    <a:pt x="933" y="0"/>
                  </a:lnTo>
                  <a:lnTo>
                    <a:pt x="981" y="15"/>
                  </a:lnTo>
                  <a:lnTo>
                    <a:pt x="999" y="51"/>
                  </a:lnTo>
                  <a:lnTo>
                    <a:pt x="987" y="123"/>
                  </a:lnTo>
                  <a:lnTo>
                    <a:pt x="18" y="12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pic>
          <p:nvPicPr>
            <p:cNvPr id="32927" name="Picture 138" descr="video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3" y="3400"/>
              <a:ext cx="889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2376" name="Line 168"/>
          <p:cNvSpPr>
            <a:spLocks noChangeShapeType="1"/>
          </p:cNvSpPr>
          <p:nvPr/>
        </p:nvSpPr>
        <p:spPr bwMode="auto">
          <a:xfrm>
            <a:off x="2362200" y="1490664"/>
            <a:ext cx="0" cy="285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grpSp>
        <p:nvGrpSpPr>
          <p:cNvPr id="222565" name="Group 357"/>
          <p:cNvGrpSpPr>
            <a:grpSpLocks/>
          </p:cNvGrpSpPr>
          <p:nvPr/>
        </p:nvGrpSpPr>
        <p:grpSpPr bwMode="auto">
          <a:xfrm>
            <a:off x="3022601" y="3467100"/>
            <a:ext cx="1662113" cy="1441450"/>
            <a:chOff x="944" y="2184"/>
            <a:chExt cx="1047" cy="908"/>
          </a:xfrm>
        </p:grpSpPr>
        <p:sp>
          <p:nvSpPr>
            <p:cNvPr id="222415" name="Freeform 207"/>
            <p:cNvSpPr>
              <a:spLocks/>
            </p:cNvSpPr>
            <p:nvPr/>
          </p:nvSpPr>
          <p:spPr bwMode="auto">
            <a:xfrm>
              <a:off x="1278" y="2184"/>
              <a:ext cx="660" cy="666"/>
            </a:xfrm>
            <a:custGeom>
              <a:avLst/>
              <a:gdLst>
                <a:gd name="T0" fmla="*/ 0 w 660"/>
                <a:gd name="T1" fmla="*/ 0 h 666"/>
                <a:gd name="T2" fmla="*/ 660 w 660"/>
                <a:gd name="T3" fmla="*/ 666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60" h="666">
                  <a:moveTo>
                    <a:pt x="0" y="0"/>
                  </a:moveTo>
                  <a:cubicBezTo>
                    <a:pt x="0" y="0"/>
                    <a:pt x="486" y="168"/>
                    <a:pt x="660" y="666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2416" name="Text Box 208"/>
            <p:cNvSpPr txBox="1">
              <a:spLocks noChangeArrowheads="1"/>
            </p:cNvSpPr>
            <p:nvPr/>
          </p:nvSpPr>
          <p:spPr bwMode="auto">
            <a:xfrm>
              <a:off x="944" y="2336"/>
              <a:ext cx="1047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342900" indent="-342900">
                <a:buFontTx/>
                <a:buAutoNum type="arabicPeriod"/>
                <a:defRPr/>
              </a:pPr>
              <a:r>
                <a:rPr lang="en-US" dirty="0">
                  <a:latin typeface="Arial"/>
                  <a:cs typeface="Arial"/>
                </a:rPr>
                <a:t>video</a:t>
              </a:r>
            </a:p>
            <a:p>
              <a:pPr>
                <a:defRPr/>
              </a:pPr>
              <a:r>
                <a:rPr lang="en-US" dirty="0">
                  <a:latin typeface="Arial"/>
                  <a:cs typeface="Arial"/>
                </a:rPr>
                <a:t>recorded (e.g., 30 frames/sec)</a:t>
              </a:r>
            </a:p>
          </p:txBody>
        </p:sp>
      </p:grpSp>
      <p:grpSp>
        <p:nvGrpSpPr>
          <p:cNvPr id="222470" name="Group 262"/>
          <p:cNvGrpSpPr>
            <a:grpSpLocks/>
          </p:cNvGrpSpPr>
          <p:nvPr/>
        </p:nvGrpSpPr>
        <p:grpSpPr bwMode="auto">
          <a:xfrm>
            <a:off x="2552700" y="1811338"/>
            <a:ext cx="2552700" cy="2525712"/>
            <a:chOff x="648" y="1147"/>
            <a:chExt cx="1608" cy="1591"/>
          </a:xfrm>
        </p:grpSpPr>
        <p:grpSp>
          <p:nvGrpSpPr>
            <p:cNvPr id="32881" name="Group 206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32897" name="Group 189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32908" name="Group 181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916" name="Group 177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81" name="Line 17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384" name="Line 17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917" name="Group 178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87" name="Line 17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388" name="Line 18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2909" name="Group 182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910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92" name="Line 1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393" name="Line 18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911" name="Group 186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395" name="Line 18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396" name="Line 188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  <p:grpSp>
            <p:nvGrpSpPr>
              <p:cNvPr id="32898" name="Group 191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32902" name="Group 192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01" name="Line 19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02" name="Line 19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2903" name="Group 195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04" name="Line 196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05" name="Line 19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2899" name="Group 199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222408" name="Line 20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2409" name="Line 20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2882" name="Group 237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32883" name="Group 238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32891" name="Group 239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48" name="Line 24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49" name="Line 24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2892" name="Group 242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51" name="Line 24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52" name="Line 24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2884" name="Group 245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32885" name="Group 246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2455" name="Line 24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56" name="Line 24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2886" name="Group 249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2458" name="Line 25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59" name="Line 25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</p:grpSp>
      <p:grpSp>
        <p:nvGrpSpPr>
          <p:cNvPr id="222566" name="Group 358"/>
          <p:cNvGrpSpPr>
            <a:grpSpLocks/>
          </p:cNvGrpSpPr>
          <p:nvPr/>
        </p:nvGrpSpPr>
        <p:grpSpPr bwMode="auto">
          <a:xfrm>
            <a:off x="4689475" y="3241675"/>
            <a:ext cx="1373188" cy="1296988"/>
            <a:chOff x="1994" y="2042"/>
            <a:chExt cx="865" cy="817"/>
          </a:xfrm>
        </p:grpSpPr>
        <p:sp>
          <p:nvSpPr>
            <p:cNvPr id="222417" name="Freeform 209"/>
            <p:cNvSpPr>
              <a:spLocks/>
            </p:cNvSpPr>
            <p:nvPr/>
          </p:nvSpPr>
          <p:spPr bwMode="auto">
            <a:xfrm rot="-5400000">
              <a:off x="2196" y="2196"/>
              <a:ext cx="660" cy="666"/>
            </a:xfrm>
            <a:custGeom>
              <a:avLst/>
              <a:gdLst>
                <a:gd name="T0" fmla="*/ 0 w 660"/>
                <a:gd name="T1" fmla="*/ 0 h 666"/>
                <a:gd name="T2" fmla="*/ 660 w 660"/>
                <a:gd name="T3" fmla="*/ 666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60" h="666">
                  <a:moveTo>
                    <a:pt x="0" y="0"/>
                  </a:moveTo>
                  <a:cubicBezTo>
                    <a:pt x="0" y="0"/>
                    <a:pt x="486" y="168"/>
                    <a:pt x="660" y="666"/>
                  </a:cubicBez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2513" name="Text Box 305"/>
            <p:cNvSpPr txBox="1">
              <a:spLocks noChangeArrowheads="1"/>
            </p:cNvSpPr>
            <p:nvPr/>
          </p:nvSpPr>
          <p:spPr bwMode="auto">
            <a:xfrm>
              <a:off x="1994" y="2042"/>
              <a:ext cx="62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CC0000"/>
                  </a:solidFill>
                  <a:latin typeface="Arial"/>
                  <a:cs typeface="Arial"/>
                </a:rPr>
                <a:t>2. video</a:t>
              </a:r>
            </a:p>
            <a:p>
              <a:pPr>
                <a:defRPr/>
              </a:pPr>
              <a:r>
                <a:rPr lang="en-US" dirty="0">
                  <a:solidFill>
                    <a:srgbClr val="CC0000"/>
                  </a:solidFill>
                  <a:latin typeface="Arial"/>
                  <a:cs typeface="Arial"/>
                </a:rPr>
                <a:t>sent</a:t>
              </a:r>
            </a:p>
          </p:txBody>
        </p:sp>
      </p:grpSp>
      <p:sp>
        <p:nvSpPr>
          <p:cNvPr id="222562" name="Text Box 354"/>
          <p:cNvSpPr txBox="1">
            <a:spLocks noChangeArrowheads="1"/>
          </p:cNvSpPr>
          <p:nvPr/>
        </p:nvSpPr>
        <p:spPr bwMode="auto">
          <a:xfrm rot="-5433387">
            <a:off x="966870" y="2498617"/>
            <a:ext cx="195738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Cumulative data (e.g. bytes)</a:t>
            </a:r>
          </a:p>
        </p:txBody>
      </p:sp>
      <p:grpSp>
        <p:nvGrpSpPr>
          <p:cNvPr id="222573" name="Group 365"/>
          <p:cNvGrpSpPr>
            <a:grpSpLocks/>
          </p:cNvGrpSpPr>
          <p:nvPr/>
        </p:nvGrpSpPr>
        <p:grpSpPr bwMode="auto">
          <a:xfrm>
            <a:off x="5975350" y="1851025"/>
            <a:ext cx="3321050" cy="4337050"/>
            <a:chOff x="2804" y="1044"/>
            <a:chExt cx="2092" cy="2732"/>
          </a:xfrm>
        </p:grpSpPr>
        <p:sp>
          <p:nvSpPr>
            <p:cNvPr id="222568" name="Line 360"/>
            <p:cNvSpPr>
              <a:spLocks noChangeShapeType="1"/>
            </p:cNvSpPr>
            <p:nvPr/>
          </p:nvSpPr>
          <p:spPr bwMode="auto">
            <a:xfrm>
              <a:off x="3852" y="1044"/>
              <a:ext cx="0" cy="19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2569" name="Text Box 361"/>
            <p:cNvSpPr txBox="1">
              <a:spLocks noChangeArrowheads="1"/>
            </p:cNvSpPr>
            <p:nvPr/>
          </p:nvSpPr>
          <p:spPr bwMode="auto">
            <a:xfrm>
              <a:off x="2804" y="3020"/>
              <a:ext cx="2092" cy="75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CC0000"/>
                  </a:solidFill>
                  <a:latin typeface="Arial"/>
                  <a:cs typeface="Arial"/>
                </a:rPr>
                <a:t>streaming</a:t>
              </a:r>
              <a:r>
                <a:rPr lang="en-US" dirty="0">
                  <a:latin typeface="Arial"/>
                  <a:cs typeface="Arial"/>
                </a:rPr>
                <a:t>: at this time, client </a:t>
              </a:r>
            </a:p>
            <a:p>
              <a:pPr>
                <a:defRPr/>
              </a:pPr>
              <a:r>
                <a:rPr lang="en-US" dirty="0">
                  <a:latin typeface="Arial"/>
                  <a:cs typeface="Arial"/>
                </a:rPr>
                <a:t>playing out early part of video, </a:t>
              </a:r>
            </a:p>
            <a:p>
              <a:pPr>
                <a:defRPr/>
              </a:pPr>
              <a:r>
                <a:rPr lang="en-US" dirty="0">
                  <a:latin typeface="Arial"/>
                  <a:cs typeface="Arial"/>
                </a:rPr>
                <a:t>while server still sending later</a:t>
              </a:r>
            </a:p>
            <a:p>
              <a:pPr>
                <a:defRPr/>
              </a:pPr>
              <a:r>
                <a:rPr lang="en-US" dirty="0">
                  <a:latin typeface="Arial"/>
                  <a:cs typeface="Arial"/>
                </a:rPr>
                <a:t>part of video</a:t>
              </a:r>
            </a:p>
          </p:txBody>
        </p:sp>
      </p:grpSp>
      <p:grpSp>
        <p:nvGrpSpPr>
          <p:cNvPr id="222572" name="Group 364"/>
          <p:cNvGrpSpPr>
            <a:grpSpLocks/>
          </p:cNvGrpSpPr>
          <p:nvPr/>
        </p:nvGrpSpPr>
        <p:grpSpPr bwMode="auto">
          <a:xfrm>
            <a:off x="5505451" y="3975101"/>
            <a:ext cx="1770063" cy="923925"/>
            <a:chOff x="2508" y="2461"/>
            <a:chExt cx="1115" cy="582"/>
          </a:xfrm>
        </p:grpSpPr>
        <p:sp>
          <p:nvSpPr>
            <p:cNvPr id="222570" name="Text Box 362"/>
            <p:cNvSpPr txBox="1">
              <a:spLocks noChangeArrowheads="1"/>
            </p:cNvSpPr>
            <p:nvPr/>
          </p:nvSpPr>
          <p:spPr bwMode="auto">
            <a:xfrm>
              <a:off x="2580" y="2461"/>
              <a:ext cx="1043" cy="5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9050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network delay</a:t>
              </a:r>
            </a:p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(fixed in this example)</a:t>
              </a:r>
            </a:p>
          </p:txBody>
        </p:sp>
        <p:sp>
          <p:nvSpPr>
            <p:cNvPr id="222571" name="Line 363"/>
            <p:cNvSpPr>
              <a:spLocks noChangeShapeType="1"/>
            </p:cNvSpPr>
            <p:nvPr/>
          </p:nvSpPr>
          <p:spPr bwMode="auto">
            <a:xfrm>
              <a:off x="2508" y="2658"/>
              <a:ext cx="10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22574" name="Text Box 366"/>
          <p:cNvSpPr txBox="1">
            <a:spLocks noChangeArrowheads="1"/>
          </p:cNvSpPr>
          <p:nvPr/>
        </p:nvSpPr>
        <p:spPr bwMode="auto">
          <a:xfrm>
            <a:off x="9623426" y="4356100"/>
            <a:ext cx="6207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time</a:t>
            </a:r>
          </a:p>
        </p:txBody>
      </p:sp>
      <p:grpSp>
        <p:nvGrpSpPr>
          <p:cNvPr id="222567" name="Group 359"/>
          <p:cNvGrpSpPr>
            <a:grpSpLocks/>
          </p:cNvGrpSpPr>
          <p:nvPr/>
        </p:nvGrpSpPr>
        <p:grpSpPr bwMode="auto">
          <a:xfrm>
            <a:off x="5438775" y="1830388"/>
            <a:ext cx="4903788" cy="2806700"/>
            <a:chOff x="2466" y="1153"/>
            <a:chExt cx="3089" cy="1768"/>
          </a:xfrm>
        </p:grpSpPr>
        <p:grpSp>
          <p:nvGrpSpPr>
            <p:cNvPr id="32785" name="Group 263"/>
            <p:cNvGrpSpPr>
              <a:grpSpLocks/>
            </p:cNvGrpSpPr>
            <p:nvPr/>
          </p:nvGrpSpPr>
          <p:grpSpPr bwMode="auto">
            <a:xfrm>
              <a:off x="2466" y="1153"/>
              <a:ext cx="1608" cy="1591"/>
              <a:chOff x="648" y="1147"/>
              <a:chExt cx="1608" cy="1591"/>
            </a:xfrm>
          </p:grpSpPr>
          <p:grpSp>
            <p:nvGrpSpPr>
              <p:cNvPr id="32834" name="Group 264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32850" name="Group 265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32861" name="Group 266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2869" name="Group 2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76" name="Line 26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477" name="Line 26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2870" name="Group 2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79" name="Line 2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480" name="Line 27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2862" name="Group 273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2863" name="Group 2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83" name="Line 2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484" name="Line 276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2864" name="Group 2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486" name="Line 27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487" name="Line 27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32851" name="Group 280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855" name="Group 281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490" name="Line 28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491" name="Line 28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856" name="Group 284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493" name="Line 2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494" name="Line 28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2852" name="Group 287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222496" name="Line 288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497" name="Line 289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2835" name="Group 290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32836" name="Group 291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844" name="Group 292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1" name="Line 2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02" name="Line 29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845" name="Group 295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4" name="Line 29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05" name="Line 29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2837" name="Group 298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838" name="Group 299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08" name="Line 3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09" name="Line 30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839" name="Group 302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11" name="Line 30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12" name="Line 30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</p:grpSp>
        <p:grpSp>
          <p:nvGrpSpPr>
            <p:cNvPr id="32786" name="Group 306"/>
            <p:cNvGrpSpPr>
              <a:grpSpLocks/>
            </p:cNvGrpSpPr>
            <p:nvPr/>
          </p:nvGrpSpPr>
          <p:grpSpPr bwMode="auto">
            <a:xfrm>
              <a:off x="3636" y="1159"/>
              <a:ext cx="1608" cy="1591"/>
              <a:chOff x="648" y="1147"/>
              <a:chExt cx="1608" cy="1591"/>
            </a:xfrm>
          </p:grpSpPr>
          <p:grpSp>
            <p:nvGrpSpPr>
              <p:cNvPr id="32793" name="Group 307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32809" name="Group 308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32820" name="Group 309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2828" name="Group 3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19" name="Line 3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520" name="Line 31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2829" name="Group 3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2" name="Line 31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523" name="Line 315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2821" name="Group 316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2822" name="Group 3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6" name="Line 3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527" name="Line 319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2823" name="Group 3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2529" name="Line 3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2530" name="Line 322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32810" name="Group 323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814" name="Group 324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33" name="Line 3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34" name="Line 32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815" name="Group 327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36" name="Line 3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37" name="Line 32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2811" name="Group 330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222539" name="Line 331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2540" name="Line 33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2794" name="Group 333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32795" name="Group 334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803" name="Group 335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44" name="Line 33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45" name="Line 33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804" name="Group 338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47" name="Line 3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48" name="Line 340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2796" name="Group 341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2797" name="Group 342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51" name="Line 3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52" name="Line 34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2798" name="Group 345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2554" name="Line 3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2555" name="Line 347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</p:grpSp>
        <p:sp>
          <p:nvSpPr>
            <p:cNvPr id="222556" name="Text Box 348"/>
            <p:cNvSpPr txBox="1">
              <a:spLocks noChangeArrowheads="1"/>
            </p:cNvSpPr>
            <p:nvPr/>
          </p:nvSpPr>
          <p:spPr bwMode="auto">
            <a:xfrm>
              <a:off x="3932" y="2339"/>
              <a:ext cx="1623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3. video received,</a:t>
              </a:r>
            </a:p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played out at client</a:t>
              </a:r>
            </a:p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(30 frames/sec)</a:t>
              </a:r>
            </a:p>
          </p:txBody>
        </p:sp>
        <p:grpSp>
          <p:nvGrpSpPr>
            <p:cNvPr id="32788" name="Group 349"/>
            <p:cNvGrpSpPr>
              <a:grpSpLocks/>
            </p:cNvGrpSpPr>
            <p:nvPr/>
          </p:nvGrpSpPr>
          <p:grpSpPr bwMode="auto">
            <a:xfrm>
              <a:off x="4679" y="1872"/>
              <a:ext cx="427" cy="418"/>
              <a:chOff x="4437" y="1472"/>
              <a:chExt cx="427" cy="418"/>
            </a:xfrm>
          </p:grpSpPr>
          <p:sp>
            <p:nvSpPr>
              <p:cNvPr id="222558" name="Rectangle 350"/>
              <p:cNvSpPr>
                <a:spLocks noChangeArrowheads="1"/>
              </p:cNvSpPr>
              <p:nvPr/>
            </p:nvSpPr>
            <p:spPr bwMode="auto">
              <a:xfrm>
                <a:off x="4443" y="1475"/>
                <a:ext cx="421" cy="361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22559" name="Rectangle 351"/>
              <p:cNvSpPr>
                <a:spLocks noChangeArrowheads="1"/>
              </p:cNvSpPr>
              <p:nvPr/>
            </p:nvSpPr>
            <p:spPr bwMode="auto">
              <a:xfrm>
                <a:off x="4567" y="1837"/>
                <a:ext cx="179" cy="23"/>
              </a:xfrm>
              <a:prstGeom prst="rect">
                <a:avLst/>
              </a:prstGeom>
              <a:solidFill>
                <a:srgbClr val="5F5F5F"/>
              </a:solidFill>
              <a:ln w="19050">
                <a:solidFill>
                  <a:srgbClr val="5F5F5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22560" name="Rectangle 352"/>
              <p:cNvSpPr>
                <a:spLocks noChangeArrowheads="1"/>
              </p:cNvSpPr>
              <p:nvPr/>
            </p:nvSpPr>
            <p:spPr bwMode="auto">
              <a:xfrm>
                <a:off x="4442" y="1866"/>
                <a:ext cx="414" cy="24"/>
              </a:xfrm>
              <a:prstGeom prst="rect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  <p:sp>
            <p:nvSpPr>
              <p:cNvPr id="222561" name="Rectangle 353"/>
              <p:cNvSpPr>
                <a:spLocks noChangeArrowheads="1"/>
              </p:cNvSpPr>
              <p:nvPr/>
            </p:nvSpPr>
            <p:spPr bwMode="auto">
              <a:xfrm>
                <a:off x="4437" y="1472"/>
                <a:ext cx="423" cy="356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22377" name="Line 169"/>
          <p:cNvSpPr>
            <a:spLocks noChangeShapeType="1"/>
          </p:cNvSpPr>
          <p:nvPr/>
        </p:nvSpPr>
        <p:spPr bwMode="auto">
          <a:xfrm flipH="1">
            <a:off x="2352676" y="4333875"/>
            <a:ext cx="781526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19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B01423-0E5F-CD4E-958D-5FE9ACCB575B}"/>
              </a:ext>
            </a:extLst>
          </p:cNvPr>
          <p:cNvSpPr txBox="1"/>
          <p:nvPr/>
        </p:nvSpPr>
        <p:spPr>
          <a:xfrm>
            <a:off x="4503883" y="5847481"/>
            <a:ext cx="1368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Server</a:t>
            </a:r>
          </a:p>
          <a:p>
            <a:pPr algn="l"/>
            <a:r>
              <a:rPr lang="en-US" dirty="0">
                <a:latin typeface="Helvetica" pitchFamily="2" charset="0"/>
              </a:rPr>
              <a:t>e.g. Netflix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402E6A5-E817-8A48-853D-11D29F1F643E}"/>
              </a:ext>
            </a:extLst>
          </p:cNvPr>
          <p:cNvSpPr txBox="1"/>
          <p:nvPr/>
        </p:nvSpPr>
        <p:spPr>
          <a:xfrm>
            <a:off x="9856787" y="2824094"/>
            <a:ext cx="1209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Client</a:t>
            </a:r>
          </a:p>
          <a:p>
            <a:pPr algn="l"/>
            <a:r>
              <a:rPr lang="en-US" dirty="0">
                <a:latin typeface="Helvetica" pitchFamily="2" charset="0"/>
              </a:rPr>
              <a:t>e.g., your phone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CFFBA3-9266-E843-9A87-124839C6D00F}"/>
              </a:ext>
            </a:extLst>
          </p:cNvPr>
          <p:cNvSpPr txBox="1"/>
          <p:nvPr/>
        </p:nvSpPr>
        <p:spPr>
          <a:xfrm>
            <a:off x="2875547" y="1648326"/>
            <a:ext cx="1302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Constant bit rate video</a:t>
            </a:r>
          </a:p>
        </p:txBody>
      </p:sp>
    </p:spTree>
    <p:extLst>
      <p:ext uri="{BB962C8B-B14F-4D97-AF65-F5344CB8AC3E}">
        <p14:creationId xmlns:p14="http://schemas.microsoft.com/office/powerpoint/2010/main" val="157551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2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1273" y="152676"/>
            <a:ext cx="10393317" cy="15170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Streaming stored video: challenges</a:t>
            </a:r>
          </a:p>
        </p:txBody>
      </p:sp>
      <p:sp>
        <p:nvSpPr>
          <p:cNvPr id="219289" name="Rectangle 153"/>
          <p:cNvSpPr>
            <a:spLocks noChangeArrowheads="1"/>
          </p:cNvSpPr>
          <p:nvPr/>
        </p:nvSpPr>
        <p:spPr bwMode="auto">
          <a:xfrm>
            <a:off x="870063" y="1563689"/>
            <a:ext cx="10490664" cy="4861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Continuous playout constraint</a:t>
            </a:r>
            <a:r>
              <a:rPr lang="en-US" sz="2800" dirty="0">
                <a:latin typeface="Helvetica" pitchFamily="2" charset="0"/>
              </a:rPr>
              <a:t>: once video playout begins at client, time gap between frames must match the original time gap in the video (why?)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Helvetica" pitchFamily="2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2" charset="0"/>
              </a:rPr>
              <a:t>But </a:t>
            </a: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network delays are variable!</a:t>
            </a:r>
            <a:r>
              <a:rPr lang="en-US" sz="2800" dirty="0">
                <a:latin typeface="Helvetica" pitchFamily="2" charset="0"/>
              </a:rPr>
              <a:t> 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Helvetica" pitchFamily="2" charset="0"/>
            </a:endParaRP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2" charset="0"/>
              </a:rPr>
              <a:t>Clients have a 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client-side buffer </a:t>
            </a:r>
            <a:r>
              <a:rPr lang="en-US" sz="2800" dirty="0">
                <a:latin typeface="Helvetica" pitchFamily="2" charset="0"/>
              </a:rPr>
              <a:t>of downloaded video to absorb variation in network conditions</a:t>
            </a:r>
          </a:p>
          <a:p>
            <a:pPr marL="457200" indent="-457200"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Helvetica" pitchFamily="2" charset="0"/>
            </a:endParaRPr>
          </a:p>
          <a:p>
            <a:pPr marL="457200" indent="-457200"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2" charset="0"/>
              </a:rPr>
              <a:t>Buffer also helps with user interactions: pause, fast-forward, rewind, jump through video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18</a:t>
            </a:fld>
            <a:endParaRPr lang="en-US" sz="1200" dirty="0">
              <a:latin typeface="Helvetica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A6A4EF-155E-D144-8FC8-408779EB4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3186" y="2586082"/>
            <a:ext cx="1758950" cy="98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6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5" name="Line 9"/>
          <p:cNvSpPr>
            <a:spLocks noChangeShapeType="1"/>
          </p:cNvSpPr>
          <p:nvPr/>
        </p:nvSpPr>
        <p:spPr bwMode="auto">
          <a:xfrm>
            <a:off x="2362200" y="1490664"/>
            <a:ext cx="0" cy="285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24266" name="Line 10"/>
          <p:cNvSpPr>
            <a:spLocks noChangeShapeType="1"/>
          </p:cNvSpPr>
          <p:nvPr/>
        </p:nvSpPr>
        <p:spPr bwMode="auto">
          <a:xfrm flipH="1">
            <a:off x="2352676" y="4333875"/>
            <a:ext cx="781526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24314" name="Text Box 58"/>
          <p:cNvSpPr txBox="1">
            <a:spLocks noChangeArrowheads="1"/>
          </p:cNvSpPr>
          <p:nvPr/>
        </p:nvSpPr>
        <p:spPr bwMode="auto">
          <a:xfrm>
            <a:off x="2994025" y="1593851"/>
            <a:ext cx="186848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       constant bit </a:t>
            </a: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      rate video</a:t>
            </a: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transmission</a:t>
            </a:r>
          </a:p>
        </p:txBody>
      </p:sp>
      <p:grpSp>
        <p:nvGrpSpPr>
          <p:cNvPr id="36868" name="Group 60"/>
          <p:cNvGrpSpPr>
            <a:grpSpLocks/>
          </p:cNvGrpSpPr>
          <p:nvPr/>
        </p:nvGrpSpPr>
        <p:grpSpPr bwMode="auto">
          <a:xfrm>
            <a:off x="2743200" y="1820863"/>
            <a:ext cx="2552700" cy="2525712"/>
            <a:chOff x="648" y="1147"/>
            <a:chExt cx="1608" cy="1591"/>
          </a:xfrm>
        </p:grpSpPr>
        <p:grpSp>
          <p:nvGrpSpPr>
            <p:cNvPr id="36967" name="Group 61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36983" name="Group 62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36994" name="Group 63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700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2" name="Line 6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7003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4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5" name="Line 6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6995" name="Group 70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996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8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9" name="Line 7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997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31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32" name="Line 7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  <p:grpSp>
            <p:nvGrpSpPr>
              <p:cNvPr id="36984" name="Group 77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36988" name="Group 78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35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36" name="Line 8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89" name="Group 81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38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39" name="Line 8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85" name="Group 84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224341" name="Line 8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42" name="Line 8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6968" name="Group 87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36969" name="Group 88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36977" name="Group 89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46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47" name="Line 9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78" name="Group 92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49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0" name="Line 9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70" name="Group 95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36971" name="Group 96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53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4" name="Line 9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72" name="Group 99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56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7" name="Line 10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</p:grpSp>
      <p:sp>
        <p:nvSpPr>
          <p:cNvPr id="224406" name="Text Box 150"/>
          <p:cNvSpPr txBox="1">
            <a:spLocks noChangeArrowheads="1"/>
          </p:cNvSpPr>
          <p:nvPr/>
        </p:nvSpPr>
        <p:spPr bwMode="auto">
          <a:xfrm rot="-5433387">
            <a:off x="1111251" y="2638426"/>
            <a:ext cx="1957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Cumulative data</a:t>
            </a:r>
          </a:p>
        </p:txBody>
      </p:sp>
      <p:sp>
        <p:nvSpPr>
          <p:cNvPr id="224410" name="Text Box 154"/>
          <p:cNvSpPr txBox="1">
            <a:spLocks noChangeArrowheads="1"/>
          </p:cNvSpPr>
          <p:nvPr/>
        </p:nvSpPr>
        <p:spPr bwMode="auto">
          <a:xfrm>
            <a:off x="9623426" y="4356100"/>
            <a:ext cx="6207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time</a:t>
            </a:r>
          </a:p>
        </p:txBody>
      </p:sp>
      <p:grpSp>
        <p:nvGrpSpPr>
          <p:cNvPr id="224457" name="Group 201"/>
          <p:cNvGrpSpPr>
            <a:grpSpLocks/>
          </p:cNvGrpSpPr>
          <p:nvPr/>
        </p:nvGrpSpPr>
        <p:grpSpPr bwMode="auto">
          <a:xfrm>
            <a:off x="4019550" y="1835150"/>
            <a:ext cx="3500438" cy="2520950"/>
            <a:chOff x="1572" y="1156"/>
            <a:chExt cx="2205" cy="1588"/>
          </a:xfrm>
        </p:grpSpPr>
        <p:grpSp>
          <p:nvGrpSpPr>
            <p:cNvPr id="36927" name="Group 198"/>
            <p:cNvGrpSpPr>
              <a:grpSpLocks/>
            </p:cNvGrpSpPr>
            <p:nvPr/>
          </p:nvGrpSpPr>
          <p:grpSpPr bwMode="auto">
            <a:xfrm>
              <a:off x="1938" y="1156"/>
              <a:ext cx="1839" cy="1588"/>
              <a:chOff x="1938" y="1156"/>
              <a:chExt cx="1839" cy="1588"/>
            </a:xfrm>
          </p:grpSpPr>
          <p:grpSp>
            <p:nvGrpSpPr>
              <p:cNvPr id="36931" name="Group 106"/>
              <p:cNvGrpSpPr>
                <a:grpSpLocks/>
              </p:cNvGrpSpPr>
              <p:nvPr/>
            </p:nvGrpSpPr>
            <p:grpSpPr bwMode="auto">
              <a:xfrm>
                <a:off x="1938" y="2600"/>
                <a:ext cx="319" cy="144"/>
                <a:chOff x="672" y="1920"/>
                <a:chExt cx="145" cy="144"/>
              </a:xfrm>
            </p:grpSpPr>
            <p:sp>
              <p:nvSpPr>
                <p:cNvPr id="224363" name="Line 107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64" name="Line 108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2" name="Group 109"/>
              <p:cNvGrpSpPr>
                <a:grpSpLocks/>
              </p:cNvGrpSpPr>
              <p:nvPr/>
            </p:nvGrpSpPr>
            <p:grpSpPr bwMode="auto">
              <a:xfrm>
                <a:off x="2252" y="2456"/>
                <a:ext cx="73" cy="144"/>
                <a:chOff x="672" y="1920"/>
                <a:chExt cx="145" cy="144"/>
              </a:xfrm>
            </p:grpSpPr>
            <p:sp>
              <p:nvSpPr>
                <p:cNvPr id="224366" name="Line 11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67" name="Line 11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9"/>
                  <a:ext cx="0" cy="14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3" name="Group 112"/>
              <p:cNvGrpSpPr>
                <a:grpSpLocks/>
              </p:cNvGrpSpPr>
              <p:nvPr/>
            </p:nvGrpSpPr>
            <p:grpSpPr bwMode="auto">
              <a:xfrm>
                <a:off x="2317" y="2169"/>
                <a:ext cx="126" cy="288"/>
                <a:chOff x="672" y="1776"/>
                <a:chExt cx="291" cy="288"/>
              </a:xfrm>
            </p:grpSpPr>
            <p:grpSp>
              <p:nvGrpSpPr>
                <p:cNvPr id="36957" name="Group 113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70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1" name="Line 11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7"/>
                    <a:ext cx="0" cy="145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58" name="Group 116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73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671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4" name="Line 11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4" y="1847"/>
                    <a:ext cx="0" cy="14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34" name="Group 119"/>
              <p:cNvGrpSpPr>
                <a:grpSpLocks/>
              </p:cNvGrpSpPr>
              <p:nvPr/>
            </p:nvGrpSpPr>
            <p:grpSpPr bwMode="auto">
              <a:xfrm>
                <a:off x="2441" y="1877"/>
                <a:ext cx="609" cy="288"/>
                <a:chOff x="672" y="1776"/>
                <a:chExt cx="291" cy="288"/>
              </a:xfrm>
            </p:grpSpPr>
            <p:grpSp>
              <p:nvGrpSpPr>
                <p:cNvPr id="36951" name="Group 120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77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8" name="Line 12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52" name="Group 123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80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81" name="Line 12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35" name="Group 126"/>
              <p:cNvGrpSpPr>
                <a:grpSpLocks/>
              </p:cNvGrpSpPr>
              <p:nvPr/>
            </p:nvGrpSpPr>
            <p:grpSpPr bwMode="auto">
              <a:xfrm>
                <a:off x="3045" y="1740"/>
                <a:ext cx="52" cy="144"/>
                <a:chOff x="672" y="1920"/>
                <a:chExt cx="145" cy="144"/>
              </a:xfrm>
            </p:grpSpPr>
            <p:sp>
              <p:nvSpPr>
                <p:cNvPr id="224383" name="Line 127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84" name="Line 128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9"/>
                  <a:ext cx="0" cy="1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6" name="Group 131"/>
              <p:cNvGrpSpPr>
                <a:grpSpLocks/>
              </p:cNvGrpSpPr>
              <p:nvPr/>
            </p:nvGrpSpPr>
            <p:grpSpPr bwMode="auto">
              <a:xfrm>
                <a:off x="3092" y="1590"/>
                <a:ext cx="469" cy="144"/>
                <a:chOff x="672" y="1920"/>
                <a:chExt cx="145" cy="144"/>
              </a:xfrm>
            </p:grpSpPr>
            <p:sp>
              <p:nvSpPr>
                <p:cNvPr id="224388" name="Line 132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89" name="Line 133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7" name="Group 134"/>
              <p:cNvGrpSpPr>
                <a:grpSpLocks/>
              </p:cNvGrpSpPr>
              <p:nvPr/>
            </p:nvGrpSpPr>
            <p:grpSpPr bwMode="auto">
              <a:xfrm>
                <a:off x="3550" y="1446"/>
                <a:ext cx="145" cy="144"/>
                <a:chOff x="672" y="1920"/>
                <a:chExt cx="145" cy="144"/>
              </a:xfrm>
            </p:grpSpPr>
            <p:sp>
              <p:nvSpPr>
                <p:cNvPr id="224391" name="Line 13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92" name="Line 13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8" name="Group 137"/>
              <p:cNvGrpSpPr>
                <a:grpSpLocks/>
              </p:cNvGrpSpPr>
              <p:nvPr/>
            </p:nvGrpSpPr>
            <p:grpSpPr bwMode="auto">
              <a:xfrm>
                <a:off x="3690" y="1156"/>
                <a:ext cx="87" cy="288"/>
                <a:chOff x="672" y="1776"/>
                <a:chExt cx="291" cy="288"/>
              </a:xfrm>
            </p:grpSpPr>
            <p:grpSp>
              <p:nvGrpSpPr>
                <p:cNvPr id="36939" name="Group 138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95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96" name="Line 14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4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40" name="Group 141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98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673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99" name="Line 14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224408" name="Text Box 152"/>
            <p:cNvSpPr txBox="1">
              <a:spLocks noChangeArrowheads="1"/>
            </p:cNvSpPr>
            <p:nvPr/>
          </p:nvSpPr>
          <p:spPr bwMode="auto">
            <a:xfrm>
              <a:off x="1753" y="1724"/>
              <a:ext cx="634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variable</a:t>
              </a:r>
            </a:p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network</a:t>
              </a:r>
            </a:p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delay</a:t>
              </a:r>
            </a:p>
          </p:txBody>
        </p:sp>
        <p:sp>
          <p:nvSpPr>
            <p:cNvPr id="224409" name="Line 153"/>
            <p:cNvSpPr>
              <a:spLocks noChangeShapeType="1"/>
            </p:cNvSpPr>
            <p:nvPr/>
          </p:nvSpPr>
          <p:spPr bwMode="auto">
            <a:xfrm>
              <a:off x="1572" y="1938"/>
              <a:ext cx="10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4453" name="Text Box 197"/>
            <p:cNvSpPr txBox="1">
              <a:spLocks noChangeArrowheads="1"/>
            </p:cNvSpPr>
            <p:nvPr/>
          </p:nvSpPr>
          <p:spPr bwMode="auto">
            <a:xfrm>
              <a:off x="2682" y="1196"/>
              <a:ext cx="84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>
                <a:defRPr/>
              </a:pPr>
              <a:r>
                <a:rPr lang="en-US" dirty="0">
                  <a:latin typeface="Arial"/>
                  <a:cs typeface="Arial"/>
                </a:rPr>
                <a:t>client video</a:t>
              </a:r>
            </a:p>
            <a:p>
              <a:pPr algn="r">
                <a:defRPr/>
              </a:pPr>
              <a:r>
                <a:rPr lang="en-US" dirty="0">
                  <a:latin typeface="Arial"/>
                  <a:cs typeface="Arial"/>
                </a:rPr>
                <a:t>reception</a:t>
              </a:r>
            </a:p>
          </p:txBody>
        </p:sp>
      </p:grpSp>
      <p:grpSp>
        <p:nvGrpSpPr>
          <p:cNvPr id="224459" name="Group 203"/>
          <p:cNvGrpSpPr>
            <a:grpSpLocks/>
          </p:cNvGrpSpPr>
          <p:nvPr/>
        </p:nvGrpSpPr>
        <p:grpSpPr bwMode="auto">
          <a:xfrm>
            <a:off x="4498976" y="1806576"/>
            <a:ext cx="4945063" cy="3209925"/>
            <a:chOff x="1874" y="1138"/>
            <a:chExt cx="3115" cy="2022"/>
          </a:xfrm>
        </p:grpSpPr>
        <p:grpSp>
          <p:nvGrpSpPr>
            <p:cNvPr id="36881" name="Group 155"/>
            <p:cNvGrpSpPr>
              <a:grpSpLocks/>
            </p:cNvGrpSpPr>
            <p:nvPr/>
          </p:nvGrpSpPr>
          <p:grpSpPr bwMode="auto">
            <a:xfrm>
              <a:off x="2784" y="1138"/>
              <a:ext cx="1608" cy="1591"/>
              <a:chOff x="648" y="1147"/>
              <a:chExt cx="1608" cy="1591"/>
            </a:xfrm>
          </p:grpSpPr>
          <p:grpSp>
            <p:nvGrpSpPr>
              <p:cNvPr id="36886" name="Group 156"/>
              <p:cNvGrpSpPr>
                <a:grpSpLocks/>
              </p:cNvGrpSpPr>
              <p:nvPr/>
            </p:nvGrpSpPr>
            <p:grpSpPr bwMode="auto">
              <a:xfrm>
                <a:off x="648" y="1725"/>
                <a:ext cx="1024" cy="1013"/>
                <a:chOff x="672" y="1071"/>
                <a:chExt cx="1024" cy="1013"/>
              </a:xfrm>
            </p:grpSpPr>
            <p:grpSp>
              <p:nvGrpSpPr>
                <p:cNvPr id="36902" name="Group 157"/>
                <p:cNvGrpSpPr>
                  <a:grpSpLocks/>
                </p:cNvGrpSpPr>
                <p:nvPr/>
              </p:nvGrpSpPr>
              <p:grpSpPr bwMode="auto">
                <a:xfrm>
                  <a:off x="672" y="1506"/>
                  <a:ext cx="583" cy="578"/>
                  <a:chOff x="672" y="1486"/>
                  <a:chExt cx="583" cy="578"/>
                </a:xfrm>
              </p:grpSpPr>
              <p:grpSp>
                <p:nvGrpSpPr>
                  <p:cNvPr id="36913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672" y="177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6921" name="Group 1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4416" name="Line 1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4417" name="Line 161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6922" name="Group 1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4419" name="Line 16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4420" name="Line 164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36914" name="Group 165"/>
                  <p:cNvGrpSpPr>
                    <a:grpSpLocks/>
                  </p:cNvGrpSpPr>
                  <p:nvPr/>
                </p:nvGrpSpPr>
                <p:grpSpPr bwMode="auto">
                  <a:xfrm>
                    <a:off x="964" y="1486"/>
                    <a:ext cx="291" cy="288"/>
                    <a:chOff x="672" y="1776"/>
                    <a:chExt cx="291" cy="288"/>
                  </a:xfrm>
                </p:grpSpPr>
                <p:grpSp>
                  <p:nvGrpSpPr>
                    <p:cNvPr id="36915" name="Group 16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2" y="1920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4423" name="Line 16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4424" name="Line 168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  <p:grpSp>
                  <p:nvGrpSpPr>
                    <p:cNvPr id="36916" name="Group 1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18" y="1776"/>
                      <a:ext cx="145" cy="144"/>
                      <a:chOff x="672" y="1920"/>
                      <a:chExt cx="145" cy="144"/>
                    </a:xfrm>
                  </p:grpSpPr>
                  <p:sp>
                    <p:nvSpPr>
                      <p:cNvPr id="224426" name="Line 1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2" y="1920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  <p:sp>
                    <p:nvSpPr>
                      <p:cNvPr id="224427" name="Line 171"/>
                      <p:cNvSpPr>
                        <a:spLocks noChangeShapeType="1"/>
                      </p:cNvSpPr>
                      <p:nvPr/>
                    </p:nvSpPr>
                    <p:spPr bwMode="auto">
                      <a:xfrm rot="5400000">
                        <a:off x="745" y="1848"/>
                        <a:ext cx="0" cy="144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accent2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Arial"/>
                          <a:cs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36903" name="Group 172"/>
                <p:cNvGrpSpPr>
                  <a:grpSpLocks/>
                </p:cNvGrpSpPr>
                <p:nvPr/>
              </p:nvGrpSpPr>
              <p:grpSpPr bwMode="auto">
                <a:xfrm>
                  <a:off x="1259" y="1217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907" name="Group 173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30" name="Line 17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31" name="Line 175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908" name="Group 176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33" name="Line 17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34" name="Line 178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6904" name="Group 179"/>
                <p:cNvGrpSpPr>
                  <a:grpSpLocks/>
                </p:cNvGrpSpPr>
                <p:nvPr/>
              </p:nvGrpSpPr>
              <p:grpSpPr bwMode="auto">
                <a:xfrm>
                  <a:off x="1551" y="1071"/>
                  <a:ext cx="145" cy="144"/>
                  <a:chOff x="672" y="1920"/>
                  <a:chExt cx="145" cy="144"/>
                </a:xfrm>
              </p:grpSpPr>
              <p:sp>
                <p:nvSpPr>
                  <p:cNvPr id="224436" name="Line 18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37" name="Line 18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887" name="Group 182"/>
              <p:cNvGrpSpPr>
                <a:grpSpLocks/>
              </p:cNvGrpSpPr>
              <p:nvPr/>
            </p:nvGrpSpPr>
            <p:grpSpPr bwMode="auto">
              <a:xfrm>
                <a:off x="1673" y="1147"/>
                <a:ext cx="583" cy="578"/>
                <a:chOff x="672" y="1486"/>
                <a:chExt cx="583" cy="578"/>
              </a:xfrm>
            </p:grpSpPr>
            <p:grpSp>
              <p:nvGrpSpPr>
                <p:cNvPr id="36888" name="Group 183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896" name="Group 184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41" name="Line 1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42" name="Line 18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897" name="Group 187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44" name="Line 18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45" name="Line 18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6889" name="Group 190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890" name="Group 191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48" name="Line 19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49" name="Line 19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891" name="Group 194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51" name="Line 1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52" name="Line 19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</p:grpSp>
        <p:sp>
          <p:nvSpPr>
            <p:cNvPr id="224455" name="Text Box 199"/>
            <p:cNvSpPr txBox="1">
              <a:spLocks noChangeArrowheads="1"/>
            </p:cNvSpPr>
            <p:nvPr/>
          </p:nvSpPr>
          <p:spPr bwMode="auto">
            <a:xfrm>
              <a:off x="3788" y="1250"/>
              <a:ext cx="1201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       constant bit </a:t>
              </a:r>
            </a:p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     rate video</a:t>
              </a:r>
            </a:p>
            <a:p>
              <a:pPr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 playout at client</a:t>
              </a:r>
            </a:p>
          </p:txBody>
        </p:sp>
        <p:grpSp>
          <p:nvGrpSpPr>
            <p:cNvPr id="36883" name="Group 202"/>
            <p:cNvGrpSpPr>
              <a:grpSpLocks/>
            </p:cNvGrpSpPr>
            <p:nvPr/>
          </p:nvGrpSpPr>
          <p:grpSpPr bwMode="auto">
            <a:xfrm>
              <a:off x="1874" y="2756"/>
              <a:ext cx="1059" cy="404"/>
              <a:chOff x="1874" y="2756"/>
              <a:chExt cx="1059" cy="404"/>
            </a:xfrm>
          </p:grpSpPr>
          <p:sp>
            <p:nvSpPr>
              <p:cNvPr id="224400" name="Text Box 144"/>
              <p:cNvSpPr txBox="1">
                <a:spLocks noChangeArrowheads="1"/>
              </p:cNvSpPr>
              <p:nvPr/>
            </p:nvSpPr>
            <p:spPr bwMode="auto">
              <a:xfrm>
                <a:off x="1874" y="2756"/>
                <a:ext cx="105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solidFill>
                      <a:srgbClr val="000099"/>
                    </a:solidFill>
                    <a:latin typeface="Arial"/>
                    <a:cs typeface="Arial"/>
                  </a:rPr>
                  <a:t>client playout</a:t>
                </a:r>
              </a:p>
              <a:p>
                <a:pPr algn="ctr">
                  <a:defRPr/>
                </a:pPr>
                <a:r>
                  <a:rPr lang="en-US" dirty="0">
                    <a:solidFill>
                      <a:srgbClr val="000099"/>
                    </a:solidFill>
                    <a:latin typeface="Arial"/>
                    <a:cs typeface="Arial"/>
                  </a:rPr>
                  <a:t>delay</a:t>
                </a:r>
              </a:p>
            </p:txBody>
          </p:sp>
          <p:sp>
            <p:nvSpPr>
              <p:cNvPr id="224456" name="Line 200"/>
              <p:cNvSpPr>
                <a:spLocks noChangeShapeType="1"/>
              </p:cNvSpPr>
              <p:nvPr/>
            </p:nvSpPr>
            <p:spPr bwMode="auto">
              <a:xfrm flipV="1">
                <a:off x="1962" y="2988"/>
                <a:ext cx="816" cy="6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24462" name="Group 206"/>
          <p:cNvGrpSpPr>
            <a:grpSpLocks/>
          </p:cNvGrpSpPr>
          <p:nvPr/>
        </p:nvGrpSpPr>
        <p:grpSpPr bwMode="auto">
          <a:xfrm>
            <a:off x="5983289" y="2971800"/>
            <a:ext cx="523875" cy="903288"/>
            <a:chOff x="2809" y="1872"/>
            <a:chExt cx="330" cy="569"/>
          </a:xfrm>
        </p:grpSpPr>
        <p:sp>
          <p:nvSpPr>
            <p:cNvPr id="224460" name="Line 204"/>
            <p:cNvSpPr>
              <a:spLocks noChangeShapeType="1"/>
            </p:cNvSpPr>
            <p:nvPr/>
          </p:nvSpPr>
          <p:spPr bwMode="auto">
            <a:xfrm flipV="1">
              <a:off x="2988" y="1872"/>
              <a:ext cx="0" cy="564"/>
            </a:xfrm>
            <a:prstGeom prst="line">
              <a:avLst/>
            </a:prstGeom>
            <a:noFill/>
            <a:ln w="19050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4461" name="Text Box 205"/>
            <p:cNvSpPr txBox="1">
              <a:spLocks noChangeArrowheads="1"/>
            </p:cNvSpPr>
            <p:nvPr/>
          </p:nvSpPr>
          <p:spPr bwMode="auto">
            <a:xfrm rot="16200000">
              <a:off x="2710" y="2011"/>
              <a:ext cx="5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009900"/>
                  </a:solidFill>
                  <a:latin typeface="Arial"/>
                  <a:cs typeface="Arial"/>
                </a:rPr>
                <a:t>buffered</a:t>
              </a:r>
            </a:p>
            <a:p>
              <a:pPr algn="ctr">
                <a:defRPr/>
              </a:pPr>
              <a:r>
                <a:rPr lang="en-US" sz="1400" dirty="0">
                  <a:solidFill>
                    <a:srgbClr val="009900"/>
                  </a:solidFill>
                  <a:latin typeface="Arial"/>
                  <a:cs typeface="Arial"/>
                </a:rPr>
                <a:t>video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24464" name="Rectangle 208"/>
          <p:cNvSpPr>
            <a:spLocks noGrp="1" noChangeArrowheads="1"/>
          </p:cNvSpPr>
          <p:nvPr>
            <p:ph type="body" idx="1"/>
          </p:nvPr>
        </p:nvSpPr>
        <p:spPr>
          <a:xfrm>
            <a:off x="1198690" y="5261768"/>
            <a:ext cx="10231310" cy="1046161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en-US" sz="3500" dirty="0">
                <a:solidFill>
                  <a:srgbClr val="CC0000"/>
                </a:solidFill>
              </a:rPr>
              <a:t>Client-side buffering with playout delay: </a:t>
            </a:r>
          </a:p>
          <a:p>
            <a:pPr marL="0" indent="0">
              <a:buNone/>
              <a:defRPr/>
            </a:pPr>
            <a:r>
              <a:rPr lang="en-US" dirty="0"/>
              <a:t>compensate for network-added delays and variations in the delay</a:t>
            </a:r>
          </a:p>
        </p:txBody>
      </p:sp>
      <p:sp>
        <p:nvSpPr>
          <p:cNvPr id="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2851" y="298450"/>
            <a:ext cx="10429461" cy="125015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Scenario 1: Constant bit-rate video</a:t>
            </a:r>
          </a:p>
        </p:txBody>
      </p:sp>
      <p:sp>
        <p:nvSpPr>
          <p:cNvPr id="14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0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464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D4F44-C1B0-DC24-E843-334799C4E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C7EB7-23C3-5F48-EF8C-7945975E0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711"/>
            <a:ext cx="5777089" cy="5260622"/>
          </a:xfrm>
        </p:spPr>
        <p:txBody>
          <a:bodyPr>
            <a:normAutofit/>
          </a:bodyPr>
          <a:lstStyle/>
          <a:p>
            <a:r>
              <a:rPr lang="en-US" dirty="0"/>
              <a:t>E-mail: user agents, mail servers, SMTP</a:t>
            </a:r>
          </a:p>
          <a:p>
            <a:r>
              <a:rPr lang="en-US" dirty="0"/>
              <a:t>SMTP: Push-based protocol</a:t>
            </a:r>
          </a:p>
          <a:p>
            <a:r>
              <a:rPr lang="en-US" dirty="0"/>
              <a:t>Mail access protocols: POP, IMAP. Pull based.</a:t>
            </a:r>
          </a:p>
          <a:p>
            <a:r>
              <a:rPr lang="en-US" dirty="0"/>
              <a:t>How web-based email works</a:t>
            </a:r>
          </a:p>
          <a:p>
            <a:r>
              <a:rPr lang="en-US" dirty="0"/>
              <a:t>Can stuff multiple objects into one email, multimedia, with MIME</a:t>
            </a:r>
          </a:p>
          <a:p>
            <a:r>
              <a:rPr lang="en-US" dirty="0"/>
              <a:t>ASCII/plain-text based</a:t>
            </a:r>
          </a:p>
          <a:p>
            <a:r>
              <a:rPr lang="en-US" dirty="0"/>
              <a:t>Use headers to evolve protocols and add functionality</a:t>
            </a:r>
          </a:p>
        </p:txBody>
      </p:sp>
      <p:sp>
        <p:nvSpPr>
          <p:cNvPr id="139" name="Rectangle 280">
            <a:extLst>
              <a:ext uri="{FF2B5EF4-FFF2-40B4-BE49-F238E27FC236}">
                <a16:creationId xmlns:a16="http://schemas.microsoft.com/office/drawing/2014/main" id="{20FA7027-4CCC-DA60-F7CF-D9C6FB621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1418" y="201609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ZapfDingbats" pitchFamily="82" charset="2"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140" name="Group 279">
            <a:extLst>
              <a:ext uri="{FF2B5EF4-FFF2-40B4-BE49-F238E27FC236}">
                <a16:creationId xmlns:a16="http://schemas.microsoft.com/office/drawing/2014/main" id="{AEEBB273-56B8-4B09-51DF-6B1AD5BE6408}"/>
              </a:ext>
            </a:extLst>
          </p:cNvPr>
          <p:cNvGrpSpPr>
            <a:grpSpLocks/>
          </p:cNvGrpSpPr>
          <p:nvPr/>
        </p:nvGrpSpPr>
        <p:grpSpPr bwMode="auto">
          <a:xfrm>
            <a:off x="8887618" y="171450"/>
            <a:ext cx="1739900" cy="957263"/>
            <a:chOff x="4458" y="3335"/>
            <a:chExt cx="1096" cy="603"/>
          </a:xfrm>
        </p:grpSpPr>
        <p:sp>
          <p:nvSpPr>
            <p:cNvPr id="141" name="Text Box 263">
              <a:extLst>
                <a:ext uri="{FF2B5EF4-FFF2-40B4-BE49-F238E27FC236}">
                  <a16:creationId xmlns:a16="http://schemas.microsoft.com/office/drawing/2014/main" id="{839B2ED2-6EF3-40F6-6E34-F77B4F4B2D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3" y="3725"/>
              <a:ext cx="878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user mailbox</a:t>
              </a: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142" name="Group 278">
              <a:extLst>
                <a:ext uri="{FF2B5EF4-FFF2-40B4-BE49-F238E27FC236}">
                  <a16:creationId xmlns:a16="http://schemas.microsoft.com/office/drawing/2014/main" id="{3D7EC5CA-8FCC-7A99-C2F1-0F4BD26781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8" y="3408"/>
              <a:ext cx="450" cy="120"/>
              <a:chOff x="4314" y="3444"/>
              <a:chExt cx="450" cy="120"/>
            </a:xfrm>
          </p:grpSpPr>
          <p:sp>
            <p:nvSpPr>
              <p:cNvPr id="145" name="Rectangle 264">
                <a:extLst>
                  <a:ext uri="{FF2B5EF4-FFF2-40B4-BE49-F238E27FC236}">
                    <a16:creationId xmlns:a16="http://schemas.microsoft.com/office/drawing/2014/main" id="{0F6D974C-3266-5DC6-7349-5ABFB4C09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" y="3444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146" name="Line 265">
                <a:extLst>
                  <a:ext uri="{FF2B5EF4-FFF2-40B4-BE49-F238E27FC236}">
                    <a16:creationId xmlns:a16="http://schemas.microsoft.com/office/drawing/2014/main" id="{A06531ED-9B61-A389-0F9C-4A361C65F4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3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47" name="Line 266">
                <a:extLst>
                  <a:ext uri="{FF2B5EF4-FFF2-40B4-BE49-F238E27FC236}">
                    <a16:creationId xmlns:a16="http://schemas.microsoft.com/office/drawing/2014/main" id="{C0BC4977-17BB-BEA0-8733-C05734A37A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472" y="3471"/>
                <a:ext cx="6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48" name="Line 267">
                <a:extLst>
                  <a:ext uri="{FF2B5EF4-FFF2-40B4-BE49-F238E27FC236}">
                    <a16:creationId xmlns:a16="http://schemas.microsoft.com/office/drawing/2014/main" id="{9448D0DB-7B8B-1DF9-A3E2-D4230814FC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7" y="347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49" name="Line 268">
                <a:extLst>
                  <a:ext uri="{FF2B5EF4-FFF2-40B4-BE49-F238E27FC236}">
                    <a16:creationId xmlns:a16="http://schemas.microsoft.com/office/drawing/2014/main" id="{085F926A-40B9-59BC-1246-CA9235349D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84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50" name="Line 269">
                <a:extLst>
                  <a:ext uri="{FF2B5EF4-FFF2-40B4-BE49-F238E27FC236}">
                    <a16:creationId xmlns:a16="http://schemas.microsoft.com/office/drawing/2014/main" id="{80420485-644C-3A52-78ED-208A984EA6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5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51" name="Line 270">
                <a:extLst>
                  <a:ext uri="{FF2B5EF4-FFF2-40B4-BE49-F238E27FC236}">
                    <a16:creationId xmlns:a16="http://schemas.microsoft.com/office/drawing/2014/main" id="{F68F52C6-8909-767B-E881-EFDE8E591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1" y="3471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52" name="Line 271">
                <a:extLst>
                  <a:ext uri="{FF2B5EF4-FFF2-40B4-BE49-F238E27FC236}">
                    <a16:creationId xmlns:a16="http://schemas.microsoft.com/office/drawing/2014/main" id="{73CC3D1C-B5E5-5F52-F5C4-78889025A4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16" y="3472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sp>
          <p:nvSpPr>
            <p:cNvPr id="143" name="Rectangle 272">
              <a:extLst>
                <a:ext uri="{FF2B5EF4-FFF2-40B4-BE49-F238E27FC236}">
                  <a16:creationId xmlns:a16="http://schemas.microsoft.com/office/drawing/2014/main" id="{C6F8609F-F933-3E67-5E7E-E14379487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2" y="3779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44" name="Text Box 277">
              <a:extLst>
                <a:ext uri="{FF2B5EF4-FFF2-40B4-BE49-F238E27FC236}">
                  <a16:creationId xmlns:a16="http://schemas.microsoft.com/office/drawing/2014/main" id="{CFCE6E03-B550-33F5-DEF4-9C94FA8F5F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9" y="3335"/>
              <a:ext cx="1035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outgoing 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Helvetica" pitchFamily="2" charset="0"/>
                </a:rPr>
                <a:t>message queue</a:t>
              </a:r>
              <a:endParaRPr lang="en-US" altLang="en-US" sz="2400">
                <a:latin typeface="Helvetica" pitchFamily="2" charset="0"/>
              </a:endParaRPr>
            </a:p>
          </p:txBody>
        </p:sp>
      </p:grpSp>
      <p:sp>
        <p:nvSpPr>
          <p:cNvPr id="153" name="Line 417">
            <a:extLst>
              <a:ext uri="{FF2B5EF4-FFF2-40B4-BE49-F238E27FC236}">
                <a16:creationId xmlns:a16="http://schemas.microsoft.com/office/drawing/2014/main" id="{5551EEA8-1D24-EB13-0642-D68EA8435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1014" y="2843212"/>
            <a:ext cx="1123950" cy="7905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154" name="Group 418">
            <a:extLst>
              <a:ext uri="{FF2B5EF4-FFF2-40B4-BE49-F238E27FC236}">
                <a16:creationId xmlns:a16="http://schemas.microsoft.com/office/drawing/2014/main" id="{72C84660-C87A-2EEB-E41B-7AEA604470E2}"/>
              </a:ext>
            </a:extLst>
          </p:cNvPr>
          <p:cNvGrpSpPr>
            <a:grpSpLocks/>
          </p:cNvGrpSpPr>
          <p:nvPr/>
        </p:nvGrpSpPr>
        <p:grpSpPr bwMode="auto">
          <a:xfrm>
            <a:off x="9363252" y="2770186"/>
            <a:ext cx="355600" cy="933450"/>
            <a:chOff x="4180" y="783"/>
            <a:chExt cx="150" cy="307"/>
          </a:xfrm>
        </p:grpSpPr>
        <p:sp>
          <p:nvSpPr>
            <p:cNvPr id="155" name="AutoShape 419">
              <a:extLst>
                <a:ext uri="{FF2B5EF4-FFF2-40B4-BE49-F238E27FC236}">
                  <a16:creationId xmlns:a16="http://schemas.microsoft.com/office/drawing/2014/main" id="{185E7F88-AAEF-E5AD-68BF-CAF7AA9DD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56" name="Rectangle 420">
              <a:extLst>
                <a:ext uri="{FF2B5EF4-FFF2-40B4-BE49-F238E27FC236}">
                  <a16:creationId xmlns:a16="http://schemas.microsoft.com/office/drawing/2014/main" id="{A4B55929-9433-6A1E-A169-2B740416F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57" name="Rectangle 421">
              <a:extLst>
                <a:ext uri="{FF2B5EF4-FFF2-40B4-BE49-F238E27FC236}">
                  <a16:creationId xmlns:a16="http://schemas.microsoft.com/office/drawing/2014/main" id="{4285FDFF-8D42-4C80-981E-592415411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58" name="AutoShape 422">
              <a:extLst>
                <a:ext uri="{FF2B5EF4-FFF2-40B4-BE49-F238E27FC236}">
                  <a16:creationId xmlns:a16="http://schemas.microsoft.com/office/drawing/2014/main" id="{18ED293F-C4EE-7159-7E27-CA8FCD3C3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59" name="Line 423">
              <a:extLst>
                <a:ext uri="{FF2B5EF4-FFF2-40B4-BE49-F238E27FC236}">
                  <a16:creationId xmlns:a16="http://schemas.microsoft.com/office/drawing/2014/main" id="{03EC482A-441D-C92A-E450-A224038EAF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60" name="Line 424">
              <a:extLst>
                <a:ext uri="{FF2B5EF4-FFF2-40B4-BE49-F238E27FC236}">
                  <a16:creationId xmlns:a16="http://schemas.microsoft.com/office/drawing/2014/main" id="{FC76417C-77DA-4398-4648-BE54ED7CE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61" name="Rectangle 425">
              <a:extLst>
                <a:ext uri="{FF2B5EF4-FFF2-40B4-BE49-F238E27FC236}">
                  <a16:creationId xmlns:a16="http://schemas.microsoft.com/office/drawing/2014/main" id="{BB6B9CE3-5FE6-BBD9-BCDE-EC91E1486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162" name="Rectangle 426">
              <a:extLst>
                <a:ext uri="{FF2B5EF4-FFF2-40B4-BE49-F238E27FC236}">
                  <a16:creationId xmlns:a16="http://schemas.microsoft.com/office/drawing/2014/main" id="{C8BF0364-8654-2300-E7BF-CB564C682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</p:grpSp>
      <p:grpSp>
        <p:nvGrpSpPr>
          <p:cNvPr id="163" name="Group 427">
            <a:extLst>
              <a:ext uri="{FF2B5EF4-FFF2-40B4-BE49-F238E27FC236}">
                <a16:creationId xmlns:a16="http://schemas.microsoft.com/office/drawing/2014/main" id="{52A60980-1174-AEE6-5B30-33480475E89E}"/>
              </a:ext>
            </a:extLst>
          </p:cNvPr>
          <p:cNvGrpSpPr>
            <a:grpSpLocks/>
          </p:cNvGrpSpPr>
          <p:nvPr/>
        </p:nvGrpSpPr>
        <p:grpSpPr bwMode="auto">
          <a:xfrm>
            <a:off x="9133065" y="3222625"/>
            <a:ext cx="809625" cy="1049337"/>
            <a:chOff x="4296" y="2627"/>
            <a:chExt cx="510" cy="661"/>
          </a:xfrm>
        </p:grpSpPr>
        <p:sp>
          <p:nvSpPr>
            <p:cNvPr id="164" name="Rectangle 428">
              <a:extLst>
                <a:ext uri="{FF2B5EF4-FFF2-40B4-BE49-F238E27FC236}">
                  <a16:creationId xmlns:a16="http://schemas.microsoft.com/office/drawing/2014/main" id="{D2F7D960-F553-2F1A-3A8A-9A1A3D97D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65" name="Text Box 429">
              <a:extLst>
                <a:ext uri="{FF2B5EF4-FFF2-40B4-BE49-F238E27FC236}">
                  <a16:creationId xmlns:a16="http://schemas.microsoft.com/office/drawing/2014/main" id="{E62E5B5B-EFD1-E203-7318-74E01EDEB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2" y="2627"/>
              <a:ext cx="47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  <a:latin typeface="Helvetica" pitchFamily="2" charset="0"/>
                </a:rPr>
                <a:t>mail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chemeClr val="bg1"/>
                  </a:solidFill>
                  <a:latin typeface="Helvetica" pitchFamily="2" charset="0"/>
                </a:rPr>
                <a:t>server</a:t>
              </a: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66" name="Rectangle 430">
              <a:extLst>
                <a:ext uri="{FF2B5EF4-FFF2-40B4-BE49-F238E27FC236}">
                  <a16:creationId xmlns:a16="http://schemas.microsoft.com/office/drawing/2014/main" id="{3D14D9DF-973C-09FC-142F-4CCAB8EAC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67" name="Line 431">
              <a:extLst>
                <a:ext uri="{FF2B5EF4-FFF2-40B4-BE49-F238E27FC236}">
                  <a16:creationId xmlns:a16="http://schemas.microsoft.com/office/drawing/2014/main" id="{F1A58299-6EFE-3E9E-F60F-80D4C49B94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68" name="Line 432">
              <a:extLst>
                <a:ext uri="{FF2B5EF4-FFF2-40B4-BE49-F238E27FC236}">
                  <a16:creationId xmlns:a16="http://schemas.microsoft.com/office/drawing/2014/main" id="{CFA493B1-FCE4-048C-C1F1-0DAC40411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69" name="Line 433">
              <a:extLst>
                <a:ext uri="{FF2B5EF4-FFF2-40B4-BE49-F238E27FC236}">
                  <a16:creationId xmlns:a16="http://schemas.microsoft.com/office/drawing/2014/main" id="{D56552A4-772E-F35B-74ED-069AA81B8A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0" name="Line 434">
              <a:extLst>
                <a:ext uri="{FF2B5EF4-FFF2-40B4-BE49-F238E27FC236}">
                  <a16:creationId xmlns:a16="http://schemas.microsoft.com/office/drawing/2014/main" id="{20B3DB5C-2DD5-752B-55FC-E07DC41B97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1" name="Line 435">
              <a:extLst>
                <a:ext uri="{FF2B5EF4-FFF2-40B4-BE49-F238E27FC236}">
                  <a16:creationId xmlns:a16="http://schemas.microsoft.com/office/drawing/2014/main" id="{BF33604A-D362-BF0C-010F-9890396EC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2" name="Line 436">
              <a:extLst>
                <a:ext uri="{FF2B5EF4-FFF2-40B4-BE49-F238E27FC236}">
                  <a16:creationId xmlns:a16="http://schemas.microsoft.com/office/drawing/2014/main" id="{A8C08E52-C026-FF4D-AB56-F8C27DE62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3" name="Line 437">
              <a:extLst>
                <a:ext uri="{FF2B5EF4-FFF2-40B4-BE49-F238E27FC236}">
                  <a16:creationId xmlns:a16="http://schemas.microsoft.com/office/drawing/2014/main" id="{756AA85C-D89A-3916-F3FB-B2A40FD1A2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4" name="Rectangle 438">
              <a:extLst>
                <a:ext uri="{FF2B5EF4-FFF2-40B4-BE49-F238E27FC236}">
                  <a16:creationId xmlns:a16="http://schemas.microsoft.com/office/drawing/2014/main" id="{CA712C79-3321-0D80-9A70-E587C3F5D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5" name="Rectangle 439">
              <a:extLst>
                <a:ext uri="{FF2B5EF4-FFF2-40B4-BE49-F238E27FC236}">
                  <a16:creationId xmlns:a16="http://schemas.microsoft.com/office/drawing/2014/main" id="{928C66D3-E095-825E-CF41-E7791B3D7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6" name="Rectangle 440">
              <a:extLst>
                <a:ext uri="{FF2B5EF4-FFF2-40B4-BE49-F238E27FC236}">
                  <a16:creationId xmlns:a16="http://schemas.microsoft.com/office/drawing/2014/main" id="{C45071E0-B7DD-5EE8-90D8-D36660D5F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7" name="Rectangle 441">
              <a:extLst>
                <a:ext uri="{FF2B5EF4-FFF2-40B4-BE49-F238E27FC236}">
                  <a16:creationId xmlns:a16="http://schemas.microsoft.com/office/drawing/2014/main" id="{AAF2C9A7-F6FD-D6CB-33C9-8173095908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178" name="Rectangle 442">
              <a:extLst>
                <a:ext uri="{FF2B5EF4-FFF2-40B4-BE49-F238E27FC236}">
                  <a16:creationId xmlns:a16="http://schemas.microsoft.com/office/drawing/2014/main" id="{FC89CE64-0A78-06E7-B744-A6CAD5679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</p:grpSp>
      <p:grpSp>
        <p:nvGrpSpPr>
          <p:cNvPr id="179" name="Group 443">
            <a:extLst>
              <a:ext uri="{FF2B5EF4-FFF2-40B4-BE49-F238E27FC236}">
                <a16:creationId xmlns:a16="http://schemas.microsoft.com/office/drawing/2014/main" id="{48E2863A-56A2-B846-E6CA-1D03455815E5}"/>
              </a:ext>
            </a:extLst>
          </p:cNvPr>
          <p:cNvGrpSpPr>
            <a:grpSpLocks/>
          </p:cNvGrpSpPr>
          <p:nvPr/>
        </p:nvGrpSpPr>
        <p:grpSpPr bwMode="auto">
          <a:xfrm>
            <a:off x="9845852" y="2360612"/>
            <a:ext cx="709612" cy="703263"/>
            <a:chOff x="4337" y="290"/>
            <a:chExt cx="447" cy="443"/>
          </a:xfrm>
        </p:grpSpPr>
        <p:graphicFrame>
          <p:nvGraphicFramePr>
            <p:cNvPr id="180" name="Object 444">
              <a:extLst>
                <a:ext uri="{FF2B5EF4-FFF2-40B4-BE49-F238E27FC236}">
                  <a16:creationId xmlns:a16="http://schemas.microsoft.com/office/drawing/2014/main" id="{4815209D-0BE0-1CE1-4EEF-23BF482DABA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2" imgW="17462500" imgH="14478000" progId="MS_ClipArt_Gallery.2">
                    <p:embed/>
                  </p:oleObj>
                </mc:Choice>
                <mc:Fallback>
                  <p:oleObj name="Clip" r:id="rId2" imgW="17462500" imgH="14478000" progId="MS_ClipArt_Gallery.2">
                    <p:embed/>
                    <p:pic>
                      <p:nvPicPr>
                        <p:cNvPr id="69731" name="Object 444">
                          <a:extLst>
                            <a:ext uri="{FF2B5EF4-FFF2-40B4-BE49-F238E27FC236}">
                              <a16:creationId xmlns:a16="http://schemas.microsoft.com/office/drawing/2014/main" id="{432B84B5-5246-D64D-A95A-02AFE0654D0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81" name="Group 445">
              <a:extLst>
                <a:ext uri="{FF2B5EF4-FFF2-40B4-BE49-F238E27FC236}">
                  <a16:creationId xmlns:a16="http://schemas.microsoft.com/office/drawing/2014/main" id="{2E3D9F36-6C80-77EC-CAD7-30F0980288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182" name="Rectangle 446">
                <a:extLst>
                  <a:ext uri="{FF2B5EF4-FFF2-40B4-BE49-F238E27FC236}">
                    <a16:creationId xmlns:a16="http://schemas.microsoft.com/office/drawing/2014/main" id="{D7E9D81D-ED2B-892A-F9CA-D453741FAE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183" name="Text Box 447">
                <a:extLst>
                  <a:ext uri="{FF2B5EF4-FFF2-40B4-BE49-F238E27FC236}">
                    <a16:creationId xmlns:a16="http://schemas.microsoft.com/office/drawing/2014/main" id="{6119F1E0-9DE6-4DD3-8628-6042E35F26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184" name="Group 448">
            <a:extLst>
              <a:ext uri="{FF2B5EF4-FFF2-40B4-BE49-F238E27FC236}">
                <a16:creationId xmlns:a16="http://schemas.microsoft.com/office/drawing/2014/main" id="{483DEA44-BC68-1893-1FFB-80D6F6D78707}"/>
              </a:ext>
            </a:extLst>
          </p:cNvPr>
          <p:cNvGrpSpPr>
            <a:grpSpLocks/>
          </p:cNvGrpSpPr>
          <p:nvPr/>
        </p:nvGrpSpPr>
        <p:grpSpPr bwMode="auto">
          <a:xfrm>
            <a:off x="10074452" y="3370262"/>
            <a:ext cx="709612" cy="703263"/>
            <a:chOff x="4337" y="290"/>
            <a:chExt cx="447" cy="443"/>
          </a:xfrm>
        </p:grpSpPr>
        <p:graphicFrame>
          <p:nvGraphicFramePr>
            <p:cNvPr id="185" name="Object 449">
              <a:extLst>
                <a:ext uri="{FF2B5EF4-FFF2-40B4-BE49-F238E27FC236}">
                  <a16:creationId xmlns:a16="http://schemas.microsoft.com/office/drawing/2014/main" id="{C4B3322E-B46F-DDAA-49E3-8706C91EC3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17462500" imgH="14478000" progId="MS_ClipArt_Gallery.2">
                    <p:embed/>
                  </p:oleObj>
                </mc:Choice>
                <mc:Fallback>
                  <p:oleObj name="Clip" r:id="rId4" imgW="17462500" imgH="14478000" progId="MS_ClipArt_Gallery.2">
                    <p:embed/>
                    <p:pic>
                      <p:nvPicPr>
                        <p:cNvPr id="69727" name="Object 449">
                          <a:extLst>
                            <a:ext uri="{FF2B5EF4-FFF2-40B4-BE49-F238E27FC236}">
                              <a16:creationId xmlns:a16="http://schemas.microsoft.com/office/drawing/2014/main" id="{DB9FE930-3D6A-404B-A3A3-CFE61FA58B5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86" name="Group 450">
              <a:extLst>
                <a:ext uri="{FF2B5EF4-FFF2-40B4-BE49-F238E27FC236}">
                  <a16:creationId xmlns:a16="http://schemas.microsoft.com/office/drawing/2014/main" id="{18331031-E27C-DB57-D059-89D02A44BE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187" name="Rectangle 451">
                <a:extLst>
                  <a:ext uri="{FF2B5EF4-FFF2-40B4-BE49-F238E27FC236}">
                    <a16:creationId xmlns:a16="http://schemas.microsoft.com/office/drawing/2014/main" id="{05267234-C11D-B4BF-4FF5-940177DB4F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188" name="Text Box 452">
                <a:extLst>
                  <a:ext uri="{FF2B5EF4-FFF2-40B4-BE49-F238E27FC236}">
                    <a16:creationId xmlns:a16="http://schemas.microsoft.com/office/drawing/2014/main" id="{0D6B5355-2A3D-405E-F21F-7806ED513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189" name="Group 453">
            <a:extLst>
              <a:ext uri="{FF2B5EF4-FFF2-40B4-BE49-F238E27FC236}">
                <a16:creationId xmlns:a16="http://schemas.microsoft.com/office/drawing/2014/main" id="{9C3945A9-EFE9-C96F-FB39-E6941B8B51EF}"/>
              </a:ext>
            </a:extLst>
          </p:cNvPr>
          <p:cNvGrpSpPr>
            <a:grpSpLocks/>
          </p:cNvGrpSpPr>
          <p:nvPr/>
        </p:nvGrpSpPr>
        <p:grpSpPr bwMode="auto">
          <a:xfrm>
            <a:off x="9845852" y="4418012"/>
            <a:ext cx="709612" cy="703263"/>
            <a:chOff x="4337" y="290"/>
            <a:chExt cx="447" cy="443"/>
          </a:xfrm>
        </p:grpSpPr>
        <p:graphicFrame>
          <p:nvGraphicFramePr>
            <p:cNvPr id="190" name="Object 454">
              <a:extLst>
                <a:ext uri="{FF2B5EF4-FFF2-40B4-BE49-F238E27FC236}">
                  <a16:creationId xmlns:a16="http://schemas.microsoft.com/office/drawing/2014/main" id="{1AFCE8C4-A189-2A5E-3458-C981C9BFDE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5" imgW="17462500" imgH="14478000" progId="MS_ClipArt_Gallery.2">
                    <p:embed/>
                  </p:oleObj>
                </mc:Choice>
                <mc:Fallback>
                  <p:oleObj name="Clip" r:id="rId5" imgW="17462500" imgH="14478000" progId="MS_ClipArt_Gallery.2">
                    <p:embed/>
                    <p:pic>
                      <p:nvPicPr>
                        <p:cNvPr id="69723" name="Object 454">
                          <a:extLst>
                            <a:ext uri="{FF2B5EF4-FFF2-40B4-BE49-F238E27FC236}">
                              <a16:creationId xmlns:a16="http://schemas.microsoft.com/office/drawing/2014/main" id="{AD27AA8D-7F2C-C742-9FAE-08D9020F189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91" name="Group 455">
              <a:extLst>
                <a:ext uri="{FF2B5EF4-FFF2-40B4-BE49-F238E27FC236}">
                  <a16:creationId xmlns:a16="http://schemas.microsoft.com/office/drawing/2014/main" id="{7ACD9D3B-6D29-F8B7-60D2-47ABDC9D12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192" name="Rectangle 456">
                <a:extLst>
                  <a:ext uri="{FF2B5EF4-FFF2-40B4-BE49-F238E27FC236}">
                    <a16:creationId xmlns:a16="http://schemas.microsoft.com/office/drawing/2014/main" id="{B83FEB97-07E3-798C-AED2-0B25175302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193" name="Text Box 457">
                <a:extLst>
                  <a:ext uri="{FF2B5EF4-FFF2-40B4-BE49-F238E27FC236}">
                    <a16:creationId xmlns:a16="http://schemas.microsoft.com/office/drawing/2014/main" id="{C5B6E5E3-D6F5-2561-87F1-E7D45C8C81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194" name="Group 458">
            <a:extLst>
              <a:ext uri="{FF2B5EF4-FFF2-40B4-BE49-F238E27FC236}">
                <a16:creationId xmlns:a16="http://schemas.microsoft.com/office/drawing/2014/main" id="{4B4826DB-10BD-71C8-1D15-3EFE665EC3B3}"/>
              </a:ext>
            </a:extLst>
          </p:cNvPr>
          <p:cNvGrpSpPr>
            <a:grpSpLocks/>
          </p:cNvGrpSpPr>
          <p:nvPr/>
        </p:nvGrpSpPr>
        <p:grpSpPr bwMode="auto">
          <a:xfrm>
            <a:off x="7132815" y="4179887"/>
            <a:ext cx="809625" cy="1501775"/>
            <a:chOff x="3492" y="2522"/>
            <a:chExt cx="510" cy="946"/>
          </a:xfrm>
        </p:grpSpPr>
        <p:grpSp>
          <p:nvGrpSpPr>
            <p:cNvPr id="195" name="Group 459">
              <a:extLst>
                <a:ext uri="{FF2B5EF4-FFF2-40B4-BE49-F238E27FC236}">
                  <a16:creationId xmlns:a16="http://schemas.microsoft.com/office/drawing/2014/main" id="{CF066339-A1EB-6DD3-2D5D-D10C016C51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1" y="2522"/>
              <a:ext cx="224" cy="588"/>
              <a:chOff x="4180" y="783"/>
              <a:chExt cx="150" cy="307"/>
            </a:xfrm>
          </p:grpSpPr>
          <p:sp>
            <p:nvSpPr>
              <p:cNvPr id="212" name="AutoShape 460">
                <a:extLst>
                  <a:ext uri="{FF2B5EF4-FFF2-40B4-BE49-F238E27FC236}">
                    <a16:creationId xmlns:a16="http://schemas.microsoft.com/office/drawing/2014/main" id="{A18343FC-0AAB-0761-FFB3-0A9F59BE6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3" name="Rectangle 461">
                <a:extLst>
                  <a:ext uri="{FF2B5EF4-FFF2-40B4-BE49-F238E27FC236}">
                    <a16:creationId xmlns:a16="http://schemas.microsoft.com/office/drawing/2014/main" id="{C2145643-87D9-638B-1C99-7530059E69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4" name="Rectangle 462">
                <a:extLst>
                  <a:ext uri="{FF2B5EF4-FFF2-40B4-BE49-F238E27FC236}">
                    <a16:creationId xmlns:a16="http://schemas.microsoft.com/office/drawing/2014/main" id="{C377C4D4-6116-61CC-87F0-66A8F7D84F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5" name="AutoShape 463">
                <a:extLst>
                  <a:ext uri="{FF2B5EF4-FFF2-40B4-BE49-F238E27FC236}">
                    <a16:creationId xmlns:a16="http://schemas.microsoft.com/office/drawing/2014/main" id="{9C524057-2A15-B189-C4C7-3D15FA4B73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6" name="Line 464">
                <a:extLst>
                  <a:ext uri="{FF2B5EF4-FFF2-40B4-BE49-F238E27FC236}">
                    <a16:creationId xmlns:a16="http://schemas.microsoft.com/office/drawing/2014/main" id="{50CA0E62-B4A8-B607-B7E7-6E8AFA3E1C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7" name="Line 465">
                <a:extLst>
                  <a:ext uri="{FF2B5EF4-FFF2-40B4-BE49-F238E27FC236}">
                    <a16:creationId xmlns:a16="http://schemas.microsoft.com/office/drawing/2014/main" id="{E2B45580-85AE-7DB5-9D08-153BD7AFD1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8" name="Rectangle 466">
                <a:extLst>
                  <a:ext uri="{FF2B5EF4-FFF2-40B4-BE49-F238E27FC236}">
                    <a16:creationId xmlns:a16="http://schemas.microsoft.com/office/drawing/2014/main" id="{116E4DAE-5B14-F71A-2BB2-0A081068C4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9" name="Rectangle 467">
                <a:extLst>
                  <a:ext uri="{FF2B5EF4-FFF2-40B4-BE49-F238E27FC236}">
                    <a16:creationId xmlns:a16="http://schemas.microsoft.com/office/drawing/2014/main" id="{B675930C-2F72-6CC1-AB61-892FEE01B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196" name="Group 468">
              <a:extLst>
                <a:ext uri="{FF2B5EF4-FFF2-40B4-BE49-F238E27FC236}">
                  <a16:creationId xmlns:a16="http://schemas.microsoft.com/office/drawing/2014/main" id="{2D28408C-8711-724D-7D05-7D98DA8DFD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92" y="2807"/>
              <a:ext cx="510" cy="661"/>
              <a:chOff x="4296" y="2627"/>
              <a:chExt cx="510" cy="661"/>
            </a:xfrm>
          </p:grpSpPr>
          <p:sp>
            <p:nvSpPr>
              <p:cNvPr id="197" name="Rectangle 469">
                <a:extLst>
                  <a:ext uri="{FF2B5EF4-FFF2-40B4-BE49-F238E27FC236}">
                    <a16:creationId xmlns:a16="http://schemas.microsoft.com/office/drawing/2014/main" id="{E082E402-D061-B1D0-9245-21CFC7841C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198" name="Text Box 470">
                <a:extLst>
                  <a:ext uri="{FF2B5EF4-FFF2-40B4-BE49-F238E27FC236}">
                    <a16:creationId xmlns:a16="http://schemas.microsoft.com/office/drawing/2014/main" id="{9B367457-F833-3D2F-F685-0DE5A48C39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2" y="2627"/>
                <a:ext cx="47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server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199" name="Rectangle 471">
                <a:extLst>
                  <a:ext uri="{FF2B5EF4-FFF2-40B4-BE49-F238E27FC236}">
                    <a16:creationId xmlns:a16="http://schemas.microsoft.com/office/drawing/2014/main" id="{6119CC30-6939-49AC-C00E-A1528B99B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0" name="Line 472">
                <a:extLst>
                  <a:ext uri="{FF2B5EF4-FFF2-40B4-BE49-F238E27FC236}">
                    <a16:creationId xmlns:a16="http://schemas.microsoft.com/office/drawing/2014/main" id="{F0F01D4D-9CA6-21B0-A667-A2A3E8CA1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1" name="Line 473">
                <a:extLst>
                  <a:ext uri="{FF2B5EF4-FFF2-40B4-BE49-F238E27FC236}">
                    <a16:creationId xmlns:a16="http://schemas.microsoft.com/office/drawing/2014/main" id="{780D7DFB-990E-BAEC-DD55-2BD5BB03B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2" name="Line 474">
                <a:extLst>
                  <a:ext uri="{FF2B5EF4-FFF2-40B4-BE49-F238E27FC236}">
                    <a16:creationId xmlns:a16="http://schemas.microsoft.com/office/drawing/2014/main" id="{D91366CD-7FAC-946E-DED4-57D885CAE3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3" name="Line 475">
                <a:extLst>
                  <a:ext uri="{FF2B5EF4-FFF2-40B4-BE49-F238E27FC236}">
                    <a16:creationId xmlns:a16="http://schemas.microsoft.com/office/drawing/2014/main" id="{DB994D74-B530-EC0F-6EDD-9953CC9E73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4" name="Line 476">
                <a:extLst>
                  <a:ext uri="{FF2B5EF4-FFF2-40B4-BE49-F238E27FC236}">
                    <a16:creationId xmlns:a16="http://schemas.microsoft.com/office/drawing/2014/main" id="{9E699F6F-CDD4-6CFE-AAF9-F0DB679F93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5" name="Line 477">
                <a:extLst>
                  <a:ext uri="{FF2B5EF4-FFF2-40B4-BE49-F238E27FC236}">
                    <a16:creationId xmlns:a16="http://schemas.microsoft.com/office/drawing/2014/main" id="{674C0D64-5DC2-CA86-37D5-21EFB16A49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6" name="Line 478">
                <a:extLst>
                  <a:ext uri="{FF2B5EF4-FFF2-40B4-BE49-F238E27FC236}">
                    <a16:creationId xmlns:a16="http://schemas.microsoft.com/office/drawing/2014/main" id="{A0EEE6AF-1B3A-670E-5A4A-E176942186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7" name="Rectangle 479">
                <a:extLst>
                  <a:ext uri="{FF2B5EF4-FFF2-40B4-BE49-F238E27FC236}">
                    <a16:creationId xmlns:a16="http://schemas.microsoft.com/office/drawing/2014/main" id="{A3078EBE-A95E-3FAC-F8F9-7285A32043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8" name="Rectangle 480">
                <a:extLst>
                  <a:ext uri="{FF2B5EF4-FFF2-40B4-BE49-F238E27FC236}">
                    <a16:creationId xmlns:a16="http://schemas.microsoft.com/office/drawing/2014/main" id="{06EB1646-83CA-74E4-0B89-5145B28CB0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09" name="Rectangle 481">
                <a:extLst>
                  <a:ext uri="{FF2B5EF4-FFF2-40B4-BE49-F238E27FC236}">
                    <a16:creationId xmlns:a16="http://schemas.microsoft.com/office/drawing/2014/main" id="{9BD957C5-83C0-80E5-8F24-32419589C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0" name="Rectangle 482">
                <a:extLst>
                  <a:ext uri="{FF2B5EF4-FFF2-40B4-BE49-F238E27FC236}">
                    <a16:creationId xmlns:a16="http://schemas.microsoft.com/office/drawing/2014/main" id="{9BB4EFA1-77F2-794D-6E15-B36C55D56A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11" name="Rectangle 483">
                <a:extLst>
                  <a:ext uri="{FF2B5EF4-FFF2-40B4-BE49-F238E27FC236}">
                    <a16:creationId xmlns:a16="http://schemas.microsoft.com/office/drawing/2014/main" id="{A624B77F-83AB-4CE6-1717-D60B73A85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220" name="Group 484">
            <a:extLst>
              <a:ext uri="{FF2B5EF4-FFF2-40B4-BE49-F238E27FC236}">
                <a16:creationId xmlns:a16="http://schemas.microsoft.com/office/drawing/2014/main" id="{F6AA2A68-A54E-D228-3D72-E181C053E5F0}"/>
              </a:ext>
            </a:extLst>
          </p:cNvPr>
          <p:cNvGrpSpPr>
            <a:grpSpLocks/>
          </p:cNvGrpSpPr>
          <p:nvPr/>
        </p:nvGrpSpPr>
        <p:grpSpPr bwMode="auto">
          <a:xfrm>
            <a:off x="8074202" y="5284787"/>
            <a:ext cx="709612" cy="703263"/>
            <a:chOff x="4337" y="290"/>
            <a:chExt cx="447" cy="443"/>
          </a:xfrm>
        </p:grpSpPr>
        <p:graphicFrame>
          <p:nvGraphicFramePr>
            <p:cNvPr id="221" name="Object 485">
              <a:extLst>
                <a:ext uri="{FF2B5EF4-FFF2-40B4-BE49-F238E27FC236}">
                  <a16:creationId xmlns:a16="http://schemas.microsoft.com/office/drawing/2014/main" id="{FEB48134-C6D0-4F31-7D5D-D9E6250569A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17462500" imgH="14478000" progId="MS_ClipArt_Gallery.2">
                    <p:embed/>
                  </p:oleObj>
                </mc:Choice>
                <mc:Fallback>
                  <p:oleObj name="Clip" r:id="rId6" imgW="17462500" imgH="14478000" progId="MS_ClipArt_Gallery.2">
                    <p:embed/>
                    <p:pic>
                      <p:nvPicPr>
                        <p:cNvPr id="69694" name="Object 485">
                          <a:extLst>
                            <a:ext uri="{FF2B5EF4-FFF2-40B4-BE49-F238E27FC236}">
                              <a16:creationId xmlns:a16="http://schemas.microsoft.com/office/drawing/2014/main" id="{31EF4D30-C95D-E04D-8910-4514F77E54B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2" name="Group 486">
              <a:extLst>
                <a:ext uri="{FF2B5EF4-FFF2-40B4-BE49-F238E27FC236}">
                  <a16:creationId xmlns:a16="http://schemas.microsoft.com/office/drawing/2014/main" id="{3ED43443-FB4C-FFB5-CDD9-8E5718E7E3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223" name="Rectangle 487">
                <a:extLst>
                  <a:ext uri="{FF2B5EF4-FFF2-40B4-BE49-F238E27FC236}">
                    <a16:creationId xmlns:a16="http://schemas.microsoft.com/office/drawing/2014/main" id="{D90F7A5B-0A76-402E-318A-28CEBD2EEA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24" name="Text Box 488">
                <a:extLst>
                  <a:ext uri="{FF2B5EF4-FFF2-40B4-BE49-F238E27FC236}">
                    <a16:creationId xmlns:a16="http://schemas.microsoft.com/office/drawing/2014/main" id="{3A4AB800-3101-D724-F2AF-A27E275ACF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225" name="Group 489">
            <a:extLst>
              <a:ext uri="{FF2B5EF4-FFF2-40B4-BE49-F238E27FC236}">
                <a16:creationId xmlns:a16="http://schemas.microsoft.com/office/drawing/2014/main" id="{FBC1F874-EBFE-82AF-CFB1-717E6EE96658}"/>
              </a:ext>
            </a:extLst>
          </p:cNvPr>
          <p:cNvGrpSpPr>
            <a:grpSpLocks/>
          </p:cNvGrpSpPr>
          <p:nvPr/>
        </p:nvGrpSpPr>
        <p:grpSpPr bwMode="auto">
          <a:xfrm>
            <a:off x="7236002" y="5789612"/>
            <a:ext cx="709612" cy="703263"/>
            <a:chOff x="4337" y="290"/>
            <a:chExt cx="447" cy="443"/>
          </a:xfrm>
        </p:grpSpPr>
        <p:graphicFrame>
          <p:nvGraphicFramePr>
            <p:cNvPr id="226" name="Object 490">
              <a:extLst>
                <a:ext uri="{FF2B5EF4-FFF2-40B4-BE49-F238E27FC236}">
                  <a16:creationId xmlns:a16="http://schemas.microsoft.com/office/drawing/2014/main" id="{C08A0B88-3FE4-0A3E-C154-234739A0286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7" imgW="17462500" imgH="14478000" progId="MS_ClipArt_Gallery.2">
                    <p:embed/>
                  </p:oleObj>
                </mc:Choice>
                <mc:Fallback>
                  <p:oleObj name="Clip" r:id="rId7" imgW="17462500" imgH="14478000" progId="MS_ClipArt_Gallery.2">
                    <p:embed/>
                    <p:pic>
                      <p:nvPicPr>
                        <p:cNvPr id="69690" name="Object 490">
                          <a:extLst>
                            <a:ext uri="{FF2B5EF4-FFF2-40B4-BE49-F238E27FC236}">
                              <a16:creationId xmlns:a16="http://schemas.microsoft.com/office/drawing/2014/main" id="{3A26D61A-6E89-F644-BEBB-9ED2DB82873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7" name="Group 491">
              <a:extLst>
                <a:ext uri="{FF2B5EF4-FFF2-40B4-BE49-F238E27FC236}">
                  <a16:creationId xmlns:a16="http://schemas.microsoft.com/office/drawing/2014/main" id="{0737E7B4-CB84-FE83-CAB1-542B6923CC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228" name="Rectangle 492">
                <a:extLst>
                  <a:ext uri="{FF2B5EF4-FFF2-40B4-BE49-F238E27FC236}">
                    <a16:creationId xmlns:a16="http://schemas.microsoft.com/office/drawing/2014/main" id="{B046F19B-3E59-E6C3-C75D-C0CF240AED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29" name="Text Box 493">
                <a:extLst>
                  <a:ext uri="{FF2B5EF4-FFF2-40B4-BE49-F238E27FC236}">
                    <a16:creationId xmlns:a16="http://schemas.microsoft.com/office/drawing/2014/main" id="{D90A9F3A-3730-D9A6-3516-7B58D3AB2C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230" name="Group 494">
            <a:extLst>
              <a:ext uri="{FF2B5EF4-FFF2-40B4-BE49-F238E27FC236}">
                <a16:creationId xmlns:a16="http://schemas.microsoft.com/office/drawing/2014/main" id="{9735B85F-D832-858C-61EB-E4F3A706FFBB}"/>
              </a:ext>
            </a:extLst>
          </p:cNvPr>
          <p:cNvGrpSpPr>
            <a:grpSpLocks/>
          </p:cNvGrpSpPr>
          <p:nvPr/>
        </p:nvGrpSpPr>
        <p:grpSpPr bwMode="auto">
          <a:xfrm>
            <a:off x="7132815" y="1922462"/>
            <a:ext cx="809625" cy="1501775"/>
            <a:chOff x="3492" y="2522"/>
            <a:chExt cx="510" cy="946"/>
          </a:xfrm>
        </p:grpSpPr>
        <p:grpSp>
          <p:nvGrpSpPr>
            <p:cNvPr id="231" name="Group 495">
              <a:extLst>
                <a:ext uri="{FF2B5EF4-FFF2-40B4-BE49-F238E27FC236}">
                  <a16:creationId xmlns:a16="http://schemas.microsoft.com/office/drawing/2014/main" id="{8EC5C60D-1223-66EC-5CF5-A13269E6AD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1" y="2522"/>
              <a:ext cx="224" cy="588"/>
              <a:chOff x="4180" y="783"/>
              <a:chExt cx="150" cy="307"/>
            </a:xfrm>
          </p:grpSpPr>
          <p:sp>
            <p:nvSpPr>
              <p:cNvPr id="248" name="AutoShape 496">
                <a:extLst>
                  <a:ext uri="{FF2B5EF4-FFF2-40B4-BE49-F238E27FC236}">
                    <a16:creationId xmlns:a16="http://schemas.microsoft.com/office/drawing/2014/main" id="{35728844-7D08-C868-B1F5-FCB14EF46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9" name="Rectangle 497">
                <a:extLst>
                  <a:ext uri="{FF2B5EF4-FFF2-40B4-BE49-F238E27FC236}">
                    <a16:creationId xmlns:a16="http://schemas.microsoft.com/office/drawing/2014/main" id="{DEE4B79E-4928-68E4-1D33-A3F383069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0" name="Rectangle 498">
                <a:extLst>
                  <a:ext uri="{FF2B5EF4-FFF2-40B4-BE49-F238E27FC236}">
                    <a16:creationId xmlns:a16="http://schemas.microsoft.com/office/drawing/2014/main" id="{F34468E1-F397-4F82-0113-BE9FE857F2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1" name="AutoShape 499">
                <a:extLst>
                  <a:ext uri="{FF2B5EF4-FFF2-40B4-BE49-F238E27FC236}">
                    <a16:creationId xmlns:a16="http://schemas.microsoft.com/office/drawing/2014/main" id="{4BD9E3D2-990C-2EB3-2192-FB7D52590F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2" name="Line 500">
                <a:extLst>
                  <a:ext uri="{FF2B5EF4-FFF2-40B4-BE49-F238E27FC236}">
                    <a16:creationId xmlns:a16="http://schemas.microsoft.com/office/drawing/2014/main" id="{8AC461B5-03DA-25CD-7ED0-B69A96AF6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3" name="Line 501">
                <a:extLst>
                  <a:ext uri="{FF2B5EF4-FFF2-40B4-BE49-F238E27FC236}">
                    <a16:creationId xmlns:a16="http://schemas.microsoft.com/office/drawing/2014/main" id="{602E28A3-B813-23D5-753F-9B77D49196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4" name="Rectangle 502">
                <a:extLst>
                  <a:ext uri="{FF2B5EF4-FFF2-40B4-BE49-F238E27FC236}">
                    <a16:creationId xmlns:a16="http://schemas.microsoft.com/office/drawing/2014/main" id="{AC348592-95A0-E652-ED79-9612B3AF8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55" name="Rectangle 503">
                <a:extLst>
                  <a:ext uri="{FF2B5EF4-FFF2-40B4-BE49-F238E27FC236}">
                    <a16:creationId xmlns:a16="http://schemas.microsoft.com/office/drawing/2014/main" id="{A4CDEB1B-B7C4-D480-ABB8-FBFA0E6325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32" name="Group 504">
              <a:extLst>
                <a:ext uri="{FF2B5EF4-FFF2-40B4-BE49-F238E27FC236}">
                  <a16:creationId xmlns:a16="http://schemas.microsoft.com/office/drawing/2014/main" id="{3AED87C2-03C3-1437-508E-D10FD05E48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92" y="2807"/>
              <a:ext cx="510" cy="661"/>
              <a:chOff x="4296" y="2627"/>
              <a:chExt cx="510" cy="661"/>
            </a:xfrm>
          </p:grpSpPr>
          <p:sp>
            <p:nvSpPr>
              <p:cNvPr id="233" name="Rectangle 505">
                <a:extLst>
                  <a:ext uri="{FF2B5EF4-FFF2-40B4-BE49-F238E27FC236}">
                    <a16:creationId xmlns:a16="http://schemas.microsoft.com/office/drawing/2014/main" id="{3196341C-4DF5-638E-8024-06ED0E8F5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6" y="2652"/>
                <a:ext cx="510" cy="636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4" name="Text Box 506">
                <a:extLst>
                  <a:ext uri="{FF2B5EF4-FFF2-40B4-BE49-F238E27FC236}">
                    <a16:creationId xmlns:a16="http://schemas.microsoft.com/office/drawing/2014/main" id="{23A44F1D-301B-DB56-6021-FB63C3CDE8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02" y="2627"/>
                <a:ext cx="476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dirty="0">
                    <a:solidFill>
                      <a:schemeClr val="bg1"/>
                    </a:solidFill>
                    <a:latin typeface="Helvetica" pitchFamily="2" charset="0"/>
                  </a:rPr>
                  <a:t>mail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dirty="0">
                    <a:solidFill>
                      <a:schemeClr val="bg1"/>
                    </a:solidFill>
                    <a:latin typeface="Helvetica" pitchFamily="2" charset="0"/>
                  </a:rPr>
                  <a:t>server</a:t>
                </a:r>
                <a:endParaRPr lang="en-US" altLang="en-US" sz="2400" dirty="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5" name="Rectangle 507">
                <a:extLst>
                  <a:ext uri="{FF2B5EF4-FFF2-40B4-BE49-F238E27FC236}">
                    <a16:creationId xmlns:a16="http://schemas.microsoft.com/office/drawing/2014/main" id="{68016B89-2A2A-F7C6-1E0C-D9F1FA2119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006"/>
                <a:ext cx="450" cy="120"/>
              </a:xfrm>
              <a:prstGeom prst="rect">
                <a:avLst/>
              </a:prstGeom>
              <a:solidFill>
                <a:srgbClr val="00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6" name="Line 508">
                <a:extLst>
                  <a:ext uri="{FF2B5EF4-FFF2-40B4-BE49-F238E27FC236}">
                    <a16:creationId xmlns:a16="http://schemas.microsoft.com/office/drawing/2014/main" id="{B4175480-49AD-9E64-6AAA-F76AB5F7B7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9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7" name="Line 509">
                <a:extLst>
                  <a:ext uri="{FF2B5EF4-FFF2-40B4-BE49-F238E27FC236}">
                    <a16:creationId xmlns:a16="http://schemas.microsoft.com/office/drawing/2014/main" id="{B55E91E7-13DB-F027-4412-8EE8E063AD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78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8" name="Line 510">
                <a:extLst>
                  <a:ext uri="{FF2B5EF4-FFF2-40B4-BE49-F238E27FC236}">
                    <a16:creationId xmlns:a16="http://schemas.microsoft.com/office/drawing/2014/main" id="{78112DE0-5F47-7C5B-3D6B-17A675185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33" y="3035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39" name="Line 511">
                <a:extLst>
                  <a:ext uri="{FF2B5EF4-FFF2-40B4-BE49-F238E27FC236}">
                    <a16:creationId xmlns:a16="http://schemas.microsoft.com/office/drawing/2014/main" id="{026DA156-A6C7-DDE5-2A55-3DBE092F7E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0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0" name="Line 512">
                <a:extLst>
                  <a:ext uri="{FF2B5EF4-FFF2-40B4-BE49-F238E27FC236}">
                    <a16:creationId xmlns:a16="http://schemas.microsoft.com/office/drawing/2014/main" id="{968CDF50-D712-8B60-B1A1-E5BC03A63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51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1" name="Line 513">
                <a:extLst>
                  <a:ext uri="{FF2B5EF4-FFF2-40B4-BE49-F238E27FC236}">
                    <a16:creationId xmlns:a16="http://schemas.microsoft.com/office/drawing/2014/main" id="{EB3BBF17-BE9E-3765-1E71-B9940B5DFA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07" y="3033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2" name="Line 514">
                <a:extLst>
                  <a:ext uri="{FF2B5EF4-FFF2-40B4-BE49-F238E27FC236}">
                    <a16:creationId xmlns:a16="http://schemas.microsoft.com/office/drawing/2014/main" id="{7B38CBA0-8E16-9E98-7340-64E38E59C6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22" y="3034"/>
                <a:ext cx="0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3" name="Rectangle 515">
                <a:extLst>
                  <a:ext uri="{FF2B5EF4-FFF2-40B4-BE49-F238E27FC236}">
                    <a16:creationId xmlns:a16="http://schemas.microsoft.com/office/drawing/2014/main" id="{5709372C-D976-6F71-8FBC-299F5D8CC3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4" name="Rectangle 516">
                <a:extLst>
                  <a:ext uri="{FF2B5EF4-FFF2-40B4-BE49-F238E27FC236}">
                    <a16:creationId xmlns:a16="http://schemas.microsoft.com/office/drawing/2014/main" id="{056DF370-D7CD-9D1F-044D-815E81462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4" y="3173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5" name="Rectangle 517">
                <a:extLst>
                  <a:ext uri="{FF2B5EF4-FFF2-40B4-BE49-F238E27FC236}">
                    <a16:creationId xmlns:a16="http://schemas.microsoft.com/office/drawing/2014/main" id="{61B261E5-1884-A1FF-F6EB-30CBCD0E2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" y="3172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6" name="Rectangle 518">
                <a:extLst>
                  <a:ext uri="{FF2B5EF4-FFF2-40B4-BE49-F238E27FC236}">
                    <a16:creationId xmlns:a16="http://schemas.microsoft.com/office/drawing/2014/main" id="{6FE1952C-07F2-0AAE-90DD-93BFBAF323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7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47" name="Rectangle 519">
                <a:extLst>
                  <a:ext uri="{FF2B5EF4-FFF2-40B4-BE49-F238E27FC236}">
                    <a16:creationId xmlns:a16="http://schemas.microsoft.com/office/drawing/2014/main" id="{BEBB65F3-390F-B540-E7EC-FBBDEBD1D2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3" y="3170"/>
                <a:ext cx="64" cy="9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256" name="Group 520">
            <a:extLst>
              <a:ext uri="{FF2B5EF4-FFF2-40B4-BE49-F238E27FC236}">
                <a16:creationId xmlns:a16="http://schemas.microsoft.com/office/drawing/2014/main" id="{3B36C19E-DFA7-BE6A-849E-3E7D93F45B21}"/>
              </a:ext>
            </a:extLst>
          </p:cNvPr>
          <p:cNvGrpSpPr>
            <a:grpSpLocks/>
          </p:cNvGrpSpPr>
          <p:nvPr/>
        </p:nvGrpSpPr>
        <p:grpSpPr bwMode="auto">
          <a:xfrm>
            <a:off x="7864652" y="1665287"/>
            <a:ext cx="709612" cy="703263"/>
            <a:chOff x="4337" y="290"/>
            <a:chExt cx="447" cy="443"/>
          </a:xfrm>
        </p:grpSpPr>
        <p:graphicFrame>
          <p:nvGraphicFramePr>
            <p:cNvPr id="257" name="Object 521">
              <a:extLst>
                <a:ext uri="{FF2B5EF4-FFF2-40B4-BE49-F238E27FC236}">
                  <a16:creationId xmlns:a16="http://schemas.microsoft.com/office/drawing/2014/main" id="{C3964802-E69B-02DE-8750-19083D7E22D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38" y="290"/>
            <a:ext cx="392" cy="3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8" imgW="17462500" imgH="14478000" progId="MS_ClipArt_Gallery.2">
                    <p:embed/>
                  </p:oleObj>
                </mc:Choice>
                <mc:Fallback>
                  <p:oleObj name="Clip" r:id="rId8" imgW="17462500" imgH="14478000" progId="MS_ClipArt_Gallery.2">
                    <p:embed/>
                    <p:pic>
                      <p:nvPicPr>
                        <p:cNvPr id="69661" name="Object 521">
                          <a:extLst>
                            <a:ext uri="{FF2B5EF4-FFF2-40B4-BE49-F238E27FC236}">
                              <a16:creationId xmlns:a16="http://schemas.microsoft.com/office/drawing/2014/main" id="{689490D7-65C0-0F44-9C88-FBD4DD41EFC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8" y="290"/>
                          <a:ext cx="392" cy="3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58" name="Group 522">
              <a:extLst>
                <a:ext uri="{FF2B5EF4-FFF2-40B4-BE49-F238E27FC236}">
                  <a16:creationId xmlns:a16="http://schemas.microsoft.com/office/drawing/2014/main" id="{F931DC3C-C90C-DFB7-AECD-8EF071E567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37" y="367"/>
              <a:ext cx="447" cy="366"/>
              <a:chOff x="4189" y="817"/>
              <a:chExt cx="521" cy="366"/>
            </a:xfrm>
          </p:grpSpPr>
          <p:sp>
            <p:nvSpPr>
              <p:cNvPr id="259" name="Rectangle 523">
                <a:extLst>
                  <a:ext uri="{FF2B5EF4-FFF2-40B4-BE49-F238E27FC236}">
                    <a16:creationId xmlns:a16="http://schemas.microsoft.com/office/drawing/2014/main" id="{8340A5AE-EDF7-8298-EDF9-050C8DF061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46"/>
                <a:ext cx="444" cy="33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60" name="Text Box 524">
                <a:extLst>
                  <a:ext uri="{FF2B5EF4-FFF2-40B4-BE49-F238E27FC236}">
                    <a16:creationId xmlns:a16="http://schemas.microsoft.com/office/drawing/2014/main" id="{1F519074-7DBF-6629-9D0A-6C5A078561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9" y="817"/>
                <a:ext cx="521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user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solidFill>
                      <a:schemeClr val="bg1"/>
                    </a:solidFill>
                    <a:latin typeface="Helvetica" pitchFamily="2" charset="0"/>
                  </a:rPr>
                  <a:t>agent</a:t>
                </a: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</p:grpSp>
      <p:sp>
        <p:nvSpPr>
          <p:cNvPr id="261" name="Line 525">
            <a:extLst>
              <a:ext uri="{FF2B5EF4-FFF2-40B4-BE49-F238E27FC236}">
                <a16:creationId xmlns:a16="http://schemas.microsoft.com/office/drawing/2014/main" id="{E198A9EF-FC1A-1055-2ACA-3D04FA20BE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71014" y="3967161"/>
            <a:ext cx="1123950" cy="108585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62" name="Line 526">
            <a:extLst>
              <a:ext uri="{FF2B5EF4-FFF2-40B4-BE49-F238E27FC236}">
                <a16:creationId xmlns:a16="http://schemas.microsoft.com/office/drawing/2014/main" id="{3AEC9CDE-4CAF-E23B-7419-16B15DBAFC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28064" y="3443287"/>
            <a:ext cx="0" cy="12477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263" name="Group 527">
            <a:extLst>
              <a:ext uri="{FF2B5EF4-FFF2-40B4-BE49-F238E27FC236}">
                <a16:creationId xmlns:a16="http://schemas.microsoft.com/office/drawing/2014/main" id="{0EEADC84-40D6-C843-779D-4C0CB751079C}"/>
              </a:ext>
            </a:extLst>
          </p:cNvPr>
          <p:cNvGrpSpPr>
            <a:grpSpLocks/>
          </p:cNvGrpSpPr>
          <p:nvPr/>
        </p:nvGrpSpPr>
        <p:grpSpPr bwMode="auto">
          <a:xfrm>
            <a:off x="8064680" y="4260854"/>
            <a:ext cx="1041401" cy="461963"/>
            <a:chOff x="3743" y="2537"/>
            <a:chExt cx="656" cy="291"/>
          </a:xfrm>
        </p:grpSpPr>
        <p:sp>
          <p:nvSpPr>
            <p:cNvPr id="264" name="Rectangle 528">
              <a:extLst>
                <a:ext uri="{FF2B5EF4-FFF2-40B4-BE49-F238E27FC236}">
                  <a16:creationId xmlns:a16="http://schemas.microsoft.com/office/drawing/2014/main" id="{C9BD0B9E-0390-C870-DFAD-549CDEE92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sp>
          <p:nvSpPr>
            <p:cNvPr id="265" name="Text Box 529">
              <a:extLst>
                <a:ext uri="{FF2B5EF4-FFF2-40B4-BE49-F238E27FC236}">
                  <a16:creationId xmlns:a16="http://schemas.microsoft.com/office/drawing/2014/main" id="{63552DF6-A954-0134-7D6B-9D9A37AC3B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2537"/>
              <a:ext cx="6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C00000"/>
                  </a:solidFill>
                  <a:latin typeface="Helvetica" pitchFamily="2" charset="0"/>
                </a:rPr>
                <a:t>SMTP</a:t>
              </a:r>
            </a:p>
          </p:txBody>
        </p:sp>
      </p:grpSp>
      <p:grpSp>
        <p:nvGrpSpPr>
          <p:cNvPr id="266" name="Group 530">
            <a:extLst>
              <a:ext uri="{FF2B5EF4-FFF2-40B4-BE49-F238E27FC236}">
                <a16:creationId xmlns:a16="http://schemas.microsoft.com/office/drawing/2014/main" id="{EB15E2E6-70E2-68D0-43CD-96C20E79B2F4}"/>
              </a:ext>
            </a:extLst>
          </p:cNvPr>
          <p:cNvGrpSpPr>
            <a:grpSpLocks/>
          </p:cNvGrpSpPr>
          <p:nvPr/>
        </p:nvGrpSpPr>
        <p:grpSpPr bwMode="auto">
          <a:xfrm>
            <a:off x="8026580" y="3003554"/>
            <a:ext cx="1041401" cy="461963"/>
            <a:chOff x="3743" y="2537"/>
            <a:chExt cx="656" cy="291"/>
          </a:xfrm>
        </p:grpSpPr>
        <p:sp>
          <p:nvSpPr>
            <p:cNvPr id="267" name="Rectangle 531">
              <a:extLst>
                <a:ext uri="{FF2B5EF4-FFF2-40B4-BE49-F238E27FC236}">
                  <a16:creationId xmlns:a16="http://schemas.microsoft.com/office/drawing/2014/main" id="{070069B4-EBF9-A2D6-31EC-E0CFEB885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sp>
          <p:nvSpPr>
            <p:cNvPr id="268" name="Text Box 532">
              <a:extLst>
                <a:ext uri="{FF2B5EF4-FFF2-40B4-BE49-F238E27FC236}">
                  <a16:creationId xmlns:a16="http://schemas.microsoft.com/office/drawing/2014/main" id="{85F28A9C-8BBD-C0CB-DF89-41ECB87B7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2537"/>
              <a:ext cx="6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C00000"/>
                  </a:solidFill>
                  <a:latin typeface="Helvetica" pitchFamily="2" charset="0"/>
                </a:rPr>
                <a:t>SMTP</a:t>
              </a:r>
            </a:p>
          </p:txBody>
        </p:sp>
      </p:grpSp>
      <p:grpSp>
        <p:nvGrpSpPr>
          <p:cNvPr id="269" name="Group 533">
            <a:extLst>
              <a:ext uri="{FF2B5EF4-FFF2-40B4-BE49-F238E27FC236}">
                <a16:creationId xmlns:a16="http://schemas.microsoft.com/office/drawing/2014/main" id="{BCE56EEF-A60A-1584-6DC4-1C035D671941}"/>
              </a:ext>
            </a:extLst>
          </p:cNvPr>
          <p:cNvGrpSpPr>
            <a:grpSpLocks/>
          </p:cNvGrpSpPr>
          <p:nvPr/>
        </p:nvGrpSpPr>
        <p:grpSpPr bwMode="auto">
          <a:xfrm>
            <a:off x="6702605" y="3717929"/>
            <a:ext cx="1041401" cy="461963"/>
            <a:chOff x="3743" y="2537"/>
            <a:chExt cx="656" cy="291"/>
          </a:xfrm>
        </p:grpSpPr>
        <p:sp>
          <p:nvSpPr>
            <p:cNvPr id="270" name="Rectangle 534">
              <a:extLst>
                <a:ext uri="{FF2B5EF4-FFF2-40B4-BE49-F238E27FC236}">
                  <a16:creationId xmlns:a16="http://schemas.microsoft.com/office/drawing/2014/main" id="{F30EBC3D-2FA1-5568-CBCB-87FAF4615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sp>
          <p:nvSpPr>
            <p:cNvPr id="271" name="Text Box 535">
              <a:extLst>
                <a:ext uri="{FF2B5EF4-FFF2-40B4-BE49-F238E27FC236}">
                  <a16:creationId xmlns:a16="http://schemas.microsoft.com/office/drawing/2014/main" id="{C4CA5F4A-B929-9D8F-8485-00B522EFB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2537"/>
              <a:ext cx="65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C00000"/>
                  </a:solidFill>
                  <a:latin typeface="Helvetica" pitchFamily="2" charset="0"/>
                </a:rPr>
                <a:t>SMTP</a:t>
              </a:r>
            </a:p>
          </p:txBody>
        </p:sp>
      </p:grpSp>
      <p:sp>
        <p:nvSpPr>
          <p:cNvPr id="272" name="Line 525">
            <a:extLst>
              <a:ext uri="{FF2B5EF4-FFF2-40B4-BE49-F238E27FC236}">
                <a16:creationId xmlns:a16="http://schemas.microsoft.com/office/drawing/2014/main" id="{BB7E1BB2-DC2F-0CB4-3A4A-9773CA459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415407" y="4383087"/>
            <a:ext cx="398696" cy="45563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273" name="Group 527">
            <a:extLst>
              <a:ext uri="{FF2B5EF4-FFF2-40B4-BE49-F238E27FC236}">
                <a16:creationId xmlns:a16="http://schemas.microsoft.com/office/drawing/2014/main" id="{0FA3682B-BD26-E86A-3FC5-67A3F2EA9A1E}"/>
              </a:ext>
            </a:extLst>
          </p:cNvPr>
          <p:cNvGrpSpPr>
            <a:grpSpLocks/>
          </p:cNvGrpSpPr>
          <p:nvPr/>
        </p:nvGrpSpPr>
        <p:grpSpPr bwMode="auto">
          <a:xfrm>
            <a:off x="8560819" y="4738687"/>
            <a:ext cx="1263652" cy="579438"/>
            <a:chOff x="3798" y="2580"/>
            <a:chExt cx="796" cy="365"/>
          </a:xfrm>
        </p:grpSpPr>
        <p:sp>
          <p:nvSpPr>
            <p:cNvPr id="274" name="Rectangle 528">
              <a:extLst>
                <a:ext uri="{FF2B5EF4-FFF2-40B4-BE49-F238E27FC236}">
                  <a16:creationId xmlns:a16="http://schemas.microsoft.com/office/drawing/2014/main" id="{EEC6035E-202D-6245-444E-5DDE54B3A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sp>
          <p:nvSpPr>
            <p:cNvPr id="275" name="Text Box 529">
              <a:extLst>
                <a:ext uri="{FF2B5EF4-FFF2-40B4-BE49-F238E27FC236}">
                  <a16:creationId xmlns:a16="http://schemas.microsoft.com/office/drawing/2014/main" id="{91CDEE8F-41E6-3B1A-998E-0F2731F4D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4" y="2654"/>
              <a:ext cx="59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C00000"/>
                  </a:solidFill>
                  <a:latin typeface="Helvetica" pitchFamily="2" charset="0"/>
                </a:rPr>
                <a:t>IMAP</a:t>
              </a: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E2438C7A-5FAB-1C8E-9702-A71ED392BB7B}"/>
              </a:ext>
            </a:extLst>
          </p:cNvPr>
          <p:cNvGrpSpPr/>
          <p:nvPr/>
        </p:nvGrpSpPr>
        <p:grpSpPr>
          <a:xfrm>
            <a:off x="9000326" y="1420811"/>
            <a:ext cx="809618" cy="1074737"/>
            <a:chOff x="9441039" y="1274763"/>
            <a:chExt cx="809618" cy="1074737"/>
          </a:xfrm>
        </p:grpSpPr>
        <p:grpSp>
          <p:nvGrpSpPr>
            <p:cNvPr id="277" name="Group 495">
              <a:extLst>
                <a:ext uri="{FF2B5EF4-FFF2-40B4-BE49-F238E27FC236}">
                  <a16:creationId xmlns:a16="http://schemas.microsoft.com/office/drawing/2014/main" id="{773D68DA-1E78-EF5F-39E2-A6B802C1FB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61701" y="1274763"/>
              <a:ext cx="355600" cy="933450"/>
              <a:chOff x="4180" y="783"/>
              <a:chExt cx="150" cy="307"/>
            </a:xfrm>
          </p:grpSpPr>
          <p:sp>
            <p:nvSpPr>
              <p:cNvPr id="294" name="AutoShape 496">
                <a:extLst>
                  <a:ext uri="{FF2B5EF4-FFF2-40B4-BE49-F238E27FC236}">
                    <a16:creationId xmlns:a16="http://schemas.microsoft.com/office/drawing/2014/main" id="{171D933E-EEE9-FA1A-C301-D77937CC02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95" name="Rectangle 497">
                <a:extLst>
                  <a:ext uri="{FF2B5EF4-FFF2-40B4-BE49-F238E27FC236}">
                    <a16:creationId xmlns:a16="http://schemas.microsoft.com/office/drawing/2014/main" id="{62425542-AF5B-46DF-00DE-699FE99B0A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96" name="Rectangle 498">
                <a:extLst>
                  <a:ext uri="{FF2B5EF4-FFF2-40B4-BE49-F238E27FC236}">
                    <a16:creationId xmlns:a16="http://schemas.microsoft.com/office/drawing/2014/main" id="{4FA795E1-9314-EA8E-CB7B-B529E99BE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97" name="AutoShape 499">
                <a:extLst>
                  <a:ext uri="{FF2B5EF4-FFF2-40B4-BE49-F238E27FC236}">
                    <a16:creationId xmlns:a16="http://schemas.microsoft.com/office/drawing/2014/main" id="{5D06A3B1-94FC-97CB-A694-B55C5A0864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98" name="Line 500">
                <a:extLst>
                  <a:ext uri="{FF2B5EF4-FFF2-40B4-BE49-F238E27FC236}">
                    <a16:creationId xmlns:a16="http://schemas.microsoft.com/office/drawing/2014/main" id="{0A2AF98A-458E-CBBB-B4F9-A6DCEA9BCF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299" name="Line 501">
                <a:extLst>
                  <a:ext uri="{FF2B5EF4-FFF2-40B4-BE49-F238E27FC236}">
                    <a16:creationId xmlns:a16="http://schemas.microsoft.com/office/drawing/2014/main" id="{8A6632AB-89B1-AFF5-F435-134550A475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300" name="Rectangle 502">
                <a:extLst>
                  <a:ext uri="{FF2B5EF4-FFF2-40B4-BE49-F238E27FC236}">
                    <a16:creationId xmlns:a16="http://schemas.microsoft.com/office/drawing/2014/main" id="{39850FE5-B022-C0E3-BE6F-6AB2E11E0E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  <p:sp>
            <p:nvSpPr>
              <p:cNvPr id="301" name="Rectangle 503">
                <a:extLst>
                  <a:ext uri="{FF2B5EF4-FFF2-40B4-BE49-F238E27FC236}">
                    <a16:creationId xmlns:a16="http://schemas.microsoft.com/office/drawing/2014/main" id="{F4171307-244A-7231-C012-9786096C2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buChar char="r"/>
                  <a:defRPr sz="28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1pPr>
                <a:lvl2pPr marL="742950" indent="-285750">
                  <a:buSzPct val="7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2pPr>
                <a:lvl3pPr marL="1143000" indent="-228600">
                  <a:buChar char="•"/>
                  <a:defRPr sz="2000">
                    <a:solidFill>
                      <a:schemeClr val="tx1"/>
                    </a:solidFill>
                    <a:latin typeface="Comic Sans MS" panose="030F0902030302020204" pitchFamily="66" charset="0"/>
                  </a:defRPr>
                </a:lvl3pPr>
                <a:lvl4pPr marL="1600200" indent="-228600"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buFont typeface="ZapfDingbats" pitchFamily="82" charset="2"/>
                  <a:buNone/>
                </a:pPr>
                <a:endParaRPr lang="en-US" altLang="en-US" sz="2400">
                  <a:solidFill>
                    <a:schemeClr val="bg1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279" name="Rectangle 505">
              <a:extLst>
                <a:ext uri="{FF2B5EF4-FFF2-40B4-BE49-F238E27FC236}">
                  <a16:creationId xmlns:a16="http://schemas.microsoft.com/office/drawing/2014/main" id="{DE2282FC-04D7-1C5A-E1B8-FEDCF27DB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1039" y="1766889"/>
              <a:ext cx="809618" cy="582611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chemeClr val="bg1"/>
                </a:solidFill>
                <a:latin typeface="Helvetica" pitchFamily="2" charset="0"/>
              </a:endParaRPr>
            </a:p>
          </p:txBody>
        </p:sp>
        <p:sp>
          <p:nvSpPr>
            <p:cNvPr id="280" name="Text Box 506">
              <a:extLst>
                <a:ext uri="{FF2B5EF4-FFF2-40B4-BE49-F238E27FC236}">
                  <a16:creationId xmlns:a16="http://schemas.microsoft.com/office/drawing/2014/main" id="{CDB25326-FA2E-BC8F-3377-20F2F3642E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50563" y="1727201"/>
              <a:ext cx="75565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chemeClr val="bg1"/>
                  </a:solidFill>
                  <a:latin typeface="Helvetica" pitchFamily="2" charset="0"/>
                </a:rPr>
                <a:t>web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chemeClr val="bg1"/>
                  </a:solidFill>
                  <a:latin typeface="Helvetica" pitchFamily="2" charset="0"/>
                </a:rPr>
                <a:t>server</a:t>
              </a:r>
              <a:endParaRPr lang="en-US" altLang="en-US" sz="2400" dirty="0">
                <a:solidFill>
                  <a:schemeClr val="bg1"/>
                </a:solidFill>
                <a:latin typeface="Helvetica" pitchFamily="2" charset="0"/>
              </a:endParaRPr>
            </a:p>
          </p:txBody>
        </p:sp>
      </p:grpSp>
      <p:sp>
        <p:nvSpPr>
          <p:cNvPr id="303" name="Line 525">
            <a:extLst>
              <a:ext uri="{FF2B5EF4-FFF2-40B4-BE49-F238E27FC236}">
                <a16:creationId xmlns:a16="http://schemas.microsoft.com/office/drawing/2014/main" id="{6F3EE928-7E8D-D7EA-32AA-2BED3D36A3E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27920" y="1770132"/>
            <a:ext cx="731116" cy="490467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304" name="Group 530">
            <a:extLst>
              <a:ext uri="{FF2B5EF4-FFF2-40B4-BE49-F238E27FC236}">
                <a16:creationId xmlns:a16="http://schemas.microsoft.com/office/drawing/2014/main" id="{620951A1-0FD0-96F0-B4AA-432E18F718E1}"/>
              </a:ext>
            </a:extLst>
          </p:cNvPr>
          <p:cNvGrpSpPr>
            <a:grpSpLocks/>
          </p:cNvGrpSpPr>
          <p:nvPr/>
        </p:nvGrpSpPr>
        <p:grpSpPr bwMode="auto">
          <a:xfrm>
            <a:off x="10252671" y="1563686"/>
            <a:ext cx="987426" cy="461963"/>
            <a:chOff x="3760" y="2537"/>
            <a:chExt cx="622" cy="291"/>
          </a:xfrm>
        </p:grpSpPr>
        <p:sp>
          <p:nvSpPr>
            <p:cNvPr id="305" name="Rectangle 531">
              <a:extLst>
                <a:ext uri="{FF2B5EF4-FFF2-40B4-BE49-F238E27FC236}">
                  <a16:creationId xmlns:a16="http://schemas.microsoft.com/office/drawing/2014/main" id="{BA417C47-462B-24CD-5C5D-43AD5FB62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80"/>
              <a:ext cx="54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 typeface="ZapfDingbats" pitchFamily="82" charset="2"/>
                <a:buNone/>
              </a:pPr>
              <a:endParaRPr lang="en-US" altLang="en-US" sz="2400">
                <a:solidFill>
                  <a:srgbClr val="C00000"/>
                </a:solidFill>
                <a:latin typeface="Helvetica" pitchFamily="2" charset="0"/>
              </a:endParaRPr>
            </a:p>
          </p:txBody>
        </p:sp>
        <p:sp>
          <p:nvSpPr>
            <p:cNvPr id="306" name="Text Box 532">
              <a:extLst>
                <a:ext uri="{FF2B5EF4-FFF2-40B4-BE49-F238E27FC236}">
                  <a16:creationId xmlns:a16="http://schemas.microsoft.com/office/drawing/2014/main" id="{31E57DE3-9A31-0B7D-4816-2AC4C4E61C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0" y="2537"/>
              <a:ext cx="62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buChar char="r"/>
                <a:defRPr sz="2800">
                  <a:solidFill>
                    <a:schemeClr val="tx1"/>
                  </a:solidFill>
                  <a:latin typeface="Comic Sans MS" panose="030F0902030302020204" pitchFamily="66" charset="0"/>
                </a:defRPr>
              </a:lvl1pPr>
              <a:lvl2pPr marL="742950" indent="-285750">
                <a:buSzPct val="7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</a:defRPr>
              </a:lvl2pPr>
              <a:lvl3pPr marL="1143000" indent="-228600">
                <a:buChar char="•"/>
                <a:defRPr sz="2000">
                  <a:solidFill>
                    <a:schemeClr val="tx1"/>
                  </a:solidFill>
                  <a:latin typeface="Comic Sans MS" panose="030F0902030302020204" pitchFamily="66" charset="0"/>
                </a:defRPr>
              </a:lvl3pPr>
              <a:lvl4pPr marL="1600200" indent="-228600"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C00000"/>
                  </a:solidFill>
                  <a:latin typeface="Helvetica" pitchFamily="2" charset="0"/>
                </a:rPr>
                <a:t>HTTP</a:t>
              </a:r>
            </a:p>
          </p:txBody>
        </p:sp>
      </p:grpSp>
      <p:sp>
        <p:nvSpPr>
          <p:cNvPr id="307" name="Line 525">
            <a:extLst>
              <a:ext uri="{FF2B5EF4-FFF2-40B4-BE49-F238E27FC236}">
                <a16:creationId xmlns:a16="http://schemas.microsoft.com/office/drawing/2014/main" id="{0028968A-018E-EEA7-DF43-6C057B1AB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3889" y="2543882"/>
            <a:ext cx="171246" cy="404106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08" name="Text Box 529">
            <a:extLst>
              <a:ext uri="{FF2B5EF4-FFF2-40B4-BE49-F238E27FC236}">
                <a16:creationId xmlns:a16="http://schemas.microsoft.com/office/drawing/2014/main" id="{FF9376E5-6C98-8C4C-29FA-CA92B9960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2838" y="2456746"/>
            <a:ext cx="936626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r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buSzPct val="7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buChar char="•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C00000"/>
                </a:solidFill>
                <a:latin typeface="Helvetica" pitchFamily="2" charset="0"/>
              </a:rPr>
              <a:t>IMAP</a:t>
            </a:r>
          </a:p>
        </p:txBody>
      </p:sp>
    </p:spTree>
    <p:extLst>
      <p:ext uri="{BB962C8B-B14F-4D97-AF65-F5344CB8AC3E}">
        <p14:creationId xmlns:p14="http://schemas.microsoft.com/office/powerpoint/2010/main" val="283591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9 -0.00509 L 0.0625 -0.0268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4" y="-108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" grpId="0" animBg="1"/>
      <p:bldP spid="303" grpId="0" animBg="1"/>
      <p:bldP spid="307" grpId="0" animBg="1"/>
      <p:bldP spid="30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5" name="Line 9"/>
          <p:cNvSpPr>
            <a:spLocks noChangeShapeType="1"/>
          </p:cNvSpPr>
          <p:nvPr/>
        </p:nvSpPr>
        <p:spPr bwMode="auto">
          <a:xfrm>
            <a:off x="2362200" y="1490664"/>
            <a:ext cx="0" cy="285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24266" name="Line 10"/>
          <p:cNvSpPr>
            <a:spLocks noChangeShapeType="1"/>
          </p:cNvSpPr>
          <p:nvPr/>
        </p:nvSpPr>
        <p:spPr bwMode="auto">
          <a:xfrm flipH="1">
            <a:off x="2352676" y="4333875"/>
            <a:ext cx="7815263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/>
              <a:cs typeface="Arial"/>
            </a:endParaRPr>
          </a:p>
        </p:txBody>
      </p:sp>
      <p:sp>
        <p:nvSpPr>
          <p:cNvPr id="224314" name="Text Box 58"/>
          <p:cNvSpPr txBox="1">
            <a:spLocks noChangeArrowheads="1"/>
          </p:cNvSpPr>
          <p:nvPr/>
        </p:nvSpPr>
        <p:spPr bwMode="auto">
          <a:xfrm>
            <a:off x="2994025" y="1593851"/>
            <a:ext cx="186848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       constant bit </a:t>
            </a: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      rate video</a:t>
            </a:r>
          </a:p>
          <a:p>
            <a:pPr>
              <a:defRPr/>
            </a:pPr>
            <a:r>
              <a:rPr lang="en-US" dirty="0">
                <a:solidFill>
                  <a:srgbClr val="CC0000"/>
                </a:solidFill>
                <a:latin typeface="Arial"/>
                <a:cs typeface="Arial"/>
              </a:rPr>
              <a:t>transmission</a:t>
            </a:r>
          </a:p>
        </p:txBody>
      </p:sp>
      <p:grpSp>
        <p:nvGrpSpPr>
          <p:cNvPr id="36868" name="Group 60"/>
          <p:cNvGrpSpPr>
            <a:grpSpLocks/>
          </p:cNvGrpSpPr>
          <p:nvPr/>
        </p:nvGrpSpPr>
        <p:grpSpPr bwMode="auto">
          <a:xfrm>
            <a:off x="2743200" y="1820863"/>
            <a:ext cx="2552700" cy="2525712"/>
            <a:chOff x="648" y="1147"/>
            <a:chExt cx="1608" cy="1591"/>
          </a:xfrm>
        </p:grpSpPr>
        <p:grpSp>
          <p:nvGrpSpPr>
            <p:cNvPr id="36967" name="Group 61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36983" name="Group 62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36994" name="Group 63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7002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1" name="Line 6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2" name="Line 6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7003" name="Group 67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4" name="Line 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5" name="Line 69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6995" name="Group 70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996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28" name="Line 7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29" name="Line 73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997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331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332" name="Line 76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  <p:grpSp>
            <p:nvGrpSpPr>
              <p:cNvPr id="36984" name="Group 77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36988" name="Group 78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35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36" name="Line 8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89" name="Group 81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38" name="Line 8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39" name="Line 8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85" name="Group 84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224341" name="Line 8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42" name="Line 8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6968" name="Group 87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36969" name="Group 88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36977" name="Group 89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46" name="Line 9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47" name="Line 9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78" name="Group 92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49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0" name="Line 9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70" name="Group 95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36971" name="Group 96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53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4" name="Line 9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72" name="Group 99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56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57" name="Line 101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</p:grpSp>
      <p:sp>
        <p:nvSpPr>
          <p:cNvPr id="224406" name="Text Box 150"/>
          <p:cNvSpPr txBox="1">
            <a:spLocks noChangeArrowheads="1"/>
          </p:cNvSpPr>
          <p:nvPr/>
        </p:nvSpPr>
        <p:spPr bwMode="auto">
          <a:xfrm rot="-5433387">
            <a:off x="1111251" y="2638426"/>
            <a:ext cx="1957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Cumulative data</a:t>
            </a:r>
          </a:p>
        </p:txBody>
      </p:sp>
      <p:sp>
        <p:nvSpPr>
          <p:cNvPr id="224410" name="Text Box 154"/>
          <p:cNvSpPr txBox="1">
            <a:spLocks noChangeArrowheads="1"/>
          </p:cNvSpPr>
          <p:nvPr/>
        </p:nvSpPr>
        <p:spPr bwMode="auto">
          <a:xfrm>
            <a:off x="9623426" y="4356100"/>
            <a:ext cx="62071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/>
                <a:cs typeface="Arial"/>
              </a:rPr>
              <a:t>time</a:t>
            </a:r>
          </a:p>
        </p:txBody>
      </p:sp>
      <p:grpSp>
        <p:nvGrpSpPr>
          <p:cNvPr id="224457" name="Group 201"/>
          <p:cNvGrpSpPr>
            <a:grpSpLocks/>
          </p:cNvGrpSpPr>
          <p:nvPr/>
        </p:nvGrpSpPr>
        <p:grpSpPr bwMode="auto">
          <a:xfrm>
            <a:off x="4019550" y="1835150"/>
            <a:ext cx="3500438" cy="2520950"/>
            <a:chOff x="1572" y="1156"/>
            <a:chExt cx="2205" cy="1588"/>
          </a:xfrm>
        </p:grpSpPr>
        <p:grpSp>
          <p:nvGrpSpPr>
            <p:cNvPr id="36927" name="Group 198"/>
            <p:cNvGrpSpPr>
              <a:grpSpLocks/>
            </p:cNvGrpSpPr>
            <p:nvPr/>
          </p:nvGrpSpPr>
          <p:grpSpPr bwMode="auto">
            <a:xfrm>
              <a:off x="1938" y="1156"/>
              <a:ext cx="1839" cy="1588"/>
              <a:chOff x="1938" y="1156"/>
              <a:chExt cx="1839" cy="1588"/>
            </a:xfrm>
          </p:grpSpPr>
          <p:grpSp>
            <p:nvGrpSpPr>
              <p:cNvPr id="36931" name="Group 106"/>
              <p:cNvGrpSpPr>
                <a:grpSpLocks/>
              </p:cNvGrpSpPr>
              <p:nvPr/>
            </p:nvGrpSpPr>
            <p:grpSpPr bwMode="auto">
              <a:xfrm>
                <a:off x="1938" y="2600"/>
                <a:ext cx="319" cy="144"/>
                <a:chOff x="672" y="1920"/>
                <a:chExt cx="145" cy="144"/>
              </a:xfrm>
            </p:grpSpPr>
            <p:sp>
              <p:nvSpPr>
                <p:cNvPr id="224363" name="Line 107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64" name="Line 108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2" name="Group 109"/>
              <p:cNvGrpSpPr>
                <a:grpSpLocks/>
              </p:cNvGrpSpPr>
              <p:nvPr/>
            </p:nvGrpSpPr>
            <p:grpSpPr bwMode="auto">
              <a:xfrm>
                <a:off x="2252" y="2456"/>
                <a:ext cx="73" cy="144"/>
                <a:chOff x="672" y="1920"/>
                <a:chExt cx="145" cy="144"/>
              </a:xfrm>
            </p:grpSpPr>
            <p:sp>
              <p:nvSpPr>
                <p:cNvPr id="224366" name="Line 11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67" name="Line 11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9"/>
                  <a:ext cx="0" cy="14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3" name="Group 112"/>
              <p:cNvGrpSpPr>
                <a:grpSpLocks/>
              </p:cNvGrpSpPr>
              <p:nvPr/>
            </p:nvGrpSpPr>
            <p:grpSpPr bwMode="auto">
              <a:xfrm>
                <a:off x="2317" y="2169"/>
                <a:ext cx="126" cy="288"/>
                <a:chOff x="672" y="1776"/>
                <a:chExt cx="291" cy="288"/>
              </a:xfrm>
            </p:grpSpPr>
            <p:grpSp>
              <p:nvGrpSpPr>
                <p:cNvPr id="36957" name="Group 113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70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1" name="Line 11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7"/>
                    <a:ext cx="0" cy="145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58" name="Group 116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73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671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4" name="Line 11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4" y="1847"/>
                    <a:ext cx="0" cy="14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34" name="Group 119"/>
              <p:cNvGrpSpPr>
                <a:grpSpLocks/>
              </p:cNvGrpSpPr>
              <p:nvPr/>
            </p:nvGrpSpPr>
            <p:grpSpPr bwMode="auto">
              <a:xfrm>
                <a:off x="2441" y="1877"/>
                <a:ext cx="609" cy="288"/>
                <a:chOff x="672" y="1776"/>
                <a:chExt cx="291" cy="288"/>
              </a:xfrm>
            </p:grpSpPr>
            <p:grpSp>
              <p:nvGrpSpPr>
                <p:cNvPr id="36951" name="Group 120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77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78" name="Line 12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52" name="Group 123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80" name="Line 12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81" name="Line 12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35" name="Group 126"/>
              <p:cNvGrpSpPr>
                <a:grpSpLocks/>
              </p:cNvGrpSpPr>
              <p:nvPr/>
            </p:nvGrpSpPr>
            <p:grpSpPr bwMode="auto">
              <a:xfrm>
                <a:off x="3045" y="1740"/>
                <a:ext cx="52" cy="144"/>
                <a:chOff x="672" y="1920"/>
                <a:chExt cx="145" cy="144"/>
              </a:xfrm>
            </p:grpSpPr>
            <p:sp>
              <p:nvSpPr>
                <p:cNvPr id="224383" name="Line 127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84" name="Line 128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9"/>
                  <a:ext cx="0" cy="1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6" name="Group 131"/>
              <p:cNvGrpSpPr>
                <a:grpSpLocks/>
              </p:cNvGrpSpPr>
              <p:nvPr/>
            </p:nvGrpSpPr>
            <p:grpSpPr bwMode="auto">
              <a:xfrm>
                <a:off x="3092" y="1590"/>
                <a:ext cx="469" cy="144"/>
                <a:chOff x="672" y="1920"/>
                <a:chExt cx="145" cy="144"/>
              </a:xfrm>
            </p:grpSpPr>
            <p:sp>
              <p:nvSpPr>
                <p:cNvPr id="224388" name="Line 132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89" name="Line 133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7" name="Group 134"/>
              <p:cNvGrpSpPr>
                <a:grpSpLocks/>
              </p:cNvGrpSpPr>
              <p:nvPr/>
            </p:nvGrpSpPr>
            <p:grpSpPr bwMode="auto">
              <a:xfrm>
                <a:off x="3550" y="1446"/>
                <a:ext cx="145" cy="144"/>
                <a:chOff x="672" y="1920"/>
                <a:chExt cx="145" cy="144"/>
              </a:xfrm>
            </p:grpSpPr>
            <p:sp>
              <p:nvSpPr>
                <p:cNvPr id="224391" name="Line 135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392" name="Line 136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938" name="Group 137"/>
              <p:cNvGrpSpPr>
                <a:grpSpLocks/>
              </p:cNvGrpSpPr>
              <p:nvPr/>
            </p:nvGrpSpPr>
            <p:grpSpPr bwMode="auto">
              <a:xfrm>
                <a:off x="3690" y="1156"/>
                <a:ext cx="87" cy="288"/>
                <a:chOff x="672" y="1776"/>
                <a:chExt cx="291" cy="288"/>
              </a:xfrm>
            </p:grpSpPr>
            <p:grpSp>
              <p:nvGrpSpPr>
                <p:cNvPr id="36939" name="Group 138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395" name="Line 139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96" name="Line 140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4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40" name="Group 141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398" name="Line 142"/>
                  <p:cNvSpPr>
                    <a:spLocks noChangeShapeType="1"/>
                  </p:cNvSpPr>
                  <p:nvPr/>
                </p:nvSpPr>
                <p:spPr bwMode="auto">
                  <a:xfrm>
                    <a:off x="673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399" name="Line 14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sp>
          <p:nvSpPr>
            <p:cNvPr id="224408" name="Text Box 152"/>
            <p:cNvSpPr txBox="1">
              <a:spLocks noChangeArrowheads="1"/>
            </p:cNvSpPr>
            <p:nvPr/>
          </p:nvSpPr>
          <p:spPr bwMode="auto">
            <a:xfrm>
              <a:off x="1753" y="1724"/>
              <a:ext cx="634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variable</a:t>
              </a:r>
            </a:p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network</a:t>
              </a:r>
            </a:p>
            <a:p>
              <a:pPr algn="ctr">
                <a:defRPr/>
              </a:pPr>
              <a:r>
                <a:rPr lang="en-US" dirty="0">
                  <a:latin typeface="Arial"/>
                  <a:cs typeface="Arial"/>
                </a:rPr>
                <a:t>delay</a:t>
              </a:r>
            </a:p>
          </p:txBody>
        </p:sp>
        <p:sp>
          <p:nvSpPr>
            <p:cNvPr id="224409" name="Line 153"/>
            <p:cNvSpPr>
              <a:spLocks noChangeShapeType="1"/>
            </p:cNvSpPr>
            <p:nvPr/>
          </p:nvSpPr>
          <p:spPr bwMode="auto">
            <a:xfrm>
              <a:off x="1572" y="1938"/>
              <a:ext cx="10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4453" name="Text Box 197"/>
            <p:cNvSpPr txBox="1">
              <a:spLocks noChangeArrowheads="1"/>
            </p:cNvSpPr>
            <p:nvPr/>
          </p:nvSpPr>
          <p:spPr bwMode="auto">
            <a:xfrm>
              <a:off x="2682" y="1196"/>
              <a:ext cx="84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>
                <a:defRPr/>
              </a:pPr>
              <a:r>
                <a:rPr lang="en-US" dirty="0">
                  <a:latin typeface="Arial"/>
                  <a:cs typeface="Arial"/>
                </a:rPr>
                <a:t>client video</a:t>
              </a:r>
            </a:p>
            <a:p>
              <a:pPr algn="r">
                <a:defRPr/>
              </a:pPr>
              <a:r>
                <a:rPr lang="en-US" dirty="0">
                  <a:latin typeface="Arial"/>
                  <a:cs typeface="Arial"/>
                </a:rPr>
                <a:t>reception</a:t>
              </a:r>
            </a:p>
          </p:txBody>
        </p:sp>
      </p:grpSp>
      <p:grpSp>
        <p:nvGrpSpPr>
          <p:cNvPr id="36881" name="Group 155"/>
          <p:cNvGrpSpPr>
            <a:grpSpLocks/>
          </p:cNvGrpSpPr>
          <p:nvPr/>
        </p:nvGrpSpPr>
        <p:grpSpPr bwMode="auto">
          <a:xfrm>
            <a:off x="5233730" y="1806576"/>
            <a:ext cx="2552700" cy="2525713"/>
            <a:chOff x="648" y="1147"/>
            <a:chExt cx="1608" cy="1591"/>
          </a:xfrm>
        </p:grpSpPr>
        <p:grpSp>
          <p:nvGrpSpPr>
            <p:cNvPr id="36886" name="Group 156"/>
            <p:cNvGrpSpPr>
              <a:grpSpLocks/>
            </p:cNvGrpSpPr>
            <p:nvPr/>
          </p:nvGrpSpPr>
          <p:grpSpPr bwMode="auto">
            <a:xfrm>
              <a:off x="648" y="1725"/>
              <a:ext cx="1024" cy="1013"/>
              <a:chOff x="672" y="1071"/>
              <a:chExt cx="1024" cy="1013"/>
            </a:xfrm>
          </p:grpSpPr>
          <p:grpSp>
            <p:nvGrpSpPr>
              <p:cNvPr id="36902" name="Group 157"/>
              <p:cNvGrpSpPr>
                <a:grpSpLocks/>
              </p:cNvGrpSpPr>
              <p:nvPr/>
            </p:nvGrpSpPr>
            <p:grpSpPr bwMode="auto">
              <a:xfrm>
                <a:off x="672" y="1506"/>
                <a:ext cx="583" cy="578"/>
                <a:chOff x="672" y="1486"/>
                <a:chExt cx="583" cy="578"/>
              </a:xfrm>
            </p:grpSpPr>
            <p:grpSp>
              <p:nvGrpSpPr>
                <p:cNvPr id="36913" name="Group 158"/>
                <p:cNvGrpSpPr>
                  <a:grpSpLocks/>
                </p:cNvGrpSpPr>
                <p:nvPr/>
              </p:nvGrpSpPr>
              <p:grpSpPr bwMode="auto">
                <a:xfrm>
                  <a:off x="672" y="177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921" name="Group 159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16" name="Line 16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17" name="Line 16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922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19" name="Line 1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20" name="Line 164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  <p:grpSp>
              <p:nvGrpSpPr>
                <p:cNvPr id="36914" name="Group 165"/>
                <p:cNvGrpSpPr>
                  <a:grpSpLocks/>
                </p:cNvGrpSpPr>
                <p:nvPr/>
              </p:nvGrpSpPr>
              <p:grpSpPr bwMode="auto">
                <a:xfrm>
                  <a:off x="964" y="1486"/>
                  <a:ext cx="291" cy="288"/>
                  <a:chOff x="672" y="1776"/>
                  <a:chExt cx="291" cy="288"/>
                </a:xfrm>
              </p:grpSpPr>
              <p:grpSp>
                <p:nvGrpSpPr>
                  <p:cNvPr id="36915" name="Group 166"/>
                  <p:cNvGrpSpPr>
                    <a:grpSpLocks/>
                  </p:cNvGrpSpPr>
                  <p:nvPr/>
                </p:nvGrpSpPr>
                <p:grpSpPr bwMode="auto">
                  <a:xfrm>
                    <a:off x="672" y="1920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23" name="Line 16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24" name="Line 168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  <p:grpSp>
                <p:nvGrpSpPr>
                  <p:cNvPr id="36916" name="Group 169"/>
                  <p:cNvGrpSpPr>
                    <a:grpSpLocks/>
                  </p:cNvGrpSpPr>
                  <p:nvPr/>
                </p:nvGrpSpPr>
                <p:grpSpPr bwMode="auto">
                  <a:xfrm>
                    <a:off x="818" y="1776"/>
                    <a:ext cx="145" cy="144"/>
                    <a:chOff x="672" y="1920"/>
                    <a:chExt cx="145" cy="144"/>
                  </a:xfrm>
                </p:grpSpPr>
                <p:sp>
                  <p:nvSpPr>
                    <p:cNvPr id="224426" name="Line 1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1920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  <p:sp>
                  <p:nvSpPr>
                    <p:cNvPr id="224427" name="Line 171"/>
                    <p:cNvSpPr>
                      <a:spLocks noChangeShapeType="1"/>
                    </p:cNvSpPr>
                    <p:nvPr/>
                  </p:nvSpPr>
                  <p:spPr bwMode="auto">
                    <a:xfrm rot="5400000">
                      <a:off x="745" y="1848"/>
                      <a:ext cx="0" cy="14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accent2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=""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=""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latin typeface="Arial"/>
                        <a:cs typeface="Arial"/>
                      </a:endParaRPr>
                    </a:p>
                  </p:txBody>
                </p:sp>
              </p:grpSp>
            </p:grpSp>
          </p:grpSp>
          <p:grpSp>
            <p:nvGrpSpPr>
              <p:cNvPr id="36903" name="Group 172"/>
              <p:cNvGrpSpPr>
                <a:grpSpLocks/>
              </p:cNvGrpSpPr>
              <p:nvPr/>
            </p:nvGrpSpPr>
            <p:grpSpPr bwMode="auto">
              <a:xfrm>
                <a:off x="1259" y="1217"/>
                <a:ext cx="291" cy="288"/>
                <a:chOff x="672" y="1776"/>
                <a:chExt cx="291" cy="288"/>
              </a:xfrm>
            </p:grpSpPr>
            <p:grpSp>
              <p:nvGrpSpPr>
                <p:cNvPr id="36907" name="Group 173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430" name="Line 174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31" name="Line 175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908" name="Group 176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433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34" name="Line 17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904" name="Group 179"/>
              <p:cNvGrpSpPr>
                <a:grpSpLocks/>
              </p:cNvGrpSpPr>
              <p:nvPr/>
            </p:nvGrpSpPr>
            <p:grpSpPr bwMode="auto">
              <a:xfrm>
                <a:off x="1551" y="1071"/>
                <a:ext cx="145" cy="144"/>
                <a:chOff x="672" y="1920"/>
                <a:chExt cx="145" cy="144"/>
              </a:xfrm>
            </p:grpSpPr>
            <p:sp>
              <p:nvSpPr>
                <p:cNvPr id="224436" name="Line 180"/>
                <p:cNvSpPr>
                  <a:spLocks noChangeShapeType="1"/>
                </p:cNvSpPr>
                <p:nvPr/>
              </p:nvSpPr>
              <p:spPr bwMode="auto">
                <a:xfrm>
                  <a:off x="672" y="1920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224437" name="Line 181"/>
                <p:cNvSpPr>
                  <a:spLocks noChangeShapeType="1"/>
                </p:cNvSpPr>
                <p:nvPr/>
              </p:nvSpPr>
              <p:spPr bwMode="auto">
                <a:xfrm rot="5400000">
                  <a:off x="745" y="1848"/>
                  <a:ext cx="0" cy="144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6887" name="Group 182"/>
            <p:cNvGrpSpPr>
              <a:grpSpLocks/>
            </p:cNvGrpSpPr>
            <p:nvPr/>
          </p:nvGrpSpPr>
          <p:grpSpPr bwMode="auto">
            <a:xfrm>
              <a:off x="1673" y="1147"/>
              <a:ext cx="583" cy="578"/>
              <a:chOff x="672" y="1486"/>
              <a:chExt cx="583" cy="578"/>
            </a:xfrm>
          </p:grpSpPr>
          <p:grpSp>
            <p:nvGrpSpPr>
              <p:cNvPr id="36888" name="Group 183"/>
              <p:cNvGrpSpPr>
                <a:grpSpLocks/>
              </p:cNvGrpSpPr>
              <p:nvPr/>
            </p:nvGrpSpPr>
            <p:grpSpPr bwMode="auto">
              <a:xfrm>
                <a:off x="672" y="1776"/>
                <a:ext cx="291" cy="288"/>
                <a:chOff x="672" y="1776"/>
                <a:chExt cx="291" cy="288"/>
              </a:xfrm>
            </p:grpSpPr>
            <p:grpSp>
              <p:nvGrpSpPr>
                <p:cNvPr id="36896" name="Group 184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441" name="Line 18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42" name="Line 18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897" name="Group 187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444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45" name="Line 189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36889" name="Group 190"/>
              <p:cNvGrpSpPr>
                <a:grpSpLocks/>
              </p:cNvGrpSpPr>
              <p:nvPr/>
            </p:nvGrpSpPr>
            <p:grpSpPr bwMode="auto">
              <a:xfrm>
                <a:off x="964" y="1486"/>
                <a:ext cx="291" cy="288"/>
                <a:chOff x="672" y="1776"/>
                <a:chExt cx="291" cy="288"/>
              </a:xfrm>
            </p:grpSpPr>
            <p:grpSp>
              <p:nvGrpSpPr>
                <p:cNvPr id="36890" name="Group 191"/>
                <p:cNvGrpSpPr>
                  <a:grpSpLocks/>
                </p:cNvGrpSpPr>
                <p:nvPr/>
              </p:nvGrpSpPr>
              <p:grpSpPr bwMode="auto">
                <a:xfrm>
                  <a:off x="672" y="1920"/>
                  <a:ext cx="145" cy="144"/>
                  <a:chOff x="672" y="1920"/>
                  <a:chExt cx="145" cy="144"/>
                </a:xfrm>
              </p:grpSpPr>
              <p:sp>
                <p:nvSpPr>
                  <p:cNvPr id="224448" name="Line 192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49" name="Line 19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36891" name="Group 194"/>
                <p:cNvGrpSpPr>
                  <a:grpSpLocks/>
                </p:cNvGrpSpPr>
                <p:nvPr/>
              </p:nvGrpSpPr>
              <p:grpSpPr bwMode="auto">
                <a:xfrm>
                  <a:off x="818" y="1776"/>
                  <a:ext cx="145" cy="144"/>
                  <a:chOff x="672" y="1920"/>
                  <a:chExt cx="145" cy="144"/>
                </a:xfrm>
              </p:grpSpPr>
              <p:sp>
                <p:nvSpPr>
                  <p:cNvPr id="224451" name="Line 195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1920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  <p:sp>
                <p:nvSpPr>
                  <p:cNvPr id="224452" name="Line 19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745" y="1848"/>
                    <a:ext cx="0" cy="14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=""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</p:grpSp>
      <p:sp>
        <p:nvSpPr>
          <p:cNvPr id="224455" name="Text Box 199"/>
          <p:cNvSpPr txBox="1">
            <a:spLocks noChangeArrowheads="1"/>
          </p:cNvSpPr>
          <p:nvPr/>
        </p:nvSpPr>
        <p:spPr bwMode="auto">
          <a:xfrm>
            <a:off x="7537451" y="1984376"/>
            <a:ext cx="190658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Arial"/>
                <a:cs typeface="Arial"/>
              </a:rPr>
              <a:t>       constant bit 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Arial"/>
                <a:cs typeface="Arial"/>
              </a:rPr>
              <a:t>     rate video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Arial"/>
                <a:cs typeface="Arial"/>
              </a:rPr>
              <a:t> playout at client</a:t>
            </a:r>
          </a:p>
        </p:txBody>
      </p:sp>
      <p:grpSp>
        <p:nvGrpSpPr>
          <p:cNvPr id="36883" name="Group 202"/>
          <p:cNvGrpSpPr>
            <a:grpSpLocks/>
          </p:cNvGrpSpPr>
          <p:nvPr/>
        </p:nvGrpSpPr>
        <p:grpSpPr bwMode="auto">
          <a:xfrm>
            <a:off x="3413125" y="4364039"/>
            <a:ext cx="1800225" cy="641350"/>
            <a:chOff x="1190" y="2749"/>
            <a:chExt cx="1134" cy="404"/>
          </a:xfrm>
        </p:grpSpPr>
        <p:sp>
          <p:nvSpPr>
            <p:cNvPr id="224400" name="Text Box 144"/>
            <p:cNvSpPr txBox="1">
              <a:spLocks noChangeArrowheads="1"/>
            </p:cNvSpPr>
            <p:nvPr/>
          </p:nvSpPr>
          <p:spPr bwMode="auto">
            <a:xfrm>
              <a:off x="1190" y="2749"/>
              <a:ext cx="105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client playout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000099"/>
                  </a:solidFill>
                  <a:latin typeface="Arial"/>
                  <a:cs typeface="Arial"/>
                </a:rPr>
                <a:t>delay</a:t>
              </a:r>
            </a:p>
          </p:txBody>
        </p:sp>
        <p:sp>
          <p:nvSpPr>
            <p:cNvPr id="224456" name="Line 200"/>
            <p:cNvSpPr>
              <a:spLocks noChangeShapeType="1"/>
            </p:cNvSpPr>
            <p:nvPr/>
          </p:nvSpPr>
          <p:spPr bwMode="auto">
            <a:xfrm flipV="1">
              <a:off x="1962" y="2994"/>
              <a:ext cx="3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</p:grpSp>
      <p:grpSp>
        <p:nvGrpSpPr>
          <p:cNvPr id="224462" name="Group 206"/>
          <p:cNvGrpSpPr>
            <a:grpSpLocks/>
          </p:cNvGrpSpPr>
          <p:nvPr/>
        </p:nvGrpSpPr>
        <p:grpSpPr bwMode="auto">
          <a:xfrm>
            <a:off x="5563871" y="3109117"/>
            <a:ext cx="523875" cy="962025"/>
            <a:chOff x="2985" y="1807"/>
            <a:chExt cx="330" cy="606"/>
          </a:xfrm>
        </p:grpSpPr>
        <p:sp>
          <p:nvSpPr>
            <p:cNvPr id="224460" name="Line 204"/>
            <p:cNvSpPr>
              <a:spLocks noChangeShapeType="1"/>
            </p:cNvSpPr>
            <p:nvPr/>
          </p:nvSpPr>
          <p:spPr bwMode="auto">
            <a:xfrm flipV="1">
              <a:off x="2986" y="1872"/>
              <a:ext cx="2" cy="400"/>
            </a:xfrm>
            <a:prstGeom prst="line">
              <a:avLst/>
            </a:prstGeom>
            <a:noFill/>
            <a:ln w="38100">
              <a:solidFill>
                <a:srgbClr val="0099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/>
                <a:cs typeface="Arial"/>
              </a:endParaRPr>
            </a:p>
          </p:txBody>
        </p:sp>
        <p:sp>
          <p:nvSpPr>
            <p:cNvPr id="224461" name="Text Box 205"/>
            <p:cNvSpPr txBox="1">
              <a:spLocks noChangeArrowheads="1"/>
            </p:cNvSpPr>
            <p:nvPr/>
          </p:nvSpPr>
          <p:spPr bwMode="auto">
            <a:xfrm rot="16200000">
              <a:off x="2847" y="1945"/>
              <a:ext cx="60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009900"/>
                  </a:solidFill>
                  <a:latin typeface="Arial"/>
                  <a:cs typeface="Arial"/>
                </a:rPr>
                <a:t>buffered</a:t>
              </a:r>
            </a:p>
            <a:p>
              <a:pPr algn="ctr">
                <a:defRPr/>
              </a:pPr>
              <a:r>
                <a:rPr lang="en-US" sz="1400" dirty="0">
                  <a:solidFill>
                    <a:srgbClr val="009900"/>
                  </a:solidFill>
                  <a:latin typeface="Arial"/>
                  <a:cs typeface="Arial"/>
                </a:rPr>
                <a:t>video</a:t>
              </a:r>
              <a:endParaRPr lang="en-US" dirty="0">
                <a:latin typeface="Arial"/>
                <a:cs typeface="Arial"/>
              </a:endParaRPr>
            </a:p>
          </p:txBody>
        </p:sp>
      </p:grpSp>
      <p:sp>
        <p:nvSpPr>
          <p:cNvPr id="224464" name="Rectangle 208"/>
          <p:cNvSpPr>
            <a:spLocks noGrp="1" noChangeArrowheads="1"/>
          </p:cNvSpPr>
          <p:nvPr>
            <p:ph type="body" idx="1"/>
          </p:nvPr>
        </p:nvSpPr>
        <p:spPr>
          <a:xfrm>
            <a:off x="1198690" y="5261768"/>
            <a:ext cx="10231310" cy="1046161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3500" dirty="0">
                <a:solidFill>
                  <a:srgbClr val="CC0000"/>
                </a:solidFill>
              </a:rPr>
              <a:t>Playout delay that’s too small can cause stalls</a:t>
            </a:r>
          </a:p>
          <a:p>
            <a:pPr marL="0" indent="0">
              <a:buNone/>
              <a:defRPr/>
            </a:pPr>
            <a:r>
              <a:rPr lang="en-US" dirty="0"/>
              <a:t>There’s nothing in the buffer to show to the user</a:t>
            </a:r>
            <a:endParaRPr lang="en-US" sz="2400" dirty="0"/>
          </a:p>
        </p:txBody>
      </p:sp>
      <p:sp>
        <p:nvSpPr>
          <p:cNvPr id="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2851" y="298450"/>
            <a:ext cx="10429461" cy="125015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Scenario 2: Small playout delay</a:t>
            </a:r>
          </a:p>
        </p:txBody>
      </p:sp>
      <p:sp>
        <p:nvSpPr>
          <p:cNvPr id="14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8D40E1F-942D-0148-A421-57E6C1F59756}"/>
              </a:ext>
            </a:extLst>
          </p:cNvPr>
          <p:cNvSpPr/>
          <p:nvPr/>
        </p:nvSpPr>
        <p:spPr>
          <a:xfrm>
            <a:off x="6976806" y="1490664"/>
            <a:ext cx="809625" cy="1331118"/>
          </a:xfrm>
          <a:prstGeom prst="ellipse">
            <a:avLst/>
          </a:prstGeom>
          <a:solidFill>
            <a:schemeClr val="accent4">
              <a:lumMod val="60000"/>
              <a:lumOff val="40000"/>
              <a:alpha val="44332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8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455" grpId="0"/>
      <p:bldP spid="224464" grpId="0" uiExpand="1" build="p" autoUpdateAnimBg="0" advAuto="0"/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375" y="312738"/>
            <a:ext cx="9848641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800" dirty="0"/>
              <a:t>Client-side buffering, playout</a:t>
            </a:r>
          </a:p>
        </p:txBody>
      </p:sp>
      <p:grpSp>
        <p:nvGrpSpPr>
          <p:cNvPr id="38916" name="Group 249"/>
          <p:cNvGrpSpPr>
            <a:grpSpLocks/>
          </p:cNvGrpSpPr>
          <p:nvPr/>
        </p:nvGrpSpPr>
        <p:grpSpPr bwMode="auto">
          <a:xfrm>
            <a:off x="2227264" y="2027239"/>
            <a:ext cx="561975" cy="1038225"/>
            <a:chOff x="4140" y="429"/>
            <a:chExt cx="1425" cy="2396"/>
          </a:xfrm>
        </p:grpSpPr>
        <p:sp>
          <p:nvSpPr>
            <p:cNvPr id="38937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7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939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940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Rectangle 254"/>
            <p:cNvSpPr>
              <a:spLocks noChangeArrowheads="1"/>
            </p:cNvSpPr>
            <p:nvPr/>
          </p:nvSpPr>
          <p:spPr bwMode="auto">
            <a:xfrm>
              <a:off x="4212" y="693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8942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" name="AutoShape 256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8" name="AutoShape 257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3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3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8944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" name="AutoShape 260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6" name="AutoShape 261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5" name="Rectangle 262"/>
            <p:cNvSpPr>
              <a:spLocks noChangeArrowheads="1"/>
            </p:cNvSpPr>
            <p:nvPr/>
          </p:nvSpPr>
          <p:spPr bwMode="auto">
            <a:xfrm>
              <a:off x="4216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6" name="Rectangle 263"/>
            <p:cNvSpPr>
              <a:spLocks noChangeArrowheads="1"/>
            </p:cNvSpPr>
            <p:nvPr/>
          </p:nvSpPr>
          <p:spPr bwMode="auto">
            <a:xfrm>
              <a:off x="4229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grpSp>
          <p:nvGrpSpPr>
            <p:cNvPr id="38947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" name="AutoShape 265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1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4" name="AutoShape 266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38948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8949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1" name="AutoShape 269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2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32" name="AutoShape 27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20" name="Rectangle 271"/>
            <p:cNvSpPr>
              <a:spLocks noChangeArrowheads="1"/>
            </p:cNvSpPr>
            <p:nvPr/>
          </p:nvSpPr>
          <p:spPr bwMode="auto">
            <a:xfrm>
              <a:off x="5251" y="433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951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952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Oval 274"/>
            <p:cNvSpPr>
              <a:spLocks noChangeArrowheads="1"/>
            </p:cNvSpPr>
            <p:nvPr/>
          </p:nvSpPr>
          <p:spPr bwMode="auto">
            <a:xfrm>
              <a:off x="5517" y="2613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8954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AutoShape 276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26" name="AutoShape 277"/>
            <p:cNvSpPr>
              <a:spLocks noChangeArrowheads="1"/>
            </p:cNvSpPr>
            <p:nvPr/>
          </p:nvSpPr>
          <p:spPr bwMode="auto">
            <a:xfrm>
              <a:off x="4204" y="2711"/>
              <a:ext cx="1071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27" name="Oval 278"/>
            <p:cNvSpPr>
              <a:spLocks noChangeArrowheads="1"/>
            </p:cNvSpPr>
            <p:nvPr/>
          </p:nvSpPr>
          <p:spPr bwMode="auto">
            <a:xfrm>
              <a:off x="4305" y="2382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28" name="Oval 279"/>
            <p:cNvSpPr>
              <a:spLocks noChangeArrowheads="1"/>
            </p:cNvSpPr>
            <p:nvPr/>
          </p:nvSpPr>
          <p:spPr bwMode="auto">
            <a:xfrm>
              <a:off x="4486" y="2385"/>
              <a:ext cx="161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cs typeface="Arial" charset="0"/>
              </a:endParaRPr>
            </a:p>
          </p:txBody>
        </p:sp>
        <p:sp>
          <p:nvSpPr>
            <p:cNvPr id="29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7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30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5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</p:grpSp>
      <p:sp>
        <p:nvSpPr>
          <p:cNvPr id="38917" name="Freeform 1287"/>
          <p:cNvSpPr>
            <a:spLocks/>
          </p:cNvSpPr>
          <p:nvPr/>
        </p:nvSpPr>
        <p:spPr bwMode="auto">
          <a:xfrm>
            <a:off x="3208339" y="1958976"/>
            <a:ext cx="2320925" cy="1228725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grpSp>
        <p:nvGrpSpPr>
          <p:cNvPr id="38918" name="Group 542"/>
          <p:cNvGrpSpPr>
            <a:grpSpLocks/>
          </p:cNvGrpSpPr>
          <p:nvPr/>
        </p:nvGrpSpPr>
        <p:grpSpPr bwMode="auto">
          <a:xfrm>
            <a:off x="7199564" y="3728541"/>
            <a:ext cx="1227137" cy="1069975"/>
            <a:chOff x="-44" y="1473"/>
            <a:chExt cx="981" cy="1105"/>
          </a:xfrm>
        </p:grpSpPr>
        <p:pic>
          <p:nvPicPr>
            <p:cNvPr id="38935" name="Picture 52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36" name="Freeform 5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38919" name="Rectangle 43"/>
          <p:cNvSpPr>
            <a:spLocks noChangeArrowheads="1"/>
          </p:cNvSpPr>
          <p:nvPr/>
        </p:nvSpPr>
        <p:spPr bwMode="auto">
          <a:xfrm>
            <a:off x="6686551" y="2082800"/>
            <a:ext cx="1603375" cy="8699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cxnSp>
        <p:nvCxnSpPr>
          <p:cNvPr id="38920" name="Straight Connector 45"/>
          <p:cNvCxnSpPr>
            <a:cxnSpLocks noChangeShapeType="1"/>
          </p:cNvCxnSpPr>
          <p:nvPr/>
        </p:nvCxnSpPr>
        <p:spPr bwMode="auto">
          <a:xfrm>
            <a:off x="2849564" y="2524125"/>
            <a:ext cx="1241425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1" name="Straight Connector 46"/>
          <p:cNvCxnSpPr>
            <a:cxnSpLocks noChangeShapeType="1"/>
          </p:cNvCxnSpPr>
          <p:nvPr/>
        </p:nvCxnSpPr>
        <p:spPr bwMode="auto">
          <a:xfrm>
            <a:off x="5403850" y="2538413"/>
            <a:ext cx="1531938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2" name="TextBox 47"/>
          <p:cNvSpPr txBox="1">
            <a:spLocks noChangeArrowheads="1"/>
          </p:cNvSpPr>
          <p:nvPr/>
        </p:nvSpPr>
        <p:spPr bwMode="auto">
          <a:xfrm>
            <a:off x="5486400" y="1889126"/>
            <a:ext cx="1328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variable fill </a:t>
            </a:r>
          </a:p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rate, </a:t>
            </a:r>
            <a:r>
              <a:rPr lang="en-US" sz="1800" i="0" dirty="0">
                <a:solidFill>
                  <a:srgbClr val="CC0000"/>
                </a:solidFill>
                <a:latin typeface="Arial" charset="0"/>
                <a:cs typeface="Arial" charset="0"/>
              </a:rPr>
              <a:t>x(t)</a:t>
            </a:r>
          </a:p>
        </p:txBody>
      </p:sp>
      <p:sp>
        <p:nvSpPr>
          <p:cNvPr id="38923" name="TextBox 49"/>
          <p:cNvSpPr txBox="1">
            <a:spLocks noChangeArrowheads="1"/>
          </p:cNvSpPr>
          <p:nvPr/>
        </p:nvSpPr>
        <p:spPr bwMode="auto">
          <a:xfrm>
            <a:off x="6769351" y="3079502"/>
            <a:ext cx="1657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Client’s</a:t>
            </a:r>
          </a:p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buffer, size </a:t>
            </a:r>
            <a:r>
              <a:rPr lang="en-US" sz="1400" i="0" dirty="0" err="1">
                <a:latin typeface="Arial" charset="0"/>
                <a:cs typeface="Arial" charset="0"/>
              </a:rPr>
              <a:t>B</a:t>
            </a:r>
            <a:r>
              <a:rPr lang="en-US" sz="1400" i="0" baseline="-25000" dirty="0" err="1">
                <a:latin typeface="Arial" charset="0"/>
                <a:cs typeface="Arial" charset="0"/>
              </a:rPr>
              <a:t>max</a:t>
            </a:r>
            <a:r>
              <a:rPr lang="en-US" sz="1400" i="0" dirty="0">
                <a:latin typeface="Arial" charset="0"/>
                <a:cs typeface="Arial" charset="0"/>
              </a:rPr>
              <a:t> </a:t>
            </a:r>
          </a:p>
        </p:txBody>
      </p:sp>
      <p:cxnSp>
        <p:nvCxnSpPr>
          <p:cNvPr id="38925" name="Straight Arrow Connector 54"/>
          <p:cNvCxnSpPr>
            <a:cxnSpLocks noChangeShapeType="1"/>
          </p:cNvCxnSpPr>
          <p:nvPr/>
        </p:nvCxnSpPr>
        <p:spPr bwMode="auto">
          <a:xfrm flipH="1">
            <a:off x="6683375" y="3333750"/>
            <a:ext cx="280988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6" name="Straight Connector 55"/>
          <p:cNvCxnSpPr>
            <a:cxnSpLocks noChangeShapeType="1"/>
          </p:cNvCxnSpPr>
          <p:nvPr/>
        </p:nvCxnSpPr>
        <p:spPr bwMode="auto">
          <a:xfrm>
            <a:off x="8197851" y="2541588"/>
            <a:ext cx="652463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7" name="TextBox 57"/>
          <p:cNvSpPr txBox="1">
            <a:spLocks noChangeArrowheads="1"/>
          </p:cNvSpPr>
          <p:nvPr/>
        </p:nvSpPr>
        <p:spPr bwMode="auto">
          <a:xfrm>
            <a:off x="8475477" y="1836087"/>
            <a:ext cx="1455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playout rate,</a:t>
            </a:r>
          </a:p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e.g., CBR </a:t>
            </a:r>
            <a:r>
              <a:rPr lang="en-US" sz="1800" dirty="0">
                <a:solidFill>
                  <a:srgbClr val="CC0000"/>
                </a:solidFill>
                <a:latin typeface="Arial" charset="0"/>
                <a:cs typeface="Arial" charset="0"/>
              </a:rPr>
              <a:t>r</a:t>
            </a:r>
          </a:p>
        </p:txBody>
      </p:sp>
      <p:sp>
        <p:nvSpPr>
          <p:cNvPr id="38928" name="Rectangle 58"/>
          <p:cNvSpPr>
            <a:spLocks noChangeArrowheads="1"/>
          </p:cNvSpPr>
          <p:nvPr/>
        </p:nvSpPr>
        <p:spPr bwMode="auto">
          <a:xfrm>
            <a:off x="7467601" y="2095500"/>
            <a:ext cx="815975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38929" name="TextBox 59"/>
          <p:cNvSpPr txBox="1">
            <a:spLocks noChangeArrowheads="1"/>
          </p:cNvSpPr>
          <p:nvPr/>
        </p:nvSpPr>
        <p:spPr bwMode="auto">
          <a:xfrm>
            <a:off x="7188200" y="1409701"/>
            <a:ext cx="142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buffer fill level, </a:t>
            </a:r>
            <a:r>
              <a:rPr lang="en-US" sz="1400" dirty="0">
                <a:solidFill>
                  <a:srgbClr val="CC0000"/>
                </a:solidFill>
                <a:latin typeface="Arial" charset="0"/>
                <a:cs typeface="Arial" charset="0"/>
              </a:rPr>
              <a:t>B(t)</a:t>
            </a:r>
          </a:p>
        </p:txBody>
      </p:sp>
      <p:cxnSp>
        <p:nvCxnSpPr>
          <p:cNvPr id="38930" name="Straight Arrow Connector 60"/>
          <p:cNvCxnSpPr>
            <a:cxnSpLocks noChangeShapeType="1"/>
          </p:cNvCxnSpPr>
          <p:nvPr/>
        </p:nvCxnSpPr>
        <p:spPr bwMode="auto">
          <a:xfrm flipH="1">
            <a:off x="7502526" y="178117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31" name="Straight Arrow Connector 62"/>
          <p:cNvCxnSpPr>
            <a:cxnSpLocks noChangeShapeType="1"/>
          </p:cNvCxnSpPr>
          <p:nvPr/>
        </p:nvCxnSpPr>
        <p:spPr bwMode="auto">
          <a:xfrm rot="10800000" flipH="1">
            <a:off x="8113714" y="177482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2" name="TextBox 64"/>
          <p:cNvSpPr txBox="1">
            <a:spLocks noChangeArrowheads="1"/>
          </p:cNvSpPr>
          <p:nvPr/>
        </p:nvSpPr>
        <p:spPr bwMode="auto">
          <a:xfrm>
            <a:off x="1758950" y="3043238"/>
            <a:ext cx="149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video server</a:t>
            </a:r>
            <a:endParaRPr lang="en-US" sz="1800" dirty="0">
              <a:solidFill>
                <a:srgbClr val="CC0000"/>
              </a:solidFill>
              <a:latin typeface="Arial" charset="0"/>
              <a:cs typeface="Arial" charset="0"/>
            </a:endParaRPr>
          </a:p>
        </p:txBody>
      </p:sp>
      <p:sp>
        <p:nvSpPr>
          <p:cNvPr id="38934" name="TextBox 65"/>
          <p:cNvSpPr txBox="1">
            <a:spLocks noChangeArrowheads="1"/>
          </p:cNvSpPr>
          <p:nvPr/>
        </p:nvSpPr>
        <p:spPr bwMode="auto">
          <a:xfrm>
            <a:off x="6819901" y="3760788"/>
            <a:ext cx="7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Arial" charset="0"/>
                <a:cs typeface="Arial" charset="0"/>
              </a:rPr>
              <a:t>client</a:t>
            </a:r>
            <a:endParaRPr lang="en-US" sz="1800" dirty="0">
              <a:solidFill>
                <a:srgbClr val="CC0000"/>
              </a:solidFill>
              <a:latin typeface="Arial" charset="0"/>
              <a:cs typeface="Arial" charset="0"/>
            </a:endParaRPr>
          </a:p>
        </p:txBody>
      </p:sp>
      <p:sp>
        <p:nvSpPr>
          <p:cNvPr id="5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21</a:t>
            </a:fld>
            <a:endParaRPr lang="en-US" sz="1200" dirty="0">
              <a:latin typeface="Tahoma" charset="0"/>
            </a:endParaRPr>
          </a:p>
        </p:txBody>
      </p:sp>
      <p:cxnSp>
        <p:nvCxnSpPr>
          <p:cNvPr id="56" name="Straight Arrow Connector 51">
            <a:extLst>
              <a:ext uri="{FF2B5EF4-FFF2-40B4-BE49-F238E27FC236}">
                <a16:creationId xmlns:a16="http://schemas.microsoft.com/office/drawing/2014/main" id="{B081CFAB-2645-6B4D-9692-83BEA1E889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97850" y="3335890"/>
            <a:ext cx="280987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D457BC7-AB61-6649-856D-81053084B730}"/>
              </a:ext>
            </a:extLst>
          </p:cNvPr>
          <p:cNvSpPr txBox="1"/>
          <p:nvPr/>
        </p:nvSpPr>
        <p:spPr>
          <a:xfrm>
            <a:off x="601579" y="4765676"/>
            <a:ext cx="10988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Helvetica" pitchFamily="2" charset="0"/>
              </a:rPr>
              <a:t>Most video is broken up in time into multiple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segments</a:t>
            </a:r>
          </a:p>
          <a:p>
            <a:pPr algn="l"/>
            <a:r>
              <a:rPr lang="en-US" sz="3200" dirty="0">
                <a:latin typeface="Helvetica" pitchFamily="2" charset="0"/>
              </a:rPr>
              <a:t>Client downloads video segment by segment</a:t>
            </a:r>
          </a:p>
          <a:p>
            <a:pPr algn="l"/>
            <a:r>
              <a:rPr lang="en-US" sz="3200" dirty="0">
                <a:latin typeface="Helvetica" pitchFamily="2" charset="0"/>
              </a:rPr>
              <a:t>For example: a segment might be 4 seconds worth of video.</a:t>
            </a:r>
          </a:p>
        </p:txBody>
      </p:sp>
    </p:spTree>
    <p:extLst>
      <p:ext uri="{BB962C8B-B14F-4D97-AF65-F5344CB8AC3E}">
        <p14:creationId xmlns:p14="http://schemas.microsoft.com/office/powerpoint/2010/main" val="292519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  <p:bldP spid="38919" grpId="0" animBg="1"/>
      <p:bldP spid="38922" grpId="0"/>
      <p:bldP spid="38923" grpId="0"/>
      <p:bldP spid="38927" grpId="0"/>
      <p:bldP spid="38928" grpId="0" animBg="1"/>
      <p:bldP spid="389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40" name="Group 249"/>
          <p:cNvGrpSpPr>
            <a:grpSpLocks/>
          </p:cNvGrpSpPr>
          <p:nvPr/>
        </p:nvGrpSpPr>
        <p:grpSpPr bwMode="auto">
          <a:xfrm>
            <a:off x="2227264" y="2027239"/>
            <a:ext cx="561975" cy="1038225"/>
            <a:chOff x="4140" y="429"/>
            <a:chExt cx="1425" cy="2396"/>
          </a:xfrm>
        </p:grpSpPr>
        <p:sp>
          <p:nvSpPr>
            <p:cNvPr id="39967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7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69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70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" name="Rectangle 254"/>
            <p:cNvSpPr>
              <a:spLocks noChangeArrowheads="1"/>
            </p:cNvSpPr>
            <p:nvPr/>
          </p:nvSpPr>
          <p:spPr bwMode="auto">
            <a:xfrm>
              <a:off x="4212" y="693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2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" name="AutoShape 256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8" name="AutoShape 257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3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3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4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" name="AutoShape 260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6" name="AutoShape 261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5" name="Rectangle 262"/>
            <p:cNvSpPr>
              <a:spLocks noChangeArrowheads="1"/>
            </p:cNvSpPr>
            <p:nvPr/>
          </p:nvSpPr>
          <p:spPr bwMode="auto">
            <a:xfrm>
              <a:off x="4216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6" name="Rectangle 263"/>
            <p:cNvSpPr>
              <a:spLocks noChangeArrowheads="1"/>
            </p:cNvSpPr>
            <p:nvPr/>
          </p:nvSpPr>
          <p:spPr bwMode="auto">
            <a:xfrm>
              <a:off x="4229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7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" name="AutoShape 265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1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4" name="AutoShape 266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39978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39979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1" name="AutoShape 269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2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2" name="AutoShape 27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20" name="Rectangle 271"/>
            <p:cNvSpPr>
              <a:spLocks noChangeArrowheads="1"/>
            </p:cNvSpPr>
            <p:nvPr/>
          </p:nvSpPr>
          <p:spPr bwMode="auto">
            <a:xfrm>
              <a:off x="5251" y="433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1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82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" name="Oval 274"/>
            <p:cNvSpPr>
              <a:spLocks noChangeArrowheads="1"/>
            </p:cNvSpPr>
            <p:nvPr/>
          </p:nvSpPr>
          <p:spPr bwMode="auto">
            <a:xfrm>
              <a:off x="5517" y="2613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4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5" name="AutoShape 276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6" name="AutoShape 277"/>
            <p:cNvSpPr>
              <a:spLocks noChangeArrowheads="1"/>
            </p:cNvSpPr>
            <p:nvPr/>
          </p:nvSpPr>
          <p:spPr bwMode="auto">
            <a:xfrm>
              <a:off x="4204" y="2711"/>
              <a:ext cx="1071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7" name="Oval 278"/>
            <p:cNvSpPr>
              <a:spLocks noChangeArrowheads="1"/>
            </p:cNvSpPr>
            <p:nvPr/>
          </p:nvSpPr>
          <p:spPr bwMode="auto">
            <a:xfrm>
              <a:off x="4305" y="2382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8" name="Oval 279"/>
            <p:cNvSpPr>
              <a:spLocks noChangeArrowheads="1"/>
            </p:cNvSpPr>
            <p:nvPr/>
          </p:nvSpPr>
          <p:spPr bwMode="auto">
            <a:xfrm>
              <a:off x="4486" y="2385"/>
              <a:ext cx="161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9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7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0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5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</p:grpSp>
      <p:sp>
        <p:nvSpPr>
          <p:cNvPr id="39941" name="Freeform 1287"/>
          <p:cNvSpPr>
            <a:spLocks/>
          </p:cNvSpPr>
          <p:nvPr/>
        </p:nvSpPr>
        <p:spPr bwMode="auto">
          <a:xfrm>
            <a:off x="3208339" y="1958976"/>
            <a:ext cx="2320925" cy="1228725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943" name="Rectangle 43"/>
          <p:cNvSpPr>
            <a:spLocks noChangeArrowheads="1"/>
          </p:cNvSpPr>
          <p:nvPr/>
        </p:nvSpPr>
        <p:spPr bwMode="auto">
          <a:xfrm>
            <a:off x="6686551" y="2082800"/>
            <a:ext cx="1603375" cy="8699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cxnSp>
        <p:nvCxnSpPr>
          <p:cNvPr id="39944" name="Straight Connector 45"/>
          <p:cNvCxnSpPr>
            <a:cxnSpLocks noChangeShapeType="1"/>
          </p:cNvCxnSpPr>
          <p:nvPr/>
        </p:nvCxnSpPr>
        <p:spPr bwMode="auto">
          <a:xfrm>
            <a:off x="2849564" y="2524125"/>
            <a:ext cx="1241425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5" name="Straight Connector 46"/>
          <p:cNvCxnSpPr>
            <a:cxnSpLocks noChangeShapeType="1"/>
          </p:cNvCxnSpPr>
          <p:nvPr/>
        </p:nvCxnSpPr>
        <p:spPr bwMode="auto">
          <a:xfrm>
            <a:off x="5403850" y="2538413"/>
            <a:ext cx="1531938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6" name="TextBox 47"/>
          <p:cNvSpPr txBox="1">
            <a:spLocks noChangeArrowheads="1"/>
          </p:cNvSpPr>
          <p:nvPr/>
        </p:nvSpPr>
        <p:spPr bwMode="auto">
          <a:xfrm>
            <a:off x="5486400" y="1889126"/>
            <a:ext cx="1328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variable fill </a:t>
            </a:r>
          </a:p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rate, </a:t>
            </a:r>
            <a:r>
              <a:rPr lang="en-US" sz="1800" i="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x(t)</a:t>
            </a:r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8197850" y="1882776"/>
            <a:ext cx="1614488" cy="658813"/>
            <a:chOff x="6673448" y="1882401"/>
            <a:chExt cx="1614619" cy="659064"/>
          </a:xfrm>
        </p:grpSpPr>
        <p:cxnSp>
          <p:nvCxnSpPr>
            <p:cNvPr id="39963" name="Straight Connector 55"/>
            <p:cNvCxnSpPr>
              <a:cxnSpLocks noChangeShapeType="1"/>
            </p:cNvCxnSpPr>
            <p:nvPr/>
          </p:nvCxnSpPr>
          <p:spPr bwMode="auto">
            <a:xfrm>
              <a:off x="6673448" y="2541465"/>
              <a:ext cx="652985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64" name="TextBox 57"/>
            <p:cNvSpPr txBox="1">
              <a:spLocks noChangeArrowheads="1"/>
            </p:cNvSpPr>
            <p:nvPr/>
          </p:nvSpPr>
          <p:spPr bwMode="auto">
            <a:xfrm>
              <a:off x="6833034" y="1882401"/>
              <a:ext cx="14550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playout rate,</a:t>
              </a:r>
            </a:p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e.g., CBR </a:t>
              </a:r>
              <a:r>
                <a:rPr lang="en-US" sz="1800" dirty="0">
                  <a:solidFill>
                    <a:srgbClr val="CC0000"/>
                  </a:solidFill>
                  <a:latin typeface="Helvetica" pitchFamily="2" charset="0"/>
                  <a:cs typeface="Arial" charset="0"/>
                </a:rPr>
                <a:t>r</a:t>
              </a:r>
            </a:p>
          </p:txBody>
        </p:sp>
      </p:grp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467601" y="2095500"/>
            <a:ext cx="815975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>
              <a:latin typeface="Helvetica" pitchFamily="2" charset="0"/>
            </a:endParaRPr>
          </a:p>
        </p:txBody>
      </p:sp>
      <p:sp>
        <p:nvSpPr>
          <p:cNvPr id="39952" name="TextBox 59"/>
          <p:cNvSpPr txBox="1">
            <a:spLocks noChangeArrowheads="1"/>
          </p:cNvSpPr>
          <p:nvPr/>
        </p:nvSpPr>
        <p:spPr bwMode="auto">
          <a:xfrm>
            <a:off x="7188200" y="1409701"/>
            <a:ext cx="142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Helvetica" pitchFamily="2" charset="0"/>
                <a:cs typeface="Arial" charset="0"/>
              </a:rPr>
              <a:t>buffer fill level, </a:t>
            </a:r>
            <a:r>
              <a:rPr lang="en-US" sz="140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B(t)</a:t>
            </a:r>
          </a:p>
        </p:txBody>
      </p:sp>
      <p:cxnSp>
        <p:nvCxnSpPr>
          <p:cNvPr id="39953" name="Straight Arrow Connector 60"/>
          <p:cNvCxnSpPr>
            <a:cxnSpLocks noChangeShapeType="1"/>
          </p:cNvCxnSpPr>
          <p:nvPr/>
        </p:nvCxnSpPr>
        <p:spPr bwMode="auto">
          <a:xfrm flipH="1">
            <a:off x="7502526" y="178117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4" name="Straight Arrow Connector 62"/>
          <p:cNvCxnSpPr>
            <a:cxnSpLocks noChangeShapeType="1"/>
          </p:cNvCxnSpPr>
          <p:nvPr/>
        </p:nvCxnSpPr>
        <p:spPr bwMode="auto">
          <a:xfrm rot="10800000" flipH="1">
            <a:off x="8113714" y="177482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5" name="TextBox 64"/>
          <p:cNvSpPr txBox="1">
            <a:spLocks noChangeArrowheads="1"/>
          </p:cNvSpPr>
          <p:nvPr/>
        </p:nvSpPr>
        <p:spPr bwMode="auto">
          <a:xfrm>
            <a:off x="1758950" y="3043238"/>
            <a:ext cx="149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video server</a:t>
            </a:r>
            <a:endParaRPr lang="en-US" sz="1800" dirty="0">
              <a:solidFill>
                <a:srgbClr val="CC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39957" name="TextBox 65"/>
          <p:cNvSpPr txBox="1">
            <a:spLocks noChangeArrowheads="1"/>
          </p:cNvSpPr>
          <p:nvPr/>
        </p:nvSpPr>
        <p:spPr bwMode="auto">
          <a:xfrm>
            <a:off x="6819901" y="3760788"/>
            <a:ext cx="7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client</a:t>
            </a:r>
            <a:endParaRPr lang="en-US" sz="1800" dirty="0">
              <a:solidFill>
                <a:srgbClr val="CC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6963" y="2095500"/>
            <a:ext cx="423862" cy="846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7453313" y="2100263"/>
            <a:ext cx="425450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93044" y="4808368"/>
            <a:ext cx="718671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1. </a:t>
            </a:r>
            <a:r>
              <a:rPr lang="en-US" sz="2800" dirty="0">
                <a:latin typeface="Helvetica" pitchFamily="2" charset="0"/>
              </a:rPr>
              <a:t>Initial fill of buffer until playout begins at t</a:t>
            </a:r>
            <a:r>
              <a:rPr lang="en-US" sz="2800" baseline="-25000" dirty="0">
                <a:latin typeface="Helvetica" pitchFamily="2" charset="0"/>
              </a:rPr>
              <a:t>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916857" y="5289380"/>
            <a:ext cx="842945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2. </a:t>
            </a:r>
            <a:r>
              <a:rPr lang="en-US" sz="2800" dirty="0">
                <a:latin typeface="Helvetica" pitchFamily="2" charset="0"/>
              </a:rPr>
              <a:t>playout begins at </a:t>
            </a:r>
            <a:r>
              <a:rPr lang="en-US" sz="2800" dirty="0" err="1">
                <a:latin typeface="Helvetica" pitchFamily="2" charset="0"/>
              </a:rPr>
              <a:t>t</a:t>
            </a:r>
            <a:r>
              <a:rPr lang="en-US" sz="2800" baseline="-25000" dirty="0" err="1">
                <a:latin typeface="Helvetica" pitchFamily="2" charset="0"/>
              </a:rPr>
              <a:t>p</a:t>
            </a:r>
            <a:endParaRPr lang="en-US" sz="2800" baseline="-25000" dirty="0">
              <a:latin typeface="Helvetica" pitchFamily="2" charset="0"/>
            </a:endParaRPr>
          </a:p>
          <a:p>
            <a:pPr marL="282575" indent="-282575">
              <a:defRPr/>
            </a:pP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3. </a:t>
            </a:r>
            <a:r>
              <a:rPr lang="en-US" sz="2800" dirty="0">
                <a:latin typeface="Helvetica" pitchFamily="2" charset="0"/>
              </a:rPr>
              <a:t>buffer fill level varies over time as fill rate</a:t>
            </a: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 x(t) </a:t>
            </a:r>
            <a:r>
              <a:rPr lang="en-US" sz="2800" dirty="0">
                <a:latin typeface="Helvetica" pitchFamily="2" charset="0"/>
              </a:rPr>
              <a:t>varies (assume playout rate </a:t>
            </a:r>
            <a:r>
              <a:rPr lang="en-US" sz="2800" dirty="0">
                <a:solidFill>
                  <a:srgbClr val="CC0000"/>
                </a:solidFill>
                <a:latin typeface="Helvetica" pitchFamily="2" charset="0"/>
              </a:rPr>
              <a:t>r</a:t>
            </a:r>
            <a:r>
              <a:rPr lang="en-US" sz="2800" dirty="0">
                <a:latin typeface="Helvetica" pitchFamily="2" charset="0"/>
              </a:rPr>
              <a:t> is constant for now)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7429501" y="2095500"/>
            <a:ext cx="760413" cy="850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22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70AD32D-C812-674C-B4D5-86E44416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Client-side buffering, playout</a:t>
            </a:r>
          </a:p>
        </p:txBody>
      </p:sp>
      <p:grpSp>
        <p:nvGrpSpPr>
          <p:cNvPr id="66" name="Group 542">
            <a:extLst>
              <a:ext uri="{FF2B5EF4-FFF2-40B4-BE49-F238E27FC236}">
                <a16:creationId xmlns:a16="http://schemas.microsoft.com/office/drawing/2014/main" id="{7E21428C-7B33-D948-9C5D-D7AD47108774}"/>
              </a:ext>
            </a:extLst>
          </p:cNvPr>
          <p:cNvGrpSpPr>
            <a:grpSpLocks/>
          </p:cNvGrpSpPr>
          <p:nvPr/>
        </p:nvGrpSpPr>
        <p:grpSpPr bwMode="auto">
          <a:xfrm>
            <a:off x="7199564" y="3728541"/>
            <a:ext cx="1227137" cy="1069975"/>
            <a:chOff x="-44" y="1473"/>
            <a:chExt cx="981" cy="1105"/>
          </a:xfrm>
        </p:grpSpPr>
        <p:pic>
          <p:nvPicPr>
            <p:cNvPr id="67" name="Picture 529" descr="desktop_computer_stylized_medium">
              <a:extLst>
                <a:ext uri="{FF2B5EF4-FFF2-40B4-BE49-F238E27FC236}">
                  <a16:creationId xmlns:a16="http://schemas.microsoft.com/office/drawing/2014/main" id="{96BFB4DD-FCD2-5447-AD7B-9234E1E913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8" name="Freeform 530">
              <a:extLst>
                <a:ext uri="{FF2B5EF4-FFF2-40B4-BE49-F238E27FC236}">
                  <a16:creationId xmlns:a16="http://schemas.microsoft.com/office/drawing/2014/main" id="{7C3C7D49-6811-6142-AE27-26756EE5BC4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/>
            </a:p>
          </p:txBody>
        </p:sp>
      </p:grpSp>
      <p:sp>
        <p:nvSpPr>
          <p:cNvPr id="71" name="TextBox 49">
            <a:extLst>
              <a:ext uri="{FF2B5EF4-FFF2-40B4-BE49-F238E27FC236}">
                <a16:creationId xmlns:a16="http://schemas.microsoft.com/office/drawing/2014/main" id="{64BFC8B9-15E7-0543-B1AE-A9E79B05E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351" y="3079502"/>
            <a:ext cx="1657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Client’s</a:t>
            </a:r>
          </a:p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buffer, size </a:t>
            </a:r>
            <a:r>
              <a:rPr lang="en-US" sz="1400" i="0" dirty="0" err="1">
                <a:latin typeface="Arial" charset="0"/>
                <a:cs typeface="Arial" charset="0"/>
              </a:rPr>
              <a:t>B</a:t>
            </a:r>
            <a:r>
              <a:rPr lang="en-US" sz="1400" i="0" baseline="-25000" dirty="0" err="1">
                <a:latin typeface="Arial" charset="0"/>
                <a:cs typeface="Arial" charset="0"/>
              </a:rPr>
              <a:t>max</a:t>
            </a:r>
            <a:r>
              <a:rPr lang="en-US" sz="1400" i="0" dirty="0">
                <a:latin typeface="Arial" charset="0"/>
                <a:cs typeface="Arial" charset="0"/>
              </a:rPr>
              <a:t> </a:t>
            </a:r>
          </a:p>
        </p:txBody>
      </p:sp>
      <p:cxnSp>
        <p:nvCxnSpPr>
          <p:cNvPr id="72" name="Straight Arrow Connector 54">
            <a:extLst>
              <a:ext uri="{FF2B5EF4-FFF2-40B4-BE49-F238E27FC236}">
                <a16:creationId xmlns:a16="http://schemas.microsoft.com/office/drawing/2014/main" id="{124E9667-D17C-564C-A254-8E011A75E73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683375" y="3333750"/>
            <a:ext cx="280988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51">
            <a:extLst>
              <a:ext uri="{FF2B5EF4-FFF2-40B4-BE49-F238E27FC236}">
                <a16:creationId xmlns:a16="http://schemas.microsoft.com/office/drawing/2014/main" id="{4EA2E205-264F-CB49-A26B-7D24D8CC723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97850" y="3335890"/>
            <a:ext cx="280987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510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8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4" grpId="0" animBg="1"/>
      <p:bldP spid="69" grpId="0" animBg="1"/>
      <p:bldP spid="3" grpId="0"/>
      <p:bldP spid="70" grpId="0"/>
      <p:bldP spid="4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40" name="Group 249"/>
          <p:cNvGrpSpPr>
            <a:grpSpLocks/>
          </p:cNvGrpSpPr>
          <p:nvPr/>
        </p:nvGrpSpPr>
        <p:grpSpPr bwMode="auto">
          <a:xfrm>
            <a:off x="2227264" y="2027239"/>
            <a:ext cx="561975" cy="1038225"/>
            <a:chOff x="4140" y="429"/>
            <a:chExt cx="1425" cy="2396"/>
          </a:xfrm>
        </p:grpSpPr>
        <p:sp>
          <p:nvSpPr>
            <p:cNvPr id="39967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7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69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70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" name="Rectangle 254"/>
            <p:cNvSpPr>
              <a:spLocks noChangeArrowheads="1"/>
            </p:cNvSpPr>
            <p:nvPr/>
          </p:nvSpPr>
          <p:spPr bwMode="auto">
            <a:xfrm>
              <a:off x="4212" y="693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2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" name="AutoShape 256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8" name="AutoShape 257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3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3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4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" name="AutoShape 260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6" name="AutoShape 261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5" name="Rectangle 262"/>
            <p:cNvSpPr>
              <a:spLocks noChangeArrowheads="1"/>
            </p:cNvSpPr>
            <p:nvPr/>
          </p:nvSpPr>
          <p:spPr bwMode="auto">
            <a:xfrm>
              <a:off x="4216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6" name="Rectangle 263"/>
            <p:cNvSpPr>
              <a:spLocks noChangeArrowheads="1"/>
            </p:cNvSpPr>
            <p:nvPr/>
          </p:nvSpPr>
          <p:spPr bwMode="auto">
            <a:xfrm>
              <a:off x="4229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7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" name="AutoShape 265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1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4" name="AutoShape 266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39978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39979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1" name="AutoShape 269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2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2" name="AutoShape 27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20" name="Rectangle 271"/>
            <p:cNvSpPr>
              <a:spLocks noChangeArrowheads="1"/>
            </p:cNvSpPr>
            <p:nvPr/>
          </p:nvSpPr>
          <p:spPr bwMode="auto">
            <a:xfrm>
              <a:off x="5251" y="433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1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82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" name="Oval 274"/>
            <p:cNvSpPr>
              <a:spLocks noChangeArrowheads="1"/>
            </p:cNvSpPr>
            <p:nvPr/>
          </p:nvSpPr>
          <p:spPr bwMode="auto">
            <a:xfrm>
              <a:off x="5517" y="2613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4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5" name="AutoShape 276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6" name="AutoShape 277"/>
            <p:cNvSpPr>
              <a:spLocks noChangeArrowheads="1"/>
            </p:cNvSpPr>
            <p:nvPr/>
          </p:nvSpPr>
          <p:spPr bwMode="auto">
            <a:xfrm>
              <a:off x="4204" y="2711"/>
              <a:ext cx="1071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7" name="Oval 278"/>
            <p:cNvSpPr>
              <a:spLocks noChangeArrowheads="1"/>
            </p:cNvSpPr>
            <p:nvPr/>
          </p:nvSpPr>
          <p:spPr bwMode="auto">
            <a:xfrm>
              <a:off x="4305" y="2382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8" name="Oval 279"/>
            <p:cNvSpPr>
              <a:spLocks noChangeArrowheads="1"/>
            </p:cNvSpPr>
            <p:nvPr/>
          </p:nvSpPr>
          <p:spPr bwMode="auto">
            <a:xfrm>
              <a:off x="4486" y="2385"/>
              <a:ext cx="161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9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7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0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5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</p:grpSp>
      <p:sp>
        <p:nvSpPr>
          <p:cNvPr id="39941" name="Freeform 1287"/>
          <p:cNvSpPr>
            <a:spLocks/>
          </p:cNvSpPr>
          <p:nvPr/>
        </p:nvSpPr>
        <p:spPr bwMode="auto">
          <a:xfrm>
            <a:off x="3208339" y="1958976"/>
            <a:ext cx="2320925" cy="1228725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943" name="Rectangle 43"/>
          <p:cNvSpPr>
            <a:spLocks noChangeArrowheads="1"/>
          </p:cNvSpPr>
          <p:nvPr/>
        </p:nvSpPr>
        <p:spPr bwMode="auto">
          <a:xfrm>
            <a:off x="6686551" y="2082800"/>
            <a:ext cx="1603375" cy="8699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cxnSp>
        <p:nvCxnSpPr>
          <p:cNvPr id="39944" name="Straight Connector 45"/>
          <p:cNvCxnSpPr>
            <a:cxnSpLocks noChangeShapeType="1"/>
          </p:cNvCxnSpPr>
          <p:nvPr/>
        </p:nvCxnSpPr>
        <p:spPr bwMode="auto">
          <a:xfrm>
            <a:off x="2849564" y="2524125"/>
            <a:ext cx="1241425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5" name="Straight Connector 46"/>
          <p:cNvCxnSpPr>
            <a:cxnSpLocks noChangeShapeType="1"/>
          </p:cNvCxnSpPr>
          <p:nvPr/>
        </p:nvCxnSpPr>
        <p:spPr bwMode="auto">
          <a:xfrm>
            <a:off x="5403850" y="2538413"/>
            <a:ext cx="1531938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6" name="TextBox 47"/>
          <p:cNvSpPr txBox="1">
            <a:spLocks noChangeArrowheads="1"/>
          </p:cNvSpPr>
          <p:nvPr/>
        </p:nvSpPr>
        <p:spPr bwMode="auto">
          <a:xfrm>
            <a:off x="5486400" y="1889126"/>
            <a:ext cx="1328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variable fill </a:t>
            </a:r>
          </a:p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rate, </a:t>
            </a:r>
            <a:r>
              <a:rPr lang="en-US" sz="1800" i="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x(t)</a:t>
            </a:r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8197850" y="1882776"/>
            <a:ext cx="1614488" cy="658813"/>
            <a:chOff x="6673448" y="1882401"/>
            <a:chExt cx="1614619" cy="659064"/>
          </a:xfrm>
        </p:grpSpPr>
        <p:cxnSp>
          <p:nvCxnSpPr>
            <p:cNvPr id="39963" name="Straight Connector 55"/>
            <p:cNvCxnSpPr>
              <a:cxnSpLocks noChangeShapeType="1"/>
            </p:cNvCxnSpPr>
            <p:nvPr/>
          </p:nvCxnSpPr>
          <p:spPr bwMode="auto">
            <a:xfrm>
              <a:off x="6673448" y="2541465"/>
              <a:ext cx="652985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64" name="TextBox 57"/>
            <p:cNvSpPr txBox="1">
              <a:spLocks noChangeArrowheads="1"/>
            </p:cNvSpPr>
            <p:nvPr/>
          </p:nvSpPr>
          <p:spPr bwMode="auto">
            <a:xfrm>
              <a:off x="6833034" y="1882401"/>
              <a:ext cx="14550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playout rate,</a:t>
              </a:r>
            </a:p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e.g., CBR </a:t>
              </a:r>
              <a:r>
                <a:rPr lang="en-US" sz="1800" dirty="0">
                  <a:solidFill>
                    <a:srgbClr val="CC0000"/>
                  </a:solidFill>
                  <a:latin typeface="Helvetica" pitchFamily="2" charset="0"/>
                  <a:cs typeface="Arial" charset="0"/>
                </a:rPr>
                <a:t>r</a:t>
              </a:r>
            </a:p>
          </p:txBody>
        </p:sp>
      </p:grp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467601" y="2095500"/>
            <a:ext cx="815975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>
              <a:latin typeface="Helvetica" pitchFamily="2" charset="0"/>
            </a:endParaRPr>
          </a:p>
        </p:txBody>
      </p:sp>
      <p:sp>
        <p:nvSpPr>
          <p:cNvPr id="39952" name="TextBox 59"/>
          <p:cNvSpPr txBox="1">
            <a:spLocks noChangeArrowheads="1"/>
          </p:cNvSpPr>
          <p:nvPr/>
        </p:nvSpPr>
        <p:spPr bwMode="auto">
          <a:xfrm>
            <a:off x="7188200" y="1409701"/>
            <a:ext cx="142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Helvetica" pitchFamily="2" charset="0"/>
                <a:cs typeface="Arial" charset="0"/>
              </a:rPr>
              <a:t>buffer fill level, </a:t>
            </a:r>
            <a:r>
              <a:rPr lang="en-US" sz="140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B(t)</a:t>
            </a:r>
          </a:p>
        </p:txBody>
      </p:sp>
      <p:cxnSp>
        <p:nvCxnSpPr>
          <p:cNvPr id="39953" name="Straight Arrow Connector 60"/>
          <p:cNvCxnSpPr>
            <a:cxnSpLocks noChangeShapeType="1"/>
          </p:cNvCxnSpPr>
          <p:nvPr/>
        </p:nvCxnSpPr>
        <p:spPr bwMode="auto">
          <a:xfrm flipH="1">
            <a:off x="7502526" y="178117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4" name="Straight Arrow Connector 62"/>
          <p:cNvCxnSpPr>
            <a:cxnSpLocks noChangeShapeType="1"/>
          </p:cNvCxnSpPr>
          <p:nvPr/>
        </p:nvCxnSpPr>
        <p:spPr bwMode="auto">
          <a:xfrm rot="10800000" flipH="1">
            <a:off x="8113714" y="177482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5" name="TextBox 64"/>
          <p:cNvSpPr txBox="1">
            <a:spLocks noChangeArrowheads="1"/>
          </p:cNvSpPr>
          <p:nvPr/>
        </p:nvSpPr>
        <p:spPr bwMode="auto">
          <a:xfrm>
            <a:off x="1758950" y="3043238"/>
            <a:ext cx="149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video server</a:t>
            </a:r>
            <a:endParaRPr lang="en-US" sz="1800" dirty="0">
              <a:solidFill>
                <a:srgbClr val="CC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6963" y="2095500"/>
            <a:ext cx="423862" cy="846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7453313" y="2100263"/>
            <a:ext cx="425450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23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70AD32D-C812-674C-B4D5-86E44416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Client-side buffering, playout</a:t>
            </a:r>
          </a:p>
        </p:txBody>
      </p:sp>
      <p:sp>
        <p:nvSpPr>
          <p:cNvPr id="62" name="Content Placeholder 44">
            <a:extLst>
              <a:ext uri="{FF2B5EF4-FFF2-40B4-BE49-F238E27FC236}">
                <a16:creationId xmlns:a16="http://schemas.microsoft.com/office/drawing/2014/main" id="{A75B64DA-D455-5E4E-B260-D2C7F09AF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891" y="3644901"/>
            <a:ext cx="10111509" cy="303371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playout buffering: average fill rate (x), playout rate (r):</a:t>
            </a:r>
          </a:p>
          <a:p>
            <a:pPr>
              <a:defRPr/>
            </a:pPr>
            <a:r>
              <a:rPr lang="en-US" sz="2400" dirty="0">
                <a:solidFill>
                  <a:srgbClr val="000099"/>
                </a:solidFill>
              </a:rPr>
              <a:t>x &lt; r: </a:t>
            </a:r>
            <a:r>
              <a:rPr lang="en-US" sz="2400" dirty="0"/>
              <a:t>buffer eventually empties for a sufficiently long video. Stall and rebuffering </a:t>
            </a:r>
          </a:p>
          <a:p>
            <a:pPr>
              <a:defRPr/>
            </a:pPr>
            <a:r>
              <a:rPr lang="en-US" sz="2400" dirty="0">
                <a:solidFill>
                  <a:srgbClr val="000099"/>
                </a:solidFill>
              </a:rPr>
              <a:t>x &gt; r: </a:t>
            </a:r>
            <a:r>
              <a:rPr lang="en-US" sz="2400" dirty="0"/>
              <a:t>buffer will not empty, provided the initial playout delay is large enough to absorb variability in x(t)</a:t>
            </a:r>
          </a:p>
          <a:p>
            <a:pPr lvl="1">
              <a:defRPr/>
            </a:pPr>
            <a:r>
              <a:rPr lang="en-US" i="1" dirty="0">
                <a:solidFill>
                  <a:srgbClr val="CC0000"/>
                </a:solidFill>
              </a:rPr>
              <a:t>initial playout delay tradeoff: </a:t>
            </a:r>
            <a:r>
              <a:rPr lang="en-US" dirty="0"/>
              <a:t>buffer starvation less likely with larger delay, but also incur a larger delay until the user begins watching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3" name="TextBox 49">
            <a:extLst>
              <a:ext uri="{FF2B5EF4-FFF2-40B4-BE49-F238E27FC236}">
                <a16:creationId xmlns:a16="http://schemas.microsoft.com/office/drawing/2014/main" id="{0F29E443-4EE5-824D-9060-81FF24D96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351" y="3079502"/>
            <a:ext cx="1657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Client’s</a:t>
            </a:r>
          </a:p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buffer, size </a:t>
            </a:r>
            <a:r>
              <a:rPr lang="en-US" sz="1400" i="0" dirty="0" err="1">
                <a:latin typeface="Arial" charset="0"/>
                <a:cs typeface="Arial" charset="0"/>
              </a:rPr>
              <a:t>B</a:t>
            </a:r>
            <a:r>
              <a:rPr lang="en-US" sz="1400" i="0" baseline="-25000" dirty="0" err="1">
                <a:latin typeface="Arial" charset="0"/>
                <a:cs typeface="Arial" charset="0"/>
              </a:rPr>
              <a:t>max</a:t>
            </a:r>
            <a:r>
              <a:rPr lang="en-US" sz="1400" i="0" dirty="0">
                <a:latin typeface="Arial" charset="0"/>
                <a:cs typeface="Arial" charset="0"/>
              </a:rPr>
              <a:t> </a:t>
            </a:r>
          </a:p>
        </p:txBody>
      </p:sp>
      <p:cxnSp>
        <p:nvCxnSpPr>
          <p:cNvPr id="71" name="Straight Arrow Connector 54">
            <a:extLst>
              <a:ext uri="{FF2B5EF4-FFF2-40B4-BE49-F238E27FC236}">
                <a16:creationId xmlns:a16="http://schemas.microsoft.com/office/drawing/2014/main" id="{CED4D72D-D680-4447-988F-92FAA768E1A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683375" y="3333750"/>
            <a:ext cx="280988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Straight Arrow Connector 51">
            <a:extLst>
              <a:ext uri="{FF2B5EF4-FFF2-40B4-BE49-F238E27FC236}">
                <a16:creationId xmlns:a16="http://schemas.microsoft.com/office/drawing/2014/main" id="{6D3F60D1-5ECF-3049-8413-865E8D8CFC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97850" y="3335890"/>
            <a:ext cx="280987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Connector 52">
            <a:extLst>
              <a:ext uri="{FF2B5EF4-FFF2-40B4-BE49-F238E27FC236}">
                <a16:creationId xmlns:a16="http://schemas.microsoft.com/office/drawing/2014/main" id="{DE2878F4-C6C4-C841-9D81-A67C9CC7F5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83146" y="4226647"/>
            <a:ext cx="207963" cy="0"/>
          </a:xfrm>
          <a:prstGeom prst="line">
            <a:avLst/>
          </a:prstGeom>
          <a:noFill/>
          <a:ln w="222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66">
            <a:extLst>
              <a:ext uri="{FF2B5EF4-FFF2-40B4-BE49-F238E27FC236}">
                <a16:creationId xmlns:a16="http://schemas.microsoft.com/office/drawing/2014/main" id="{145093F9-6B46-184F-A2E7-537138D4EDD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383147" y="5017222"/>
            <a:ext cx="207962" cy="0"/>
          </a:xfrm>
          <a:prstGeom prst="line">
            <a:avLst/>
          </a:prstGeom>
          <a:noFill/>
          <a:ln w="222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68">
            <a:extLst>
              <a:ext uri="{FF2B5EF4-FFF2-40B4-BE49-F238E27FC236}">
                <a16:creationId xmlns:a16="http://schemas.microsoft.com/office/drawing/2014/main" id="{88644CDB-3786-DC4B-A6E1-00D719B00FE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76232" y="3714028"/>
            <a:ext cx="147637" cy="15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3012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40" name="Group 249"/>
          <p:cNvGrpSpPr>
            <a:grpSpLocks/>
          </p:cNvGrpSpPr>
          <p:nvPr/>
        </p:nvGrpSpPr>
        <p:grpSpPr bwMode="auto">
          <a:xfrm>
            <a:off x="2227264" y="2027239"/>
            <a:ext cx="561975" cy="1038225"/>
            <a:chOff x="4140" y="429"/>
            <a:chExt cx="1425" cy="2396"/>
          </a:xfrm>
        </p:grpSpPr>
        <p:sp>
          <p:nvSpPr>
            <p:cNvPr id="39967" name="Freeform 250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" name="Rectangle 251"/>
            <p:cNvSpPr>
              <a:spLocks noChangeArrowheads="1"/>
            </p:cNvSpPr>
            <p:nvPr/>
          </p:nvSpPr>
          <p:spPr bwMode="auto">
            <a:xfrm>
              <a:off x="4204" y="429"/>
              <a:ext cx="1047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69" name="Freeform 252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70" name="Freeform 253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" name="Rectangle 254"/>
            <p:cNvSpPr>
              <a:spLocks noChangeArrowheads="1"/>
            </p:cNvSpPr>
            <p:nvPr/>
          </p:nvSpPr>
          <p:spPr bwMode="auto">
            <a:xfrm>
              <a:off x="4212" y="693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2" name="Group 255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37" name="AutoShape 256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8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8" name="AutoShape 257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3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3" name="Rectangle 258"/>
            <p:cNvSpPr>
              <a:spLocks noChangeArrowheads="1"/>
            </p:cNvSpPr>
            <p:nvPr/>
          </p:nvSpPr>
          <p:spPr bwMode="auto">
            <a:xfrm>
              <a:off x="4225" y="1019"/>
              <a:ext cx="59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4" name="Group 259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35" name="AutoShape 260"/>
              <p:cNvSpPr>
                <a:spLocks noChangeArrowheads="1"/>
              </p:cNvSpPr>
              <p:nvPr/>
            </p:nvSpPr>
            <p:spPr bwMode="auto">
              <a:xfrm>
                <a:off x="615" y="2567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6" name="AutoShape 261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8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15" name="Rectangle 262"/>
            <p:cNvSpPr>
              <a:spLocks noChangeArrowheads="1"/>
            </p:cNvSpPr>
            <p:nvPr/>
          </p:nvSpPr>
          <p:spPr bwMode="auto">
            <a:xfrm>
              <a:off x="4216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6" name="Rectangle 263"/>
            <p:cNvSpPr>
              <a:spLocks noChangeArrowheads="1"/>
            </p:cNvSpPr>
            <p:nvPr/>
          </p:nvSpPr>
          <p:spPr bwMode="auto">
            <a:xfrm>
              <a:off x="4229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39977" name="Group 264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33" name="AutoShape 265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17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4" name="AutoShape 266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2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39978" name="Freeform 267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39979" name="Group 268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31" name="AutoShape 269"/>
              <p:cNvSpPr>
                <a:spLocks noChangeArrowheads="1"/>
              </p:cNvSpPr>
              <p:nvPr/>
            </p:nvSpPr>
            <p:spPr bwMode="auto">
              <a:xfrm>
                <a:off x="615" y="2568"/>
                <a:ext cx="722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32" name="AutoShape 270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87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20" name="Rectangle 271"/>
            <p:cNvSpPr>
              <a:spLocks noChangeArrowheads="1"/>
            </p:cNvSpPr>
            <p:nvPr/>
          </p:nvSpPr>
          <p:spPr bwMode="auto">
            <a:xfrm>
              <a:off x="5251" y="433"/>
              <a:ext cx="68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1" name="Freeform 272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982" name="Freeform 273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" name="Oval 274"/>
            <p:cNvSpPr>
              <a:spLocks noChangeArrowheads="1"/>
            </p:cNvSpPr>
            <p:nvPr/>
          </p:nvSpPr>
          <p:spPr bwMode="auto">
            <a:xfrm>
              <a:off x="5517" y="2613"/>
              <a:ext cx="48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9984" name="Freeform 275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5" name="AutoShape 276"/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6" name="AutoShape 277"/>
            <p:cNvSpPr>
              <a:spLocks noChangeArrowheads="1"/>
            </p:cNvSpPr>
            <p:nvPr/>
          </p:nvSpPr>
          <p:spPr bwMode="auto">
            <a:xfrm>
              <a:off x="4204" y="2711"/>
              <a:ext cx="1071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7" name="Oval 278"/>
            <p:cNvSpPr>
              <a:spLocks noChangeArrowheads="1"/>
            </p:cNvSpPr>
            <p:nvPr/>
          </p:nvSpPr>
          <p:spPr bwMode="auto">
            <a:xfrm>
              <a:off x="4305" y="2382"/>
              <a:ext cx="161" cy="143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8" name="Oval 279"/>
            <p:cNvSpPr>
              <a:spLocks noChangeArrowheads="1"/>
            </p:cNvSpPr>
            <p:nvPr/>
          </p:nvSpPr>
          <p:spPr bwMode="auto">
            <a:xfrm>
              <a:off x="4486" y="2385"/>
              <a:ext cx="161" cy="13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9" name="Oval 280"/>
            <p:cNvSpPr>
              <a:spLocks noChangeArrowheads="1"/>
            </p:cNvSpPr>
            <p:nvPr/>
          </p:nvSpPr>
          <p:spPr bwMode="auto">
            <a:xfrm>
              <a:off x="4663" y="2382"/>
              <a:ext cx="157" cy="139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30" name="Rectangle 281"/>
            <p:cNvSpPr>
              <a:spLocks noChangeArrowheads="1"/>
            </p:cNvSpPr>
            <p:nvPr/>
          </p:nvSpPr>
          <p:spPr bwMode="auto">
            <a:xfrm>
              <a:off x="5062" y="1836"/>
              <a:ext cx="85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</p:grpSp>
      <p:sp>
        <p:nvSpPr>
          <p:cNvPr id="39941" name="Freeform 1287"/>
          <p:cNvSpPr>
            <a:spLocks/>
          </p:cNvSpPr>
          <p:nvPr/>
        </p:nvSpPr>
        <p:spPr bwMode="auto">
          <a:xfrm>
            <a:off x="3208339" y="1958976"/>
            <a:ext cx="2320925" cy="1228725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943" name="Rectangle 43"/>
          <p:cNvSpPr>
            <a:spLocks noChangeArrowheads="1"/>
          </p:cNvSpPr>
          <p:nvPr/>
        </p:nvSpPr>
        <p:spPr bwMode="auto">
          <a:xfrm>
            <a:off x="6686551" y="2082800"/>
            <a:ext cx="1603375" cy="8699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cxnSp>
        <p:nvCxnSpPr>
          <p:cNvPr id="39944" name="Straight Connector 45"/>
          <p:cNvCxnSpPr>
            <a:cxnSpLocks noChangeShapeType="1"/>
          </p:cNvCxnSpPr>
          <p:nvPr/>
        </p:nvCxnSpPr>
        <p:spPr bwMode="auto">
          <a:xfrm>
            <a:off x="2849564" y="2524125"/>
            <a:ext cx="1241425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5" name="Straight Connector 46"/>
          <p:cNvCxnSpPr>
            <a:cxnSpLocks noChangeShapeType="1"/>
          </p:cNvCxnSpPr>
          <p:nvPr/>
        </p:nvCxnSpPr>
        <p:spPr bwMode="auto">
          <a:xfrm>
            <a:off x="5403850" y="2538413"/>
            <a:ext cx="1531938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46" name="TextBox 47"/>
          <p:cNvSpPr txBox="1">
            <a:spLocks noChangeArrowheads="1"/>
          </p:cNvSpPr>
          <p:nvPr/>
        </p:nvSpPr>
        <p:spPr bwMode="auto">
          <a:xfrm>
            <a:off x="5486400" y="1889126"/>
            <a:ext cx="13287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variable fill </a:t>
            </a:r>
          </a:p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rate, </a:t>
            </a:r>
            <a:r>
              <a:rPr lang="en-US" sz="1800" i="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x(t)</a:t>
            </a:r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8197850" y="1882776"/>
            <a:ext cx="1614488" cy="658813"/>
            <a:chOff x="6673448" y="1882401"/>
            <a:chExt cx="1614619" cy="659064"/>
          </a:xfrm>
        </p:grpSpPr>
        <p:cxnSp>
          <p:nvCxnSpPr>
            <p:cNvPr id="39963" name="Straight Connector 55"/>
            <p:cNvCxnSpPr>
              <a:cxnSpLocks noChangeShapeType="1"/>
            </p:cNvCxnSpPr>
            <p:nvPr/>
          </p:nvCxnSpPr>
          <p:spPr bwMode="auto">
            <a:xfrm>
              <a:off x="6673448" y="2541465"/>
              <a:ext cx="652985" cy="0"/>
            </a:xfrm>
            <a:prstGeom prst="line">
              <a:avLst/>
            </a:prstGeom>
            <a:noFill/>
            <a:ln w="317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964" name="TextBox 57"/>
            <p:cNvSpPr txBox="1">
              <a:spLocks noChangeArrowheads="1"/>
            </p:cNvSpPr>
            <p:nvPr/>
          </p:nvSpPr>
          <p:spPr bwMode="auto">
            <a:xfrm>
              <a:off x="6833034" y="1882401"/>
              <a:ext cx="14550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playout rate,</a:t>
              </a:r>
            </a:p>
            <a:p>
              <a:r>
                <a:rPr lang="en-US" sz="1800" i="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e.g., CBR </a:t>
              </a:r>
              <a:r>
                <a:rPr lang="en-US" sz="1800" dirty="0">
                  <a:solidFill>
                    <a:srgbClr val="CC0000"/>
                  </a:solidFill>
                  <a:latin typeface="Helvetica" pitchFamily="2" charset="0"/>
                  <a:cs typeface="Arial" charset="0"/>
                </a:rPr>
                <a:t>r</a:t>
              </a:r>
            </a:p>
          </p:txBody>
        </p:sp>
      </p:grp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467601" y="2095500"/>
            <a:ext cx="815975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>
              <a:latin typeface="Helvetica" pitchFamily="2" charset="0"/>
            </a:endParaRPr>
          </a:p>
        </p:txBody>
      </p:sp>
      <p:sp>
        <p:nvSpPr>
          <p:cNvPr id="39952" name="TextBox 59"/>
          <p:cNvSpPr txBox="1">
            <a:spLocks noChangeArrowheads="1"/>
          </p:cNvSpPr>
          <p:nvPr/>
        </p:nvSpPr>
        <p:spPr bwMode="auto">
          <a:xfrm>
            <a:off x="7188200" y="1409701"/>
            <a:ext cx="1428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Helvetica" pitchFamily="2" charset="0"/>
                <a:cs typeface="Arial" charset="0"/>
              </a:rPr>
              <a:t>buffer fill level, </a:t>
            </a:r>
            <a:r>
              <a:rPr lang="en-US" sz="1400" dirty="0">
                <a:solidFill>
                  <a:srgbClr val="CC0000"/>
                </a:solidFill>
                <a:latin typeface="Helvetica" pitchFamily="2" charset="0"/>
                <a:cs typeface="Arial" charset="0"/>
              </a:rPr>
              <a:t>B(t)</a:t>
            </a:r>
          </a:p>
        </p:txBody>
      </p:sp>
      <p:cxnSp>
        <p:nvCxnSpPr>
          <p:cNvPr id="39953" name="Straight Arrow Connector 60"/>
          <p:cNvCxnSpPr>
            <a:cxnSpLocks noChangeShapeType="1"/>
          </p:cNvCxnSpPr>
          <p:nvPr/>
        </p:nvCxnSpPr>
        <p:spPr bwMode="auto">
          <a:xfrm flipH="1">
            <a:off x="7502526" y="178117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4" name="Straight Arrow Connector 62"/>
          <p:cNvCxnSpPr>
            <a:cxnSpLocks noChangeShapeType="1"/>
          </p:cNvCxnSpPr>
          <p:nvPr/>
        </p:nvCxnSpPr>
        <p:spPr bwMode="auto">
          <a:xfrm rot="10800000" flipH="1">
            <a:off x="8113714" y="1774825"/>
            <a:ext cx="168275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5" name="TextBox 64"/>
          <p:cNvSpPr txBox="1">
            <a:spLocks noChangeArrowheads="1"/>
          </p:cNvSpPr>
          <p:nvPr/>
        </p:nvSpPr>
        <p:spPr bwMode="auto">
          <a:xfrm>
            <a:off x="1758950" y="3043238"/>
            <a:ext cx="1498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i="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video server</a:t>
            </a:r>
            <a:endParaRPr lang="en-US" sz="1800" dirty="0">
              <a:solidFill>
                <a:srgbClr val="CC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6963" y="2095500"/>
            <a:ext cx="423862" cy="846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7453313" y="2100263"/>
            <a:ext cx="425450" cy="8445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24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70AD32D-C812-674C-B4D5-86E44416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Client-side buffering, playout</a:t>
            </a:r>
          </a:p>
        </p:txBody>
      </p:sp>
      <p:sp>
        <p:nvSpPr>
          <p:cNvPr id="62" name="Content Placeholder 44">
            <a:extLst>
              <a:ext uri="{FF2B5EF4-FFF2-40B4-BE49-F238E27FC236}">
                <a16:creationId xmlns:a16="http://schemas.microsoft.com/office/drawing/2014/main" id="{A75B64DA-D455-5E4E-B260-D2C7F09AF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891" y="3644901"/>
            <a:ext cx="10263909" cy="3033713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playout buffering: average fill rate (x), playout rate (r):</a:t>
            </a:r>
            <a:endParaRPr lang="en-US" dirty="0">
              <a:solidFill>
                <a:srgbClr val="000099"/>
              </a:solidFill>
            </a:endParaRPr>
          </a:p>
          <a:p>
            <a:pPr>
              <a:defRPr/>
            </a:pPr>
            <a:r>
              <a:rPr lang="en-US" dirty="0"/>
              <a:t>is x &lt; r or x &gt; r for a given network connection?</a:t>
            </a:r>
          </a:p>
          <a:p>
            <a:pPr>
              <a:defRPr/>
            </a:pPr>
            <a:r>
              <a:rPr lang="en-US" dirty="0"/>
              <a:t>It is hard to predict this in general!</a:t>
            </a:r>
          </a:p>
          <a:p>
            <a:pPr lvl="1">
              <a:defRPr/>
            </a:pPr>
            <a:r>
              <a:rPr lang="en-US" dirty="0"/>
              <a:t>Best effort network suffers long queues, paths with low bandwidth, …</a:t>
            </a:r>
          </a:p>
          <a:p>
            <a:pPr>
              <a:defRPr/>
            </a:pPr>
            <a:r>
              <a:rPr lang="en-US" dirty="0">
                <a:solidFill>
                  <a:srgbClr val="C00000"/>
                </a:solidFill>
              </a:rPr>
              <a:t>How to set playout rate r?</a:t>
            </a:r>
          </a:p>
          <a:p>
            <a:pPr lvl="1">
              <a:defRPr/>
            </a:pPr>
            <a:r>
              <a:rPr lang="en-US" dirty="0"/>
              <a:t>Too low a bit-rate r: video has poorer quality than needed</a:t>
            </a:r>
          </a:p>
          <a:p>
            <a:pPr lvl="1">
              <a:defRPr/>
            </a:pPr>
            <a:r>
              <a:rPr lang="en-US" dirty="0"/>
              <a:t>Too high a bit-rate r: buffer might empty out. Stall/rebuffering!</a:t>
            </a:r>
          </a:p>
        </p:txBody>
      </p:sp>
      <p:sp>
        <p:nvSpPr>
          <p:cNvPr id="63" name="TextBox 49">
            <a:extLst>
              <a:ext uri="{FF2B5EF4-FFF2-40B4-BE49-F238E27FC236}">
                <a16:creationId xmlns:a16="http://schemas.microsoft.com/office/drawing/2014/main" id="{0F29E443-4EE5-824D-9060-81FF24D96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351" y="3079502"/>
            <a:ext cx="1657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Client’s</a:t>
            </a:r>
          </a:p>
          <a:p>
            <a:pPr algn="ctr"/>
            <a:r>
              <a:rPr lang="en-US" sz="1400" i="0" dirty="0">
                <a:latin typeface="Arial" charset="0"/>
                <a:cs typeface="Arial" charset="0"/>
              </a:rPr>
              <a:t>buffer, size </a:t>
            </a:r>
            <a:r>
              <a:rPr lang="en-US" sz="1400" i="0" dirty="0" err="1">
                <a:latin typeface="Arial" charset="0"/>
                <a:cs typeface="Arial" charset="0"/>
              </a:rPr>
              <a:t>B</a:t>
            </a:r>
            <a:r>
              <a:rPr lang="en-US" sz="1400" i="0" baseline="-25000" dirty="0" err="1">
                <a:latin typeface="Arial" charset="0"/>
                <a:cs typeface="Arial" charset="0"/>
              </a:rPr>
              <a:t>max</a:t>
            </a:r>
            <a:r>
              <a:rPr lang="en-US" sz="1400" i="0" dirty="0">
                <a:latin typeface="Arial" charset="0"/>
                <a:cs typeface="Arial" charset="0"/>
              </a:rPr>
              <a:t> </a:t>
            </a:r>
          </a:p>
        </p:txBody>
      </p:sp>
      <p:cxnSp>
        <p:nvCxnSpPr>
          <p:cNvPr id="71" name="Straight Arrow Connector 54">
            <a:extLst>
              <a:ext uri="{FF2B5EF4-FFF2-40B4-BE49-F238E27FC236}">
                <a16:creationId xmlns:a16="http://schemas.microsoft.com/office/drawing/2014/main" id="{CED4D72D-D680-4447-988F-92FAA768E1A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683375" y="3333750"/>
            <a:ext cx="280988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Straight Arrow Connector 51">
            <a:extLst>
              <a:ext uri="{FF2B5EF4-FFF2-40B4-BE49-F238E27FC236}">
                <a16:creationId xmlns:a16="http://schemas.microsoft.com/office/drawing/2014/main" id="{6D3F60D1-5ECF-3049-8413-865E8D8CFC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197850" y="3335890"/>
            <a:ext cx="280987" cy="0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Connector 52">
            <a:extLst>
              <a:ext uri="{FF2B5EF4-FFF2-40B4-BE49-F238E27FC236}">
                <a16:creationId xmlns:a16="http://schemas.microsoft.com/office/drawing/2014/main" id="{DE2878F4-C6C4-C841-9D81-A67C9CC7F55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8950" y="4154456"/>
            <a:ext cx="207963" cy="0"/>
          </a:xfrm>
          <a:prstGeom prst="line">
            <a:avLst/>
          </a:prstGeom>
          <a:noFill/>
          <a:ln w="222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66">
            <a:extLst>
              <a:ext uri="{FF2B5EF4-FFF2-40B4-BE49-F238E27FC236}">
                <a16:creationId xmlns:a16="http://schemas.microsoft.com/office/drawing/2014/main" id="{145093F9-6B46-184F-A2E7-537138D4EDD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88345" y="4142426"/>
            <a:ext cx="207962" cy="0"/>
          </a:xfrm>
          <a:prstGeom prst="line">
            <a:avLst/>
          </a:prstGeom>
          <a:noFill/>
          <a:ln w="22225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Connector 68">
            <a:extLst>
              <a:ext uri="{FF2B5EF4-FFF2-40B4-BE49-F238E27FC236}">
                <a16:creationId xmlns:a16="http://schemas.microsoft.com/office/drawing/2014/main" id="{88644CDB-3786-DC4B-A6E1-00D719B00FE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76232" y="3714028"/>
            <a:ext cx="147637" cy="1588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2327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B14DF-4275-A246-8CDD-770E089E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Adaptive bit–rate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BAD50-9A8E-5240-BDF7-4A1829A1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832432" cy="5287628"/>
          </a:xfrm>
        </p:spPr>
        <p:txBody>
          <a:bodyPr>
            <a:normAutofit/>
          </a:bodyPr>
          <a:lstStyle/>
          <a:p>
            <a:r>
              <a:rPr lang="en-US" dirty="0"/>
              <a:t>Motivation: Want to provide high quality video experience, without stalls</a:t>
            </a:r>
          </a:p>
          <a:p>
            <a:r>
              <a:rPr lang="en-US" dirty="0"/>
              <a:t>Observations:</a:t>
            </a:r>
          </a:p>
          <a:p>
            <a:pPr lvl="1"/>
            <a:r>
              <a:rPr lang="en-US" dirty="0"/>
              <a:t>Videos come in different qualities (average bit rates)</a:t>
            </a:r>
          </a:p>
          <a:p>
            <a:pPr lvl="1"/>
            <a:r>
              <a:rPr lang="en-US" dirty="0"/>
              <a:t>Versions of the video for different quality levels readily available</a:t>
            </a:r>
          </a:p>
          <a:p>
            <a:pPr lvl="1"/>
            <a:r>
              <a:rPr lang="en-US" dirty="0"/>
              <a:t>Different segments of video can be downloaded separately</a:t>
            </a:r>
          </a:p>
          <a:p>
            <a:r>
              <a:rPr lang="en-US" dirty="0">
                <a:solidFill>
                  <a:srgbClr val="C00000"/>
                </a:solidFill>
              </a:rPr>
              <a:t>Adapt bit rate per segment </a:t>
            </a:r>
            <a:r>
              <a:rPr lang="en-US" dirty="0"/>
              <a:t>through collaboration between the video client (e.g., your browser) and the server (e.g., @ Netflix)</a:t>
            </a:r>
          </a:p>
          <a:p>
            <a:r>
              <a:rPr lang="en-US" dirty="0">
                <a:solidFill>
                  <a:srgbClr val="C00000"/>
                </a:solidFill>
              </a:rPr>
              <a:t>Adaptive bit-rate (ABR) video: </a:t>
            </a:r>
            <a:r>
              <a:rPr lang="en-US" dirty="0"/>
              <a:t>change the bit-rate (quality) of next video segment based on network and client conditions</a:t>
            </a:r>
          </a:p>
          <a:p>
            <a:r>
              <a:rPr lang="en-US" dirty="0"/>
              <a:t>A typical strategy:  </a:t>
            </a:r>
            <a:r>
              <a:rPr lang="en-US" dirty="0">
                <a:solidFill>
                  <a:srgbClr val="C00000"/>
                </a:solidFill>
              </a:rPr>
              <a:t>Buffer-based rate adaptation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5A1E20-98CC-554D-9A52-1E72C61AC0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1695" y="2266520"/>
            <a:ext cx="1347537" cy="194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6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B14DF-4275-A246-8CDD-770E089E1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Buffer-based bit-rate adaptation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BAD50-9A8E-5240-BDF7-4A1829A1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1016916" cy="5287628"/>
          </a:xfrm>
        </p:spPr>
        <p:txBody>
          <a:bodyPr>
            <a:normAutofit/>
          </a:bodyPr>
          <a:lstStyle/>
          <a:p>
            <a:r>
              <a:rPr lang="en-US" dirty="0"/>
              <a:t>Key idea: If there is a large stored buffer of video, optimize aggressively for video quality, i.e., high bit rates</a:t>
            </a:r>
          </a:p>
          <a:p>
            <a:endParaRPr lang="en-US" dirty="0"/>
          </a:p>
          <a:p>
            <a:r>
              <a:rPr lang="en-US" dirty="0"/>
              <a:t>Else (i.e., buffer has low occupancy), avoid stalls by being conservative and ask for a lower quality (bit-rate)</a:t>
            </a:r>
          </a:p>
          <a:p>
            <a:pPr lvl="1"/>
            <a:r>
              <a:rPr lang="en-US" dirty="0"/>
              <a:t>Hope: lower bandwidth requirement of a lower quality stream is satisfiable more easily</a:t>
            </a:r>
          </a:p>
        </p:txBody>
      </p:sp>
    </p:spTree>
    <p:extLst>
      <p:ext uri="{BB962C8B-B14F-4D97-AF65-F5344CB8AC3E}">
        <p14:creationId xmlns:p14="http://schemas.microsoft.com/office/powerpoint/2010/main" val="385956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DE0BB-2F81-0340-B466-04851DC6A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Buffer-based bit-rate adaptation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B6D83-AA37-9546-B6E4-6021E1856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1638"/>
          </a:xfrm>
        </p:spPr>
        <p:txBody>
          <a:bodyPr>
            <a:normAutofit lnSpcReduction="10000"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>
              <a:hlinkClick r:id="" action="ppaction://noaction"/>
            </a:endParaRPr>
          </a:p>
          <a:p>
            <a:pPr marL="0" indent="0">
              <a:buNone/>
            </a:pPr>
            <a:endParaRPr lang="en-US" sz="2000" dirty="0">
              <a:hlinkClick r:id="" action="ppaction://noaction"/>
            </a:endParaRPr>
          </a:p>
          <a:p>
            <a:pPr marL="0" indent="0">
              <a:buNone/>
            </a:pPr>
            <a:r>
              <a:rPr lang="en-US" sz="2000" dirty="0">
                <a:hlinkClick r:id="" action="ppaction://noaction"/>
              </a:rPr>
              <a:t>http://yuba.stanford.edu/~nickm/papers/sigcomm2014-video.pdf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 Buffer-Based Approach to Rate Adaptation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E2FD14-A67D-0349-B8ED-50B34D619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579" y="1285908"/>
            <a:ext cx="6176211" cy="41578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DDC0125-6393-FD42-9A39-E0E62EC756B2}"/>
              </a:ext>
            </a:extLst>
          </p:cNvPr>
          <p:cNvSpPr txBox="1"/>
          <p:nvPr/>
        </p:nvSpPr>
        <p:spPr>
          <a:xfrm>
            <a:off x="7431507" y="1690688"/>
            <a:ext cx="451986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A highly effective method to provide high video quality despite variable and intermittently poor </a:t>
            </a:r>
          </a:p>
          <a:p>
            <a:pPr algn="l"/>
            <a:r>
              <a:rPr lang="en-US" sz="2800" dirty="0">
                <a:latin typeface="Helvetica" pitchFamily="2" charset="0"/>
              </a:rPr>
              <a:t>network conditions.</a:t>
            </a:r>
          </a:p>
          <a:p>
            <a:pPr algn="l"/>
            <a:endParaRPr lang="en-US" sz="2800" dirty="0">
              <a:latin typeface="Helvetica" pitchFamily="2" charset="0"/>
            </a:endParaRPr>
          </a:p>
          <a:p>
            <a:pPr algn="l"/>
            <a:r>
              <a:rPr lang="en-US" sz="2800" dirty="0">
                <a:latin typeface="Helvetica" pitchFamily="2" charset="0"/>
              </a:rPr>
              <a:t>Used by Netflix.</a:t>
            </a:r>
          </a:p>
          <a:p>
            <a:pPr algn="l"/>
            <a:endParaRPr lang="en-US" sz="28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80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6192895-7B01-4FD9-BDCF-7EBAE10DC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Today’s lecture: Internet Multimedia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E9FDC0A-5D0F-46DA-9383-A07D8300B32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38199" y="1825625"/>
            <a:ext cx="8592127" cy="48153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Many applications on the Internet use audio or video</a:t>
            </a:r>
          </a:p>
          <a:p>
            <a:pPr>
              <a:defRPr/>
            </a:pPr>
            <a:r>
              <a:rPr lang="en-US" dirty="0"/>
              <a:t>IP video traffic will be 82 percent of all IP traffic […] by 2022, up from 75 percent in 2017</a:t>
            </a:r>
          </a:p>
          <a:p>
            <a:pPr>
              <a:defRPr/>
            </a:pPr>
            <a:r>
              <a:rPr lang="en-US" dirty="0"/>
              <a:t>CCTV traffic over the Internet will increase sevenfold between 2017 to 2022 </a:t>
            </a:r>
          </a:p>
          <a:p>
            <a:pPr>
              <a:defRPr/>
            </a:pPr>
            <a:r>
              <a:rPr lang="en-US" dirty="0"/>
              <a:t>Internet video to TV will increase threefold between 2017 to 2022. </a:t>
            </a:r>
          </a:p>
          <a:p>
            <a:pPr>
              <a:defRPr/>
            </a:pPr>
            <a:r>
              <a:rPr lang="en-US" dirty="0"/>
              <a:t>Consumer Video-on-Demand (</a:t>
            </a:r>
            <a:r>
              <a:rPr lang="en-US" dirty="0" err="1"/>
              <a:t>VoD</a:t>
            </a:r>
            <a:r>
              <a:rPr lang="en-US" dirty="0"/>
              <a:t>) traffic will nearly double by 2022 </a:t>
            </a:r>
          </a:p>
          <a:p>
            <a:pPr>
              <a:lnSpc>
                <a:spcPct val="90000"/>
              </a:lnSpc>
              <a:defRPr/>
            </a:pPr>
            <a:endParaRPr lang="en-US" altLang="en-US" dirty="0"/>
          </a:p>
          <a:p>
            <a:pPr>
              <a:lnSpc>
                <a:spcPct val="90000"/>
              </a:lnSpc>
              <a:defRPr/>
            </a:pPr>
            <a:endParaRPr lang="en-US" alt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C336B6-0DDD-B24B-B1F5-49195C1606C5}"/>
              </a:ext>
            </a:extLst>
          </p:cNvPr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</a:t>
            </a:fld>
            <a:endParaRPr lang="en-US" sz="1200" dirty="0">
              <a:latin typeface="Helvetica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D54025-1089-484D-8DE5-AEADACC13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1193" y="365125"/>
            <a:ext cx="2364244" cy="15750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1A0A9E-E910-7F47-BFA9-C2CB55B9C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1381" y="2093541"/>
            <a:ext cx="1493411" cy="1493411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27E7348-0423-484D-A011-8D2C9A523F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02920" y="5213200"/>
            <a:ext cx="1990331" cy="140722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78A1A5C-409B-0446-91D6-5F1CFA133745}"/>
              </a:ext>
            </a:extLst>
          </p:cNvPr>
          <p:cNvSpPr txBox="1"/>
          <p:nvPr/>
        </p:nvSpPr>
        <p:spPr>
          <a:xfrm>
            <a:off x="3015778" y="6327856"/>
            <a:ext cx="566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latin typeface="Helvetica" pitchFamily="2" charset="0"/>
              </a:rPr>
              <a:t>Source: Cisco visual networking index 2017--22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7BC79F-E157-3F43-B1C2-754B342659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87495" y="3627605"/>
            <a:ext cx="1421180" cy="142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7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CC18102-5FDD-47DF-8EE8-96759B36C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906496" cy="1325563"/>
          </a:xfrm>
        </p:spPr>
        <p:txBody>
          <a:bodyPr/>
          <a:lstStyle/>
          <a:p>
            <a:r>
              <a:rPr lang="en-US" altLang="en-US" dirty="0"/>
              <a:t>What’s different about these applications?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0421CB22-9620-42A5-9ABB-EB3EDDA94475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1117600" y="1904999"/>
            <a:ext cx="10317018" cy="4477327"/>
          </a:xfrm>
        </p:spPr>
        <p:txBody>
          <a:bodyPr>
            <a:normAutofit/>
          </a:bodyPr>
          <a:lstStyle/>
          <a:p>
            <a:r>
              <a:rPr lang="en-US" altLang="en-US" dirty="0"/>
              <a:t>Traditional applications (HTTP(S), SMTP)</a:t>
            </a:r>
          </a:p>
          <a:p>
            <a:pPr lvl="1"/>
            <a:r>
              <a:rPr lang="en-US" altLang="en-US" dirty="0"/>
              <a:t>Delay tolerant but not loss tolerant</a:t>
            </a:r>
          </a:p>
          <a:p>
            <a:pPr lvl="1"/>
            <a:r>
              <a:rPr lang="en-US" altLang="en-US" dirty="0"/>
              <a:t>Data used </a:t>
            </a:r>
            <a:r>
              <a:rPr lang="en-US" altLang="en-US" i="1" dirty="0"/>
              <a:t>after</a:t>
            </a:r>
            <a:r>
              <a:rPr lang="en-US" altLang="en-US" dirty="0"/>
              <a:t> transfer complete</a:t>
            </a:r>
          </a:p>
          <a:p>
            <a:r>
              <a:rPr lang="en-US" altLang="en-US" dirty="0"/>
              <a:t>Multimedia applications are often </a:t>
            </a:r>
            <a:r>
              <a:rPr lang="en-US" altLang="en-US" dirty="0">
                <a:solidFill>
                  <a:srgbClr val="C00000"/>
                </a:solidFill>
              </a:rPr>
              <a:t>real time</a:t>
            </a:r>
          </a:p>
          <a:p>
            <a:pPr lvl="1"/>
            <a:r>
              <a:rPr lang="en-US" altLang="en-US" dirty="0"/>
              <a:t>Data delivery time </a:t>
            </a:r>
            <a:r>
              <a:rPr lang="en-US" altLang="en-US" i="1" dirty="0"/>
              <a:t>during transfer</a:t>
            </a:r>
            <a:r>
              <a:rPr lang="en-US" altLang="en-US" dirty="0"/>
              <a:t> matters for user experience</a:t>
            </a:r>
          </a:p>
          <a:p>
            <a:r>
              <a:rPr lang="en-US" altLang="en-US" dirty="0"/>
              <a:t>Video/audio streaming</a:t>
            </a:r>
          </a:p>
          <a:p>
            <a:pPr lvl="1"/>
            <a:r>
              <a:rPr lang="en-US" altLang="en-US" dirty="0"/>
              <a:t>Delay-sensitive</a:t>
            </a:r>
          </a:p>
          <a:p>
            <a:r>
              <a:rPr lang="en-US" altLang="en-US" dirty="0"/>
              <a:t>Real-time audio and video</a:t>
            </a:r>
          </a:p>
          <a:p>
            <a:pPr lvl="1"/>
            <a:r>
              <a:rPr lang="en-US" altLang="en-US" dirty="0"/>
              <a:t>Delays &gt; 400 </a:t>
            </a:r>
            <a:r>
              <a:rPr lang="en-US" altLang="en-US" dirty="0" err="1"/>
              <a:t>ms</a:t>
            </a:r>
            <a:r>
              <a:rPr lang="en-US" altLang="en-US" dirty="0"/>
              <a:t> for audio is a bad user experience</a:t>
            </a:r>
          </a:p>
          <a:p>
            <a:pPr lvl="1"/>
            <a:r>
              <a:rPr lang="en-US" altLang="en-US" dirty="0"/>
              <a:t>Somewhat loss tolerant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971052-2157-7944-B9B8-D3AAC73FC06D}"/>
              </a:ext>
            </a:extLst>
          </p:cNvPr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00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2716" y="1669252"/>
            <a:ext cx="11646015" cy="21463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Multimedia</a:t>
            </a:r>
            <a:b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</a:br>
            <a:r>
              <a:rPr lang="en-US" dirty="0">
                <a:solidFill>
                  <a:srgbClr val="C00000"/>
                </a:solidFill>
                <a:ea typeface="ＭＳ Ｐゴシック" charset="0"/>
                <a:cs typeface="+mj-cs"/>
              </a:rPr>
              <a:t> Data Representations</a:t>
            </a: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2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B199B-EACE-764F-9388-AAA26C3ED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representation of audio and video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F193BE-EBCF-E749-A566-3BD3F44389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3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>
            <a:extLst>
              <a:ext uri="{FF2B5EF4-FFF2-40B4-BE49-F238E27FC236}">
                <a16:creationId xmlns:a16="http://schemas.microsoft.com/office/drawing/2014/main" id="{59E54ABB-075B-4978-9F46-0CA4ABEA5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Digital representation of audio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A8D587-606C-4E0F-9158-C77B2D77A4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766455"/>
            <a:ext cx="10226964" cy="4419600"/>
          </a:xfrm>
        </p:spPr>
        <p:txBody>
          <a:bodyPr>
            <a:normAutofit/>
          </a:bodyPr>
          <a:lstStyle/>
          <a:p>
            <a:pPr marL="0" indent="0">
              <a:defRPr/>
            </a:pPr>
            <a:r>
              <a:rPr lang="en-US" dirty="0"/>
              <a:t> Must convert analog signal to digital representation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Sample</a:t>
            </a:r>
          </a:p>
          <a:p>
            <a:pPr marL="741363" lvl="1" indent="-342900">
              <a:buClr>
                <a:schemeClr val="tx1"/>
              </a:buClr>
              <a:defRPr/>
            </a:pPr>
            <a:r>
              <a:rPr lang="en-US" dirty="0"/>
              <a:t>How many times (twice the max frequency in the signal)</a:t>
            </a:r>
          </a:p>
          <a:p>
            <a:pPr>
              <a:buClr>
                <a:schemeClr val="tx1"/>
              </a:buClr>
              <a:defRPr/>
            </a:pPr>
            <a:r>
              <a:rPr lang="en-US" dirty="0"/>
              <a:t>Quantize</a:t>
            </a:r>
          </a:p>
          <a:p>
            <a:pPr marL="741363" lvl="1" indent="-342900">
              <a:buClr>
                <a:schemeClr val="tx1"/>
              </a:buClr>
              <a:defRPr/>
            </a:pPr>
            <a:r>
              <a:rPr lang="en-US" dirty="0"/>
              <a:t>How many levels or bits to represent each sample</a:t>
            </a:r>
          </a:p>
          <a:p>
            <a:pPr marL="741363" lvl="1" indent="-342900">
              <a:buClr>
                <a:schemeClr val="tx1"/>
              </a:buClr>
              <a:defRPr/>
            </a:pPr>
            <a:r>
              <a:rPr lang="en-US" dirty="0"/>
              <a:t>More levels </a:t>
            </a:r>
            <a:r>
              <a:rPr lang="en-US" dirty="0">
                <a:sym typeface="Wingdings" panose="05000000000000000000" pitchFamily="2" charset="2"/>
              </a:rPr>
              <a:t> more accurate representation of signal</a:t>
            </a:r>
          </a:p>
          <a:p>
            <a:pPr marL="741363" lvl="1" indent="-342900">
              <a:buClr>
                <a:schemeClr val="tx1"/>
              </a:buClr>
              <a:defRPr/>
            </a:pPr>
            <a:r>
              <a:rPr lang="en-US" dirty="0">
                <a:sym typeface="Wingdings" panose="05000000000000000000" pitchFamily="2" charset="2"/>
              </a:rPr>
              <a:t>More levels  more bits to store &amp; need more bandwidth to transmit</a:t>
            </a:r>
            <a:endParaRPr lang="en-US" dirty="0"/>
          </a:p>
          <a:p>
            <a:pPr>
              <a:buClr>
                <a:schemeClr val="tx1"/>
              </a:buClr>
              <a:defRPr/>
            </a:pPr>
            <a:r>
              <a:rPr lang="en-US" dirty="0"/>
              <a:t>Compress</a:t>
            </a:r>
          </a:p>
          <a:p>
            <a:pPr marL="741363" lvl="1" indent="-342900">
              <a:buClr>
                <a:schemeClr val="tx1"/>
              </a:buClr>
              <a:defRPr/>
            </a:pPr>
            <a:r>
              <a:rPr lang="en-US" dirty="0"/>
              <a:t>Compact representation of quantized values</a:t>
            </a:r>
          </a:p>
        </p:txBody>
      </p:sp>
      <p:pic>
        <p:nvPicPr>
          <p:cNvPr id="14340" name="Picture 2">
            <a:extLst>
              <a:ext uri="{FF2B5EF4-FFF2-40B4-BE49-F238E27FC236}">
                <a16:creationId xmlns:a16="http://schemas.microsoft.com/office/drawing/2014/main" id="{56208CB4-B2BC-4326-9B73-D386FB3E5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593" y="365125"/>
            <a:ext cx="1527079" cy="1145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3CDA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45022E0-7618-2646-A444-622C408511DA}"/>
              </a:ext>
            </a:extLst>
          </p:cNvPr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73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106363"/>
            <a:ext cx="5637212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Audio representation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92729" y="1447799"/>
            <a:ext cx="5412796" cy="5204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82575" indent="-282575"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analog audio signal sampled at constant rate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latin typeface="Helvetica" pitchFamily="2" charset="0"/>
              </a:rPr>
              <a:t>telephone: 8,000 samples/sec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latin typeface="Helvetica" pitchFamily="2" charset="0"/>
              </a:rPr>
              <a:t>CD music: 44,100 samples/sec</a:t>
            </a:r>
          </a:p>
          <a:p>
            <a:pPr marL="234950" indent="-234950"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each sample quantized, i.e., rounded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latin typeface="Helvetica" pitchFamily="2" charset="0"/>
              </a:rPr>
              <a:t>e.g., 2</a:t>
            </a:r>
            <a:r>
              <a:rPr lang="en-US" sz="2800" baseline="30000" dirty="0">
                <a:latin typeface="Helvetica" pitchFamily="2" charset="0"/>
              </a:rPr>
              <a:t>8</a:t>
            </a:r>
            <a:r>
              <a:rPr lang="en-US" sz="2800" dirty="0">
                <a:latin typeface="Helvetica" pitchFamily="2" charset="0"/>
              </a:rPr>
              <a:t>=256 possible quantized values</a:t>
            </a: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latin typeface="Helvetica" pitchFamily="2" charset="0"/>
              </a:rPr>
              <a:t>each quantized value represented by bits, e.g., 8 bits for 256 values</a:t>
            </a:r>
          </a:p>
        </p:txBody>
      </p:sp>
      <p:cxnSp>
        <p:nvCxnSpPr>
          <p:cNvPr id="20486" name="Straight Connector 7"/>
          <p:cNvCxnSpPr>
            <a:cxnSpLocks noChangeShapeType="1"/>
          </p:cNvCxnSpPr>
          <p:nvPr/>
        </p:nvCxnSpPr>
        <p:spPr bwMode="auto">
          <a:xfrm>
            <a:off x="6594475" y="2201864"/>
            <a:ext cx="0" cy="2212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6592889" y="3343275"/>
            <a:ext cx="155575" cy="10556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50051" y="3225800"/>
            <a:ext cx="157163" cy="11747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07214" y="3063876"/>
            <a:ext cx="155575" cy="133032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064376" y="2928938"/>
            <a:ext cx="155575" cy="14668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24714" y="2913063"/>
            <a:ext cx="155575" cy="149225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81876" y="3063876"/>
            <a:ext cx="155575" cy="134302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37451" y="3198814"/>
            <a:ext cx="157163" cy="120332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96201" y="3268663"/>
            <a:ext cx="155575" cy="113506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3364" y="3284538"/>
            <a:ext cx="155575" cy="1109662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012114" y="3165476"/>
            <a:ext cx="155575" cy="123031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167689" y="2944814"/>
            <a:ext cx="155575" cy="145097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324851" y="2681289"/>
            <a:ext cx="155575" cy="1711325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485189" y="2794000"/>
            <a:ext cx="155575" cy="1601788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642351" y="3063875"/>
            <a:ext cx="155575" cy="133350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797926" y="3327401"/>
            <a:ext cx="157163" cy="1065213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956676" y="3467100"/>
            <a:ext cx="155575" cy="927100"/>
          </a:xfrm>
          <a:prstGeom prst="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cxnSp>
        <p:nvCxnSpPr>
          <p:cNvPr id="20503" name="Straight Connector 26"/>
          <p:cNvCxnSpPr>
            <a:cxnSpLocks noChangeShapeType="1"/>
          </p:cNvCxnSpPr>
          <p:nvPr/>
        </p:nvCxnSpPr>
        <p:spPr bwMode="auto">
          <a:xfrm>
            <a:off x="6594476" y="4400550"/>
            <a:ext cx="3281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04" name="TextBox 27"/>
          <p:cNvSpPr txBox="1">
            <a:spLocks noChangeArrowheads="1"/>
          </p:cNvSpPr>
          <p:nvPr/>
        </p:nvSpPr>
        <p:spPr bwMode="auto">
          <a:xfrm>
            <a:off x="9417050" y="4398964"/>
            <a:ext cx="4762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 i="0" dirty="0">
                <a:latin typeface="Helvetica" pitchFamily="2" charset="0"/>
                <a:cs typeface="Arial" charset="0"/>
              </a:rPr>
              <a:t>time</a:t>
            </a:r>
          </a:p>
        </p:txBody>
      </p:sp>
      <p:sp>
        <p:nvSpPr>
          <p:cNvPr id="20505" name="TextBox 28"/>
          <p:cNvSpPr txBox="1">
            <a:spLocks noChangeArrowheads="1"/>
          </p:cNvSpPr>
          <p:nvPr/>
        </p:nvSpPr>
        <p:spPr bwMode="auto">
          <a:xfrm rot="-5400000">
            <a:off x="5532438" y="3198813"/>
            <a:ext cx="17160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 i="0" dirty="0">
                <a:latin typeface="Helvetica" pitchFamily="2" charset="0"/>
                <a:cs typeface="Arial" charset="0"/>
              </a:rPr>
              <a:t>audio signal amplitude</a:t>
            </a:r>
          </a:p>
        </p:txBody>
      </p:sp>
      <p:sp>
        <p:nvSpPr>
          <p:cNvPr id="20506" name="TextBox 29"/>
          <p:cNvSpPr txBox="1">
            <a:spLocks noChangeArrowheads="1"/>
          </p:cNvSpPr>
          <p:nvPr/>
        </p:nvSpPr>
        <p:spPr bwMode="auto">
          <a:xfrm>
            <a:off x="9285288" y="2909888"/>
            <a:ext cx="646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200" i="0" dirty="0">
                <a:solidFill>
                  <a:srgbClr val="0000FF"/>
                </a:solidFill>
                <a:latin typeface="Helvetica" pitchFamily="2" charset="0"/>
                <a:cs typeface="Arial" charset="0"/>
              </a:rPr>
              <a:t>analog</a:t>
            </a:r>
          </a:p>
          <a:p>
            <a:r>
              <a:rPr lang="en-US" sz="1200" i="0" dirty="0">
                <a:solidFill>
                  <a:srgbClr val="0000FF"/>
                </a:solidFill>
                <a:latin typeface="Helvetica" pitchFamily="2" charset="0"/>
                <a:cs typeface="Arial" charset="0"/>
              </a:rPr>
              <a:t>signal</a:t>
            </a:r>
          </a:p>
        </p:txBody>
      </p:sp>
      <p:sp>
        <p:nvSpPr>
          <p:cNvPr id="20507" name="Freeform 30"/>
          <p:cNvSpPr>
            <a:spLocks/>
          </p:cNvSpPr>
          <p:nvPr/>
        </p:nvSpPr>
        <p:spPr bwMode="auto">
          <a:xfrm>
            <a:off x="6596064" y="2589213"/>
            <a:ext cx="3228975" cy="1174750"/>
          </a:xfrm>
          <a:custGeom>
            <a:avLst/>
            <a:gdLst>
              <a:gd name="T0" fmla="*/ 0 w 3230339"/>
              <a:gd name="T1" fmla="*/ 745990 h 1173968"/>
              <a:gd name="T2" fmla="*/ 635024 w 3230339"/>
              <a:gd name="T3" fmla="*/ 248983 h 1173968"/>
              <a:gd name="T4" fmla="*/ 1283852 w 3230339"/>
              <a:gd name="T5" fmla="*/ 676961 h 1173968"/>
              <a:gd name="T6" fmla="*/ 1877462 w 3230339"/>
              <a:gd name="T7" fmla="*/ 480 h 1173968"/>
              <a:gd name="T8" fmla="*/ 2415852 w 3230339"/>
              <a:gd name="T9" fmla="*/ 801213 h 1173968"/>
              <a:gd name="T10" fmla="*/ 3230339 w 3230339"/>
              <a:gd name="T11" fmla="*/ 1173968 h 11739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230339" h="1173968">
                <a:moveTo>
                  <a:pt x="0" y="745990"/>
                </a:moveTo>
                <a:cubicBezTo>
                  <a:pt x="39114" y="794310"/>
                  <a:pt x="421049" y="260488"/>
                  <a:pt x="635024" y="248983"/>
                </a:cubicBezTo>
                <a:cubicBezTo>
                  <a:pt x="848999" y="237478"/>
                  <a:pt x="1076779" y="718378"/>
                  <a:pt x="1283852" y="676961"/>
                </a:cubicBezTo>
                <a:cubicBezTo>
                  <a:pt x="1490925" y="635544"/>
                  <a:pt x="1688795" y="-20229"/>
                  <a:pt x="1877462" y="480"/>
                </a:cubicBezTo>
                <a:cubicBezTo>
                  <a:pt x="2066129" y="21189"/>
                  <a:pt x="2190373" y="605632"/>
                  <a:pt x="2415852" y="801213"/>
                </a:cubicBezTo>
                <a:cubicBezTo>
                  <a:pt x="2641331" y="996794"/>
                  <a:pt x="2948489" y="1077328"/>
                  <a:pt x="3230339" y="1173968"/>
                </a:cubicBezTo>
              </a:path>
            </a:pathLst>
          </a:custGeom>
          <a:noFill/>
          <a:ln w="222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cxnSp>
        <p:nvCxnSpPr>
          <p:cNvPr id="20508" name="Straight Connector 31"/>
          <p:cNvCxnSpPr>
            <a:cxnSpLocks noChangeShapeType="1"/>
          </p:cNvCxnSpPr>
          <p:nvPr/>
        </p:nvCxnSpPr>
        <p:spPr bwMode="auto">
          <a:xfrm flipH="1">
            <a:off x="9472613" y="3297239"/>
            <a:ext cx="176212" cy="2952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8474075" y="2070100"/>
            <a:ext cx="1644650" cy="723900"/>
            <a:chOff x="7074194" y="1793646"/>
            <a:chExt cx="1645251" cy="724141"/>
          </a:xfrm>
        </p:grpSpPr>
        <p:cxnSp>
          <p:nvCxnSpPr>
            <p:cNvPr id="20518" name="Straight Connector 33"/>
            <p:cNvCxnSpPr>
              <a:cxnSpLocks noChangeShapeType="1"/>
            </p:cNvCxnSpPr>
            <p:nvPr/>
          </p:nvCxnSpPr>
          <p:spPr bwMode="auto">
            <a:xfrm>
              <a:off x="7074194" y="2510361"/>
              <a:ext cx="185676" cy="7426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519" name="TextBox 34"/>
            <p:cNvSpPr txBox="1">
              <a:spLocks noChangeArrowheads="1"/>
            </p:cNvSpPr>
            <p:nvPr/>
          </p:nvSpPr>
          <p:spPr bwMode="auto">
            <a:xfrm>
              <a:off x="7550903" y="1793646"/>
              <a:ext cx="116854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i="0" dirty="0">
                  <a:solidFill>
                    <a:srgbClr val="800000"/>
                  </a:solidFill>
                  <a:latin typeface="Helvetica" pitchFamily="2" charset="0"/>
                  <a:cs typeface="Arial" charset="0"/>
                </a:rPr>
                <a:t>quantized value of</a:t>
              </a:r>
            </a:p>
            <a:p>
              <a:r>
                <a:rPr lang="en-US" sz="1200" i="0" dirty="0">
                  <a:solidFill>
                    <a:srgbClr val="800000"/>
                  </a:solidFill>
                  <a:latin typeface="Helvetica" pitchFamily="2" charset="0"/>
                  <a:cs typeface="Arial" charset="0"/>
                </a:rPr>
                <a:t>analog value</a:t>
              </a:r>
            </a:p>
          </p:txBody>
        </p:sp>
        <p:cxnSp>
          <p:nvCxnSpPr>
            <p:cNvPr id="20520" name="Straight Connector 35"/>
            <p:cNvCxnSpPr>
              <a:cxnSpLocks noChangeShapeType="1"/>
            </p:cNvCxnSpPr>
            <p:nvPr/>
          </p:nvCxnSpPr>
          <p:spPr bwMode="auto">
            <a:xfrm flipH="1">
              <a:off x="7189314" y="1942186"/>
              <a:ext cx="427051" cy="542179"/>
            </a:xfrm>
            <a:prstGeom prst="lin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073900" y="2008188"/>
            <a:ext cx="1443038" cy="785812"/>
            <a:chOff x="5673505" y="1732173"/>
            <a:chExt cx="1442931" cy="785213"/>
          </a:xfrm>
        </p:grpSpPr>
        <p:sp>
          <p:nvSpPr>
            <p:cNvPr id="20515" name="TextBox 37"/>
            <p:cNvSpPr txBox="1">
              <a:spLocks noChangeArrowheads="1"/>
            </p:cNvSpPr>
            <p:nvPr/>
          </p:nvSpPr>
          <p:spPr bwMode="auto">
            <a:xfrm>
              <a:off x="5673505" y="1732173"/>
              <a:ext cx="11051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200" i="0" dirty="0">
                  <a:solidFill>
                    <a:srgbClr val="FF0000"/>
                  </a:solidFill>
                  <a:latin typeface="Helvetica" pitchFamily="2" charset="0"/>
                  <a:cs typeface="Arial" charset="0"/>
                </a:rPr>
                <a:t>quantization error</a:t>
              </a:r>
            </a:p>
          </p:txBody>
        </p:sp>
        <p:cxnSp>
          <p:nvCxnSpPr>
            <p:cNvPr id="20516" name="Straight Connector 38"/>
            <p:cNvCxnSpPr>
              <a:cxnSpLocks noChangeShapeType="1"/>
            </p:cNvCxnSpPr>
            <p:nvPr/>
          </p:nvCxnSpPr>
          <p:spPr bwMode="auto">
            <a:xfrm>
              <a:off x="7112679" y="2314493"/>
              <a:ext cx="3757" cy="20289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med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17" name="Straight Connector 39"/>
            <p:cNvCxnSpPr>
              <a:cxnSpLocks noChangeShapeType="1"/>
              <a:stCxn id="20515" idx="3"/>
            </p:cNvCxnSpPr>
            <p:nvPr/>
          </p:nvCxnSpPr>
          <p:spPr bwMode="auto">
            <a:xfrm>
              <a:off x="6778619" y="1963006"/>
              <a:ext cx="292728" cy="39281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1" name="Group 40"/>
          <p:cNvGrpSpPr>
            <a:grpSpLocks/>
          </p:cNvGrpSpPr>
          <p:nvPr/>
        </p:nvGrpSpPr>
        <p:grpSpPr bwMode="auto">
          <a:xfrm>
            <a:off x="6580188" y="4114801"/>
            <a:ext cx="2582862" cy="1135063"/>
            <a:chOff x="5180292" y="3838340"/>
            <a:chExt cx="2583010" cy="1135938"/>
          </a:xfrm>
        </p:grpSpPr>
        <p:cxnSp>
          <p:nvCxnSpPr>
            <p:cNvPr id="20512" name="Straight Arrow Connector 41"/>
            <p:cNvCxnSpPr>
              <a:cxnSpLocks noChangeShapeType="1"/>
            </p:cNvCxnSpPr>
            <p:nvPr/>
          </p:nvCxnSpPr>
          <p:spPr bwMode="auto">
            <a:xfrm flipV="1">
              <a:off x="5180292" y="3838340"/>
              <a:ext cx="2583010" cy="14269"/>
            </a:xfrm>
            <a:prstGeom prst="straightConnector1">
              <a:avLst/>
            </a:prstGeom>
            <a:noFill/>
            <a:ln w="9525">
              <a:solidFill>
                <a:srgbClr val="008000"/>
              </a:solidFill>
              <a:round/>
              <a:headEnd type="arrow" w="med" len="med"/>
              <a:tailEnd type="arrow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513" name="TextBox 42"/>
            <p:cNvSpPr txBox="1">
              <a:spLocks noChangeArrowheads="1"/>
            </p:cNvSpPr>
            <p:nvPr/>
          </p:nvSpPr>
          <p:spPr bwMode="auto">
            <a:xfrm>
              <a:off x="5639878" y="4512613"/>
              <a:ext cx="170957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i="0" dirty="0">
                  <a:solidFill>
                    <a:srgbClr val="006633"/>
                  </a:solidFill>
                  <a:latin typeface="Helvetica" pitchFamily="2" charset="0"/>
                  <a:cs typeface="Arial" charset="0"/>
                </a:rPr>
                <a:t>sampling rate</a:t>
              </a:r>
            </a:p>
            <a:p>
              <a:r>
                <a:rPr lang="en-US" sz="1200" i="0" dirty="0">
                  <a:solidFill>
                    <a:srgbClr val="006633"/>
                  </a:solidFill>
                  <a:latin typeface="Helvetica" pitchFamily="2" charset="0"/>
                  <a:cs typeface="Arial" charset="0"/>
                </a:rPr>
                <a:t>(</a:t>
              </a:r>
              <a:r>
                <a:rPr lang="en-US" sz="1200" dirty="0">
                  <a:solidFill>
                    <a:srgbClr val="006633"/>
                  </a:solidFill>
                  <a:latin typeface="Helvetica" pitchFamily="2" charset="0"/>
                  <a:cs typeface="Arial" charset="0"/>
                </a:rPr>
                <a:t>N </a:t>
              </a:r>
              <a:r>
                <a:rPr lang="en-US" sz="1200" i="0" dirty="0">
                  <a:solidFill>
                    <a:srgbClr val="006633"/>
                  </a:solidFill>
                  <a:latin typeface="Helvetica" pitchFamily="2" charset="0"/>
                  <a:cs typeface="Arial" charset="0"/>
                </a:rPr>
                <a:t>sample/sec)</a:t>
              </a:r>
            </a:p>
          </p:txBody>
        </p:sp>
        <p:cxnSp>
          <p:nvCxnSpPr>
            <p:cNvPr id="20514" name="Straight Connector 43"/>
            <p:cNvCxnSpPr>
              <a:cxnSpLocks noChangeShapeType="1"/>
            </p:cNvCxnSpPr>
            <p:nvPr/>
          </p:nvCxnSpPr>
          <p:spPr bwMode="auto">
            <a:xfrm flipV="1">
              <a:off x="6650182" y="3881146"/>
              <a:ext cx="214061" cy="713447"/>
            </a:xfrm>
            <a:prstGeom prst="line">
              <a:avLst/>
            </a:prstGeom>
            <a:noFill/>
            <a:ln w="9525">
              <a:solidFill>
                <a:srgbClr val="0066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47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1" y="106363"/>
            <a:ext cx="5488555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Audio representation</a:t>
            </a: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649850" y="1274016"/>
            <a:ext cx="6437693" cy="4635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charset="0"/>
              <a:buChar char="v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82575" indent="-282575"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example: 8,000 samples/sec, 256 quantized values</a:t>
            </a:r>
          </a:p>
          <a:p>
            <a:pPr marL="282575" indent="-282575"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Bandwidth needed: 64,000 bps</a:t>
            </a:r>
          </a:p>
          <a:p>
            <a:pPr marL="282575" indent="-282575">
              <a:buSzPct val="100000"/>
              <a:buFont typeface="Wingdings" charset="2"/>
              <a:buChar char="§"/>
              <a:defRPr/>
            </a:pPr>
            <a:endParaRPr lang="en-US" dirty="0">
              <a:latin typeface="Helvetica" pitchFamily="2" charset="0"/>
            </a:endParaRPr>
          </a:p>
          <a:p>
            <a:pPr marL="282575" indent="-282575"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receiver converts bits back to   analog signal:</a:t>
            </a:r>
          </a:p>
          <a:p>
            <a:pPr marL="682625" lvl="1" indent="-225425">
              <a:buFont typeface="Arial"/>
              <a:buChar char="•"/>
              <a:defRPr/>
            </a:pPr>
            <a:r>
              <a:rPr lang="en-US" sz="2800" dirty="0">
                <a:latin typeface="Helvetica" pitchFamily="2" charset="0"/>
              </a:rPr>
              <a:t>some quality reduction</a:t>
            </a:r>
          </a:p>
          <a:p>
            <a:pPr>
              <a:buFont typeface="Wingdings" charset="0"/>
              <a:buNone/>
              <a:defRPr/>
            </a:pPr>
            <a:endParaRPr lang="en-US" u="sng" dirty="0">
              <a:solidFill>
                <a:srgbClr val="FF0000"/>
              </a:solidFill>
              <a:latin typeface="Helvetica" pitchFamily="2" charset="0"/>
            </a:endParaRPr>
          </a:p>
          <a:p>
            <a:pPr>
              <a:buFont typeface="Wingdings" charset="0"/>
              <a:buNone/>
              <a:defRPr/>
            </a:pPr>
            <a:r>
              <a:rPr lang="en-US" sz="3200" dirty="0">
                <a:solidFill>
                  <a:srgbClr val="CC0000"/>
                </a:solidFill>
                <a:latin typeface="Helvetica" pitchFamily="2" charset="0"/>
              </a:rPr>
              <a:t>Example rates</a:t>
            </a:r>
          </a:p>
          <a:p>
            <a:pP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CD: 1.411 Mbps</a:t>
            </a:r>
          </a:p>
          <a:p>
            <a:pP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MP3: 96, 128, 160 Kbps</a:t>
            </a:r>
          </a:p>
          <a:p>
            <a:pPr>
              <a:buSzPct val="100000"/>
              <a:buFont typeface="Wingdings" charset="2"/>
              <a:buChar char="§"/>
              <a:defRPr/>
            </a:pPr>
            <a:r>
              <a:rPr lang="en-US" dirty="0">
                <a:latin typeface="Helvetica" pitchFamily="2" charset="0"/>
              </a:rPr>
              <a:t>Internet telephony: 5.3 Kbps and up</a:t>
            </a:r>
          </a:p>
        </p:txBody>
      </p:sp>
      <p:grpSp>
        <p:nvGrpSpPr>
          <p:cNvPr id="22534" name="Group 1"/>
          <p:cNvGrpSpPr>
            <a:grpSpLocks/>
          </p:cNvGrpSpPr>
          <p:nvPr/>
        </p:nvGrpSpPr>
        <p:grpSpPr bwMode="auto">
          <a:xfrm>
            <a:off x="6251575" y="2008189"/>
            <a:ext cx="3867150" cy="3241675"/>
            <a:chOff x="4728279" y="2008293"/>
            <a:chExt cx="3866921" cy="3242105"/>
          </a:xfrm>
        </p:grpSpPr>
        <p:cxnSp>
          <p:nvCxnSpPr>
            <p:cNvPr id="22535" name="Straight Connector 7"/>
            <p:cNvCxnSpPr>
              <a:cxnSpLocks noChangeShapeType="1"/>
            </p:cNvCxnSpPr>
            <p:nvPr/>
          </p:nvCxnSpPr>
          <p:spPr bwMode="auto">
            <a:xfrm>
              <a:off x="5070318" y="2202424"/>
              <a:ext cx="0" cy="22116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Rectangle 10"/>
            <p:cNvSpPr/>
            <p:nvPr/>
          </p:nvSpPr>
          <p:spPr>
            <a:xfrm>
              <a:off x="5067984" y="3343557"/>
              <a:ext cx="157154" cy="1054240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26724" y="3224479"/>
              <a:ext cx="155566" cy="1174906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82290" y="3064120"/>
              <a:ext cx="155566" cy="1330501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39444" y="2929165"/>
              <a:ext cx="157153" cy="1467045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699771" y="2913288"/>
              <a:ext cx="155566" cy="1492448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856925" y="3064120"/>
              <a:ext cx="157153" cy="1343203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014078" y="3197488"/>
              <a:ext cx="155566" cy="1205073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171232" y="3268935"/>
              <a:ext cx="157153" cy="1135213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329972" y="3284812"/>
              <a:ext cx="155566" cy="1109809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487125" y="3165734"/>
              <a:ext cx="155566" cy="1230476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42691" y="2945042"/>
              <a:ext cx="157154" cy="1451167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801431" y="2681482"/>
              <a:ext cx="155566" cy="1711552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960172" y="2794209"/>
              <a:ext cx="157154" cy="1602000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118912" y="3064120"/>
              <a:ext cx="155566" cy="1333677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274478" y="3327680"/>
              <a:ext cx="155566" cy="1065354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433219" y="3467399"/>
              <a:ext cx="155566" cy="927223"/>
            </a:xfrm>
            <a:prstGeom prst="rect">
              <a:avLst/>
            </a:prstGeom>
            <a:ln w="9525">
              <a:solidFill>
                <a:schemeClr val="bg1">
                  <a:lumMod val="50000"/>
                </a:schemeClr>
              </a:solidFill>
            </a:ln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2552" name="Straight Connector 26"/>
            <p:cNvCxnSpPr>
              <a:cxnSpLocks noChangeShapeType="1"/>
            </p:cNvCxnSpPr>
            <p:nvPr/>
          </p:nvCxnSpPr>
          <p:spPr bwMode="auto">
            <a:xfrm>
              <a:off x="5070318" y="4399838"/>
              <a:ext cx="32822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553" name="TextBox 27"/>
            <p:cNvSpPr txBox="1">
              <a:spLocks noChangeArrowheads="1"/>
            </p:cNvSpPr>
            <p:nvPr/>
          </p:nvSpPr>
          <p:spPr bwMode="auto">
            <a:xfrm>
              <a:off x="7893739" y="4398320"/>
              <a:ext cx="47538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i="0" dirty="0">
                  <a:latin typeface="Helvetica" pitchFamily="2" charset="0"/>
                  <a:cs typeface="Arial" charset="0"/>
                </a:rPr>
                <a:t>time</a:t>
              </a:r>
            </a:p>
          </p:txBody>
        </p:sp>
        <p:sp>
          <p:nvSpPr>
            <p:cNvPr id="22554" name="TextBox 28"/>
            <p:cNvSpPr txBox="1">
              <a:spLocks noChangeArrowheads="1"/>
            </p:cNvSpPr>
            <p:nvPr/>
          </p:nvSpPr>
          <p:spPr bwMode="auto">
            <a:xfrm rot="-5400000">
              <a:off x="4008761" y="3199973"/>
              <a:ext cx="171603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i="0" dirty="0">
                  <a:latin typeface="Helvetica" pitchFamily="2" charset="0"/>
                  <a:cs typeface="Arial" charset="0"/>
                </a:rPr>
                <a:t>audio signal amplitude</a:t>
              </a:r>
            </a:p>
          </p:txBody>
        </p:sp>
        <p:sp>
          <p:nvSpPr>
            <p:cNvPr id="22555" name="TextBox 29"/>
            <p:cNvSpPr txBox="1">
              <a:spLocks noChangeArrowheads="1"/>
            </p:cNvSpPr>
            <p:nvPr/>
          </p:nvSpPr>
          <p:spPr bwMode="auto">
            <a:xfrm>
              <a:off x="7760723" y="2909794"/>
              <a:ext cx="6467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200" i="0" dirty="0">
                  <a:solidFill>
                    <a:srgbClr val="0000FF"/>
                  </a:solidFill>
                  <a:latin typeface="Helvetica" pitchFamily="2" charset="0"/>
                  <a:cs typeface="Arial" charset="0"/>
                </a:rPr>
                <a:t>analog</a:t>
              </a:r>
            </a:p>
            <a:p>
              <a:r>
                <a:rPr lang="en-US" sz="1200" i="0" dirty="0">
                  <a:solidFill>
                    <a:srgbClr val="0000FF"/>
                  </a:solidFill>
                  <a:latin typeface="Helvetica" pitchFamily="2" charset="0"/>
                  <a:cs typeface="Arial" charset="0"/>
                </a:rPr>
                <a:t>signal</a:t>
              </a:r>
            </a:p>
          </p:txBody>
        </p:sp>
        <p:sp>
          <p:nvSpPr>
            <p:cNvPr id="22556" name="Freeform 30"/>
            <p:cNvSpPr>
              <a:spLocks/>
            </p:cNvSpPr>
            <p:nvPr/>
          </p:nvSpPr>
          <p:spPr bwMode="auto">
            <a:xfrm>
              <a:off x="5071366" y="2589612"/>
              <a:ext cx="3230339" cy="1173968"/>
            </a:xfrm>
            <a:custGeom>
              <a:avLst/>
              <a:gdLst>
                <a:gd name="T0" fmla="*/ 0 w 3230339"/>
                <a:gd name="T1" fmla="*/ 745990 h 1173968"/>
                <a:gd name="T2" fmla="*/ 635024 w 3230339"/>
                <a:gd name="T3" fmla="*/ 248983 h 1173968"/>
                <a:gd name="T4" fmla="*/ 1283852 w 3230339"/>
                <a:gd name="T5" fmla="*/ 676961 h 1173968"/>
                <a:gd name="T6" fmla="*/ 1877462 w 3230339"/>
                <a:gd name="T7" fmla="*/ 480 h 1173968"/>
                <a:gd name="T8" fmla="*/ 2415852 w 3230339"/>
                <a:gd name="T9" fmla="*/ 801213 h 1173968"/>
                <a:gd name="T10" fmla="*/ 3230339 w 3230339"/>
                <a:gd name="T11" fmla="*/ 1173968 h 11739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0339" h="1173968">
                  <a:moveTo>
                    <a:pt x="0" y="745990"/>
                  </a:moveTo>
                  <a:cubicBezTo>
                    <a:pt x="39114" y="794310"/>
                    <a:pt x="421049" y="260488"/>
                    <a:pt x="635024" y="248983"/>
                  </a:cubicBezTo>
                  <a:cubicBezTo>
                    <a:pt x="848999" y="237478"/>
                    <a:pt x="1076779" y="718378"/>
                    <a:pt x="1283852" y="676961"/>
                  </a:cubicBezTo>
                  <a:cubicBezTo>
                    <a:pt x="1490925" y="635544"/>
                    <a:pt x="1688795" y="-20229"/>
                    <a:pt x="1877462" y="480"/>
                  </a:cubicBezTo>
                  <a:cubicBezTo>
                    <a:pt x="2066129" y="21189"/>
                    <a:pt x="2190373" y="605632"/>
                    <a:pt x="2415852" y="801213"/>
                  </a:cubicBezTo>
                  <a:cubicBezTo>
                    <a:pt x="2641331" y="996794"/>
                    <a:pt x="2948489" y="1077328"/>
                    <a:pt x="3230339" y="1173968"/>
                  </a:cubicBezTo>
                </a:path>
              </a:pathLst>
            </a:custGeom>
            <a:noFill/>
            <a:ln w="222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2557" name="Straight Connector 31"/>
            <p:cNvCxnSpPr>
              <a:cxnSpLocks noChangeShapeType="1"/>
            </p:cNvCxnSpPr>
            <p:nvPr/>
          </p:nvCxnSpPr>
          <p:spPr bwMode="auto">
            <a:xfrm flipH="1">
              <a:off x="7948878" y="3297188"/>
              <a:ext cx="176086" cy="29513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2558" name="Group 32"/>
            <p:cNvGrpSpPr>
              <a:grpSpLocks/>
            </p:cNvGrpSpPr>
            <p:nvPr/>
          </p:nvGrpSpPr>
          <p:grpSpPr bwMode="auto">
            <a:xfrm>
              <a:off x="6949949" y="2069766"/>
              <a:ext cx="1645251" cy="724141"/>
              <a:chOff x="7074194" y="1793646"/>
              <a:chExt cx="1645251" cy="724141"/>
            </a:xfrm>
          </p:grpSpPr>
          <p:cxnSp>
            <p:nvCxnSpPr>
              <p:cNvPr id="22567" name="Straight Connector 33"/>
              <p:cNvCxnSpPr>
                <a:cxnSpLocks noChangeShapeType="1"/>
              </p:cNvCxnSpPr>
              <p:nvPr/>
            </p:nvCxnSpPr>
            <p:spPr bwMode="auto">
              <a:xfrm>
                <a:off x="7074194" y="2510361"/>
                <a:ext cx="185676" cy="7426"/>
              </a:xfrm>
              <a:prstGeom prst="line">
                <a:avLst/>
              </a:prstGeom>
              <a:noFill/>
              <a:ln w="38100">
                <a:solidFill>
                  <a:srgbClr val="8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2568" name="TextBox 34"/>
              <p:cNvSpPr txBox="1">
                <a:spLocks noChangeArrowheads="1"/>
              </p:cNvSpPr>
              <p:nvPr/>
            </p:nvSpPr>
            <p:spPr bwMode="auto">
              <a:xfrm>
                <a:off x="7550903" y="1793646"/>
                <a:ext cx="1168542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200" i="0" dirty="0">
                    <a:solidFill>
                      <a:srgbClr val="800000"/>
                    </a:solidFill>
                    <a:latin typeface="Helvetica" pitchFamily="2" charset="0"/>
                    <a:cs typeface="Arial" charset="0"/>
                  </a:rPr>
                  <a:t>quantized value of</a:t>
                </a:r>
              </a:p>
              <a:p>
                <a:r>
                  <a:rPr lang="en-US" sz="1200" i="0" dirty="0">
                    <a:solidFill>
                      <a:srgbClr val="800000"/>
                    </a:solidFill>
                    <a:latin typeface="Helvetica" pitchFamily="2" charset="0"/>
                    <a:cs typeface="Arial" charset="0"/>
                  </a:rPr>
                  <a:t>analog value</a:t>
                </a:r>
              </a:p>
            </p:txBody>
          </p:sp>
          <p:cxnSp>
            <p:nvCxnSpPr>
              <p:cNvPr id="22569" name="Straight Connector 35"/>
              <p:cNvCxnSpPr>
                <a:cxnSpLocks noChangeShapeType="1"/>
              </p:cNvCxnSpPr>
              <p:nvPr/>
            </p:nvCxnSpPr>
            <p:spPr bwMode="auto">
              <a:xfrm flipH="1">
                <a:off x="7189314" y="1942186"/>
                <a:ext cx="427051" cy="542179"/>
              </a:xfrm>
              <a:prstGeom prst="line">
                <a:avLst/>
              </a:prstGeom>
              <a:noFill/>
              <a:ln w="9525">
                <a:solidFill>
                  <a:srgbClr val="8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2559" name="Group 36"/>
            <p:cNvGrpSpPr>
              <a:grpSpLocks/>
            </p:cNvGrpSpPr>
            <p:nvPr/>
          </p:nvGrpSpPr>
          <p:grpSpPr bwMode="auto">
            <a:xfrm>
              <a:off x="5549260" y="2008293"/>
              <a:ext cx="1442931" cy="785213"/>
              <a:chOff x="5673505" y="1732173"/>
              <a:chExt cx="1442931" cy="785213"/>
            </a:xfrm>
          </p:grpSpPr>
          <p:sp>
            <p:nvSpPr>
              <p:cNvPr id="22564" name="TextBox 37"/>
              <p:cNvSpPr txBox="1">
                <a:spLocks noChangeArrowheads="1"/>
              </p:cNvSpPr>
              <p:nvPr/>
            </p:nvSpPr>
            <p:spPr bwMode="auto">
              <a:xfrm>
                <a:off x="5673505" y="1732173"/>
                <a:ext cx="11051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r"/>
                <a:r>
                  <a:rPr lang="en-US" sz="1200" i="0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quantization error</a:t>
                </a:r>
              </a:p>
            </p:txBody>
          </p:sp>
          <p:cxnSp>
            <p:nvCxnSpPr>
              <p:cNvPr id="22565" name="Straight Connector 38"/>
              <p:cNvCxnSpPr>
                <a:cxnSpLocks noChangeShapeType="1"/>
              </p:cNvCxnSpPr>
              <p:nvPr/>
            </p:nvCxnSpPr>
            <p:spPr bwMode="auto">
              <a:xfrm>
                <a:off x="7112679" y="2314493"/>
                <a:ext cx="3757" cy="202893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 type="none" w="sm" len="med"/>
                <a:tailEnd type="none" w="sm" len="sm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566" name="Straight Connector 39"/>
              <p:cNvCxnSpPr>
                <a:cxnSpLocks noChangeShapeType="1"/>
                <a:stCxn id="22564" idx="3"/>
              </p:cNvCxnSpPr>
              <p:nvPr/>
            </p:nvCxnSpPr>
            <p:spPr bwMode="auto">
              <a:xfrm>
                <a:off x="6778619" y="1963006"/>
                <a:ext cx="292728" cy="392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2560" name="Group 40"/>
            <p:cNvGrpSpPr>
              <a:grpSpLocks/>
            </p:cNvGrpSpPr>
            <p:nvPr/>
          </p:nvGrpSpPr>
          <p:grpSpPr bwMode="auto">
            <a:xfrm>
              <a:off x="5056047" y="4114460"/>
              <a:ext cx="2583010" cy="1135938"/>
              <a:chOff x="5180292" y="3838340"/>
              <a:chExt cx="2583010" cy="1135938"/>
            </a:xfrm>
          </p:grpSpPr>
          <p:cxnSp>
            <p:nvCxnSpPr>
              <p:cNvPr id="22561" name="Straight Arrow Connector 41"/>
              <p:cNvCxnSpPr>
                <a:cxnSpLocks noChangeShapeType="1"/>
              </p:cNvCxnSpPr>
              <p:nvPr/>
            </p:nvCxnSpPr>
            <p:spPr bwMode="auto">
              <a:xfrm flipV="1">
                <a:off x="5180292" y="3838340"/>
                <a:ext cx="2583010" cy="14269"/>
              </a:xfrm>
              <a:prstGeom prst="straightConnector1">
                <a:avLst/>
              </a:prstGeom>
              <a:noFill/>
              <a:ln w="9525">
                <a:solidFill>
                  <a:srgbClr val="008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2562" name="TextBox 42"/>
              <p:cNvSpPr txBox="1">
                <a:spLocks noChangeArrowheads="1"/>
              </p:cNvSpPr>
              <p:nvPr/>
            </p:nvSpPr>
            <p:spPr bwMode="auto">
              <a:xfrm>
                <a:off x="5639878" y="4512613"/>
                <a:ext cx="17095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sz="1200" i="0" dirty="0">
                    <a:solidFill>
                      <a:srgbClr val="006633"/>
                    </a:solidFill>
                    <a:latin typeface="Helvetica" pitchFamily="2" charset="0"/>
                    <a:cs typeface="Arial" charset="0"/>
                  </a:rPr>
                  <a:t>sampling rate</a:t>
                </a:r>
              </a:p>
              <a:p>
                <a:r>
                  <a:rPr lang="en-US" sz="1200" i="0" dirty="0">
                    <a:solidFill>
                      <a:srgbClr val="006633"/>
                    </a:solidFill>
                    <a:latin typeface="Helvetica" pitchFamily="2" charset="0"/>
                    <a:cs typeface="Arial" charset="0"/>
                  </a:rPr>
                  <a:t>(</a:t>
                </a:r>
                <a:r>
                  <a:rPr lang="en-US" sz="1200" dirty="0">
                    <a:solidFill>
                      <a:srgbClr val="006633"/>
                    </a:solidFill>
                    <a:latin typeface="Helvetica" pitchFamily="2" charset="0"/>
                    <a:cs typeface="Arial" charset="0"/>
                  </a:rPr>
                  <a:t>N </a:t>
                </a:r>
                <a:r>
                  <a:rPr lang="en-US" sz="1200" i="0" dirty="0">
                    <a:solidFill>
                      <a:srgbClr val="006633"/>
                    </a:solidFill>
                    <a:latin typeface="Helvetica" pitchFamily="2" charset="0"/>
                    <a:cs typeface="Arial" charset="0"/>
                  </a:rPr>
                  <a:t>sample/sec)</a:t>
                </a:r>
              </a:p>
            </p:txBody>
          </p:sp>
          <p:cxnSp>
            <p:nvCxnSpPr>
              <p:cNvPr id="22563" name="Straight Connector 43"/>
              <p:cNvCxnSpPr>
                <a:cxnSpLocks noChangeShapeType="1"/>
              </p:cNvCxnSpPr>
              <p:nvPr/>
            </p:nvCxnSpPr>
            <p:spPr bwMode="auto">
              <a:xfrm flipV="1">
                <a:off x="6650182" y="3881146"/>
                <a:ext cx="214061" cy="713447"/>
              </a:xfrm>
              <a:prstGeom prst="line">
                <a:avLst/>
              </a:prstGeom>
              <a:noFill/>
              <a:ln w="9525">
                <a:solidFill>
                  <a:srgbClr val="00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12522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1898</Words>
  <Application>Microsoft Macintosh PowerPoint</Application>
  <PresentationFormat>Widescreen</PresentationFormat>
  <Paragraphs>348</Paragraphs>
  <Slides>27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Arial Narrow</vt:lpstr>
      <vt:lpstr>Calibri</vt:lpstr>
      <vt:lpstr>Helvetica</vt:lpstr>
      <vt:lpstr>Tahoma</vt:lpstr>
      <vt:lpstr>Times New Roman</vt:lpstr>
      <vt:lpstr>Wingdings</vt:lpstr>
      <vt:lpstr>ZapfDingbats</vt:lpstr>
      <vt:lpstr>Office Theme</vt:lpstr>
      <vt:lpstr>Clip</vt:lpstr>
      <vt:lpstr>CS 352 Video Streaming</vt:lpstr>
      <vt:lpstr>Review of concepts</vt:lpstr>
      <vt:lpstr>Today’s lecture: Internet Multimedia</vt:lpstr>
      <vt:lpstr>What’s different about these applications?</vt:lpstr>
      <vt:lpstr>Multimedia  Data Representations</vt:lpstr>
      <vt:lpstr>Digital representation of audio and video</vt:lpstr>
      <vt:lpstr>Digital representation of audio</vt:lpstr>
      <vt:lpstr>Audio representation</vt:lpstr>
      <vt:lpstr>Audio representation</vt:lpstr>
      <vt:lpstr>Video representation</vt:lpstr>
      <vt:lpstr>Video representation</vt:lpstr>
      <vt:lpstr>Video codecs: terminology</vt:lpstr>
      <vt:lpstr>Bit-rates: terminology</vt:lpstr>
      <vt:lpstr>Networking multimedia: 3 types</vt:lpstr>
      <vt:lpstr>On-demand Video Streaming</vt:lpstr>
      <vt:lpstr>Streaming (stored) video</vt:lpstr>
      <vt:lpstr>Streaming stored video</vt:lpstr>
      <vt:lpstr>Streaming stored video: challenges</vt:lpstr>
      <vt:lpstr>Scenario 1: Constant bit-rate video</vt:lpstr>
      <vt:lpstr>Scenario 2: Small playout delay</vt:lpstr>
      <vt:lpstr>Client-side buffering, playout</vt:lpstr>
      <vt:lpstr>Client-side buffering, playout</vt:lpstr>
      <vt:lpstr>Client-side buffering, playout</vt:lpstr>
      <vt:lpstr>Client-side buffering, playout</vt:lpstr>
      <vt:lpstr>Adaptive bit–rate video</vt:lpstr>
      <vt:lpstr>Buffer-based bit-rate adaptation</vt:lpstr>
      <vt:lpstr>Buffer-based bit-rate adaptation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1542</cp:revision>
  <cp:lastPrinted>2021-01-24T11:57:08Z</cp:lastPrinted>
  <dcterms:created xsi:type="dcterms:W3CDTF">2019-01-23T03:40:12Z</dcterms:created>
  <dcterms:modified xsi:type="dcterms:W3CDTF">2022-09-29T00:40:56Z</dcterms:modified>
</cp:coreProperties>
</file>