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387" r:id="rId2"/>
    <p:sldId id="529" r:id="rId3"/>
    <p:sldId id="507" r:id="rId4"/>
    <p:sldId id="515" r:id="rId5"/>
    <p:sldId id="469" r:id="rId6"/>
    <p:sldId id="516" r:id="rId7"/>
    <p:sldId id="485" r:id="rId8"/>
    <p:sldId id="470" r:id="rId9"/>
    <p:sldId id="530" r:id="rId10"/>
    <p:sldId id="498" r:id="rId11"/>
    <p:sldId id="329" r:id="rId12"/>
    <p:sldId id="501" r:id="rId13"/>
    <p:sldId id="482" r:id="rId14"/>
    <p:sldId id="422" r:id="rId15"/>
    <p:sldId id="421" r:id="rId16"/>
    <p:sldId id="532" r:id="rId17"/>
    <p:sldId id="427" r:id="rId18"/>
    <p:sldId id="423" r:id="rId19"/>
    <p:sldId id="505" r:id="rId20"/>
    <p:sldId id="506" r:id="rId21"/>
    <p:sldId id="508" r:id="rId22"/>
    <p:sldId id="484" r:id="rId23"/>
    <p:sldId id="425" r:id="rId24"/>
    <p:sldId id="426" r:id="rId25"/>
    <p:sldId id="533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37"/>
    <p:restoredTop sz="94664"/>
  </p:normalViewPr>
  <p:slideViewPr>
    <p:cSldViewPr snapToGrid="0" snapToObjects="1">
      <p:cViewPr varScale="1">
        <p:scale>
          <a:sx n="117" d="100"/>
          <a:sy n="117" d="100"/>
        </p:scale>
        <p:origin x="208" y="9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3056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3C490B-630B-7F46-B6FE-05D0FD1689A8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F09D5-B346-194E-BAD1-FA5CF71589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786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0CC37-3420-4F49-8C33-4BCB3B51A6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8A51D8-7D8A-A547-B24D-6DD12E8CC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51904-F682-B84A-BF47-8129AB4C18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5BB43-14AB-9945-9BCA-9BC503CC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01333A-8598-4B4F-AB52-6579A2E12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67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343C6-896E-584A-A963-7E16D546EA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35AA53-208E-C24B-8273-CFDD1A5E79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5851F6-81D0-1643-BAF0-AA0E98E0C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70A3A-9A82-3C4C-AEFA-7B416F146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A61641-65CD-7949-9285-F9862F78B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6208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9D0A2B-7DBB-9445-8542-8AC8F7964D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7F09A6-0358-8E43-A178-3CA003BDFB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CEA068-5062-7E4F-B99C-2CEC343EC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83A096-D83E-7542-A78C-9916C3698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814C3-12DF-0447-9420-294EF2C8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58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9A4C2-71EB-354A-A4E4-7A79F1671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6FC06-E8D0-3A4C-BEE2-AA99DC3801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7652FB-D490-114D-8030-09CCB72C2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062229-71C9-9847-AFE6-26AB269E2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1C6DF4-CA65-8E43-B3A5-ECEF9025E6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358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F248A-A301-5341-9BAF-2DDE80F1E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EDBBF-4F90-A34F-A685-DE4F29644F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B94B2-28BF-6945-A21C-40A2B76452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DDE3C9-54E8-A94F-AD40-66CFF7B8F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358432-5359-0147-8D5C-B145EE76A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54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0FC0B-F311-BC4B-A2D1-928B3513C7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E07925-946E-B44F-8713-0F0928FD5E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672E5B-AB30-F441-99C3-073B0FE0CD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7D735A-AFB0-C44A-9FC0-AFD3B6C0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B6E5E5-7866-8E4B-B450-B712A2F3B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F134CB-E65A-B242-BD74-667132F85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A191B-B3D5-974E-BBCC-0A9D6A627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69E461-1B18-F04F-9E78-C3FEBD28C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F1FC9F-4459-2448-8E0B-F470C373A3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8D66B2-805B-A347-89AD-F169432665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48249-093E-884B-B6CE-B747B284E5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2CDBF6-1121-9347-BF6B-B703CCE9F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7F1FD6-CCAB-754B-B876-ABFCFD3D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E9FA76-646A-F442-AA4F-7622918BE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262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7A493-905D-7F41-8284-D8B4EC8824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B5B470-4001-1843-A7E0-885C22956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F13A0A-FB55-8649-B9A5-3E90CD8CA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CBD0C7-127F-CD4E-A6B8-5585A1527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455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5D34EC-7616-9043-AFD5-6B69E3B6F5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47B0C35-6B39-4749-9595-C856AFB8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AFF505-CB2B-2747-B2DD-2A89C94117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263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F38C-28DD-4A42-9056-3793483F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099AD-DABE-D64C-A905-1CF03DB10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012F0B-A50A-5B46-A535-733D69752F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7C4E6-3C25-644D-80DE-2E788E6284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8BFEC-CC7B-C94C-BED5-57FB1536D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55941-3DC9-AB49-B0A6-6F452E06A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52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FD44-FAA2-E347-8F67-9E8E93EAA0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020F24-3635-8346-AFAC-53CE49F08D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8FCCF6-452E-F34D-AD7C-72567CD4B4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2B2EA6-16EC-4048-B8E5-91A7889C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F377BF-EE8D-7042-B5F8-CF9C0C3DD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220C2-4FEF-C549-AF12-DB388DD3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323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E5AAC6-6E42-5E44-9318-18A5B93B53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FBE2B0-9C88-F545-A1BD-247458A509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5DABF1-4F3F-744C-8157-1FC51AAF1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DCE603-2B12-5844-BEA7-E98E825B38C7}" type="datetimeFigureOut">
              <a:rPr lang="en-US" smtClean="0"/>
              <a:t>9/19/22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0E51C6-01D3-BC48-8763-B839BC0791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6E372-E70D-1E47-8FDB-0CADB973BC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B7A7F-ECAC-A944-82A9-768B682C82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983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cs.rutgers.edu/~sn624/352-F22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dns-parameters/dns-parameters.x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ana.org/assignments/dns-parameters/dns-parameters.xhtml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dnsop-svcb-https/00/" TargetMode="External"/><Relationship Id="rId2" Type="http://schemas.openxmlformats.org/officeDocument/2006/relationships/hyperlink" Target="https://www.rfc-editor.org/rfc/rfc8162.html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713A6475-F152-7546-A2A3-6A39089E062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365337" y="1994640"/>
            <a:ext cx="9461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>
                <a:ea typeface="ＭＳ Ｐゴシック" charset="0"/>
                <a:cs typeface="+mj-cs"/>
              </a:rPr>
              <a:t>CS 352</a:t>
            </a:r>
            <a:br>
              <a:rPr lang="en-US" dirty="0">
                <a:ea typeface="ＭＳ Ｐゴシック" charset="0"/>
                <a:cs typeface="+mj-cs"/>
              </a:rPr>
            </a:br>
            <a:r>
              <a:rPr lang="en-US" dirty="0">
                <a:solidFill>
                  <a:srgbClr val="C00000"/>
                </a:solidFill>
                <a:ea typeface="ＭＳ Ｐゴシック" charset="0"/>
                <a:cs typeface="+mj-cs"/>
              </a:rPr>
              <a:t>Web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897461AD-287F-0C42-AFC6-5022951D3B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524000" y="3429000"/>
            <a:ext cx="9144000" cy="1982974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800" dirty="0">
                <a:ea typeface="ＭＳ Ｐゴシック" charset="0"/>
              </a:rPr>
              <a:t>Lecture 5</a:t>
            </a:r>
          </a:p>
          <a:p>
            <a:pPr>
              <a:defRPr/>
            </a:pPr>
            <a:r>
              <a:rPr lang="en-US" sz="2800" dirty="0">
                <a:ea typeface="ＭＳ Ｐゴシック" charset="0"/>
                <a:hlinkClick r:id="rId2"/>
              </a:rPr>
              <a:t>http://www.cs.rutgers.edu/~sn624/352-F22</a:t>
            </a:r>
            <a:endParaRPr lang="en-US" sz="2800" dirty="0">
              <a:ea typeface="ＭＳ Ｐゴシック" charset="0"/>
            </a:endParaRPr>
          </a:p>
          <a:p>
            <a:pPr>
              <a:defRPr/>
            </a:pPr>
            <a:r>
              <a:rPr lang="en-US" sz="2800" dirty="0">
                <a:ea typeface="ＭＳ Ｐゴシック" charset="0"/>
                <a:cs typeface="+mn-cs"/>
              </a:rPr>
              <a:t>Srinivas Narayana</a:t>
            </a:r>
          </a:p>
        </p:txBody>
      </p:sp>
      <p:sp>
        <p:nvSpPr>
          <p:cNvPr id="2052" name="Slide Number Placeholder 1">
            <a:extLst>
              <a:ext uri="{FF2B5EF4-FFF2-40B4-BE49-F238E27FC236}">
                <a16:creationId xmlns:a16="http://schemas.microsoft.com/office/drawing/2014/main" id="{D4CF2330-96EE-C641-B787-BBF6068A1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400" b="1">
                <a:solidFill>
                  <a:srgbClr val="7F7F7F"/>
                </a:solidFill>
                <a:latin typeface="Comic Sans MS" panose="030F0902030302020204" pitchFamily="66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2CE658-F681-9E4A-B882-87E501708491}" type="slidenum">
              <a:rPr lang="en-US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EBF204-951A-1944-B88D-F7620664EC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5426" y="5773629"/>
            <a:ext cx="2853305" cy="910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0161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2CAA6-8587-EC4B-A168-A0A651333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Web: Humble origins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7F1DCB-1750-B949-97E5-F7191E04B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7960" y="1395663"/>
            <a:ext cx="3973423" cy="535004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7E0261B-FB3F-B04D-AF70-79A805C39EC4}"/>
              </a:ext>
            </a:extLst>
          </p:cNvPr>
          <p:cNvSpPr txBox="1"/>
          <p:nvPr/>
        </p:nvSpPr>
        <p:spPr>
          <a:xfrm>
            <a:off x="6462551" y="2041066"/>
            <a:ext cx="546208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Tim Berners-Lee: a way to manage and access documents at CERN research lab</a:t>
            </a:r>
          </a:p>
          <a:p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Info containing links to other info, accessible remotely, through a standardized mechanism.</a:t>
            </a:r>
          </a:p>
          <a:p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  <a:p>
            <a:r>
              <a:rPr lang="en-US" sz="2800" dirty="0">
                <a:latin typeface="Helvetica" charset="0"/>
                <a:ea typeface="Helvetica" charset="0"/>
                <a:cs typeface="Helvetica" charset="0"/>
              </a:rPr>
              <a:t>       “Hypertext”</a:t>
            </a:r>
          </a:p>
          <a:p>
            <a:endParaRPr lang="en-US" sz="2800" dirty="0">
              <a:latin typeface="Helvetica" charset="0"/>
              <a:ea typeface="Helvetica" charset="0"/>
              <a:cs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319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5">
            <a:extLst>
              <a:ext uri="{FF2B5EF4-FFF2-40B4-BE49-F238E27FC236}">
                <a16:creationId xmlns:a16="http://schemas.microsoft.com/office/drawing/2014/main" id="{44B4FB9D-90F4-B644-9572-65F81B43A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65296788-4A79-2141-A5F9-5C77464C41E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11</a:t>
            </a:fld>
            <a:endParaRPr lang="en-US" altLang="en-US" sz="1400" dirty="0">
              <a:latin typeface="Times New Roman" panose="02020603050405020304" pitchFamily="18" charset="0"/>
            </a:endParaRPr>
          </a:p>
        </p:txBody>
      </p:sp>
      <p:sp>
        <p:nvSpPr>
          <p:cNvPr id="29699" name="Rectangle 1026">
            <a:extLst>
              <a:ext uri="{FF2B5EF4-FFF2-40B4-BE49-F238E27FC236}">
                <a16:creationId xmlns:a16="http://schemas.microsoft.com/office/drawing/2014/main" id="{ABC035E2-AF5A-224E-AE89-8742AB7DE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Web and HTTP: Terms</a:t>
            </a:r>
          </a:p>
        </p:txBody>
      </p:sp>
      <p:sp>
        <p:nvSpPr>
          <p:cNvPr id="29700" name="Rectangle 1027">
            <a:extLst>
              <a:ext uri="{FF2B5EF4-FFF2-40B4-BE49-F238E27FC236}">
                <a16:creationId xmlns:a16="http://schemas.microsoft.com/office/drawing/2014/main" id="{24462545-08C9-494A-8ED1-E50420C1E6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400" dirty="0"/>
              <a:t>HTTP stands for “</a:t>
            </a:r>
            <a:r>
              <a:rPr lang="en-US" altLang="en-US" sz="2400" dirty="0" err="1"/>
              <a:t>HyperText</a:t>
            </a:r>
            <a:r>
              <a:rPr lang="en-US" altLang="en-US" sz="2400" dirty="0"/>
              <a:t> Transfer Protocol”</a:t>
            </a:r>
          </a:p>
          <a:p>
            <a:r>
              <a:rPr lang="en-US" altLang="en-US" sz="2400" dirty="0"/>
              <a:t>A web page consists of many </a:t>
            </a:r>
            <a:r>
              <a:rPr lang="en-US" altLang="en-US" sz="2400" dirty="0">
                <a:solidFill>
                  <a:srgbClr val="C00000"/>
                </a:solidFill>
              </a:rPr>
              <a:t>objects</a:t>
            </a:r>
          </a:p>
          <a:p>
            <a:r>
              <a:rPr lang="en-US" altLang="en-US" sz="2400" dirty="0"/>
              <a:t>Object can be HTML file, JPEG image, video stream chunk, audio file,…</a:t>
            </a:r>
          </a:p>
          <a:p>
            <a:r>
              <a:rPr lang="en-US" altLang="en-US" sz="2400" dirty="0"/>
              <a:t>Web page consists of </a:t>
            </a:r>
            <a:r>
              <a:rPr lang="en-US" altLang="en-US" sz="2400" dirty="0">
                <a:solidFill>
                  <a:srgbClr val="C00000"/>
                </a:solidFill>
              </a:rPr>
              <a:t>base HTML-file</a:t>
            </a:r>
            <a:r>
              <a:rPr lang="en-US" altLang="en-US" sz="2400" dirty="0"/>
              <a:t> which includes several referenced objects. </a:t>
            </a:r>
          </a:p>
          <a:p>
            <a:r>
              <a:rPr lang="en-US" altLang="en-US" sz="2400" dirty="0"/>
              <a:t>Each object is addressable by a </a:t>
            </a:r>
            <a:r>
              <a:rPr lang="en-US" altLang="en-US" sz="2400" dirty="0">
                <a:solidFill>
                  <a:srgbClr val="C00000"/>
                </a:solidFill>
              </a:rPr>
              <a:t>uniform resource locator (URL)</a:t>
            </a:r>
          </a:p>
          <a:p>
            <a:pPr lvl="1"/>
            <a:r>
              <a:rPr lang="en-US" altLang="en-US" sz="2000" dirty="0"/>
              <a:t>sometimes also referred to as </a:t>
            </a:r>
            <a:r>
              <a:rPr lang="en-US" altLang="en-US" sz="2000" dirty="0">
                <a:solidFill>
                  <a:srgbClr val="C00000"/>
                </a:solidFill>
              </a:rPr>
              <a:t>uniform resource identifier (URI)</a:t>
            </a:r>
          </a:p>
          <a:p>
            <a:r>
              <a:rPr lang="en-US" altLang="en-US" sz="2400" dirty="0"/>
              <a:t>Example</a:t>
            </a:r>
            <a:r>
              <a:rPr lang="en-US" altLang="en-US" sz="2400" dirty="0">
                <a:solidFill>
                  <a:schemeClr val="tx2"/>
                </a:solidFill>
              </a:rPr>
              <a:t> </a:t>
            </a:r>
            <a:r>
              <a:rPr lang="en-US" altLang="en-US" sz="2400" dirty="0"/>
              <a:t>URL:</a:t>
            </a:r>
            <a:endParaRPr lang="en-US" altLang="en-US" sz="2400" dirty="0">
              <a:solidFill>
                <a:schemeClr val="tx2"/>
              </a:solidFill>
            </a:endParaRPr>
          </a:p>
          <a:p>
            <a:pPr>
              <a:buFont typeface="ZapfDingbats" pitchFamily="82" charset="2"/>
              <a:buNone/>
            </a:pPr>
            <a:endParaRPr lang="en-US" altLang="en-US" dirty="0"/>
          </a:p>
        </p:txBody>
      </p:sp>
      <p:grpSp>
        <p:nvGrpSpPr>
          <p:cNvPr id="29701" name="Group 1034">
            <a:extLst>
              <a:ext uri="{FF2B5EF4-FFF2-40B4-BE49-F238E27FC236}">
                <a16:creationId xmlns:a16="http://schemas.microsoft.com/office/drawing/2014/main" id="{A08021B0-FC56-E142-9B04-C17B316AD722}"/>
              </a:ext>
            </a:extLst>
          </p:cNvPr>
          <p:cNvGrpSpPr>
            <a:grpSpLocks/>
          </p:cNvGrpSpPr>
          <p:nvPr/>
        </p:nvGrpSpPr>
        <p:grpSpPr bwMode="auto">
          <a:xfrm>
            <a:off x="2678112" y="5305796"/>
            <a:ext cx="6835775" cy="1149349"/>
            <a:chOff x="788" y="2955"/>
            <a:chExt cx="4306" cy="724"/>
          </a:xfrm>
        </p:grpSpPr>
        <p:sp>
          <p:nvSpPr>
            <p:cNvPr id="29702" name="Text Box 1029">
              <a:extLst>
                <a:ext uri="{FF2B5EF4-FFF2-40B4-BE49-F238E27FC236}">
                  <a16:creationId xmlns:a16="http://schemas.microsoft.com/office/drawing/2014/main" id="{F715263F-0569-0942-9D0D-C37A5E5E01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88" y="2955"/>
              <a:ext cx="4297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 err="1">
                  <a:latin typeface="Courier New" panose="02070309020205020404" pitchFamily="49" charset="0"/>
                </a:rPr>
                <a:t>www.cs.rutgers.edu</a:t>
              </a:r>
              <a:r>
                <a:rPr lang="en-US" altLang="en-US" sz="2400" dirty="0">
                  <a:latin typeface="Courier New" panose="02070309020205020404" pitchFamily="49" charset="0"/>
                </a:rPr>
                <a:t>/~sn624/</a:t>
              </a:r>
              <a:r>
                <a:rPr lang="en-US" altLang="en-US" sz="2400" dirty="0" err="1">
                  <a:latin typeface="Courier New" panose="02070309020205020404" pitchFamily="49" charset="0"/>
                </a:rPr>
                <a:t>index.html</a:t>
              </a:r>
              <a:endParaRPr lang="en-US" altLang="en-US" sz="2400" dirty="0">
                <a:latin typeface="Courier New" panose="02070309020205020404" pitchFamily="49" charset="0"/>
              </a:endParaRPr>
            </a:p>
          </p:txBody>
        </p:sp>
        <p:sp>
          <p:nvSpPr>
            <p:cNvPr id="29703" name="AutoShape 1030">
              <a:extLst>
                <a:ext uri="{FF2B5EF4-FFF2-40B4-BE49-F238E27FC236}">
                  <a16:creationId xmlns:a16="http://schemas.microsoft.com/office/drawing/2014/main" id="{EF5DD21B-650B-0844-8E95-0FFB225E6EF2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1821" y="2281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704" name="AutoShape 1031">
              <a:extLst>
                <a:ext uri="{FF2B5EF4-FFF2-40B4-BE49-F238E27FC236}">
                  <a16:creationId xmlns:a16="http://schemas.microsoft.com/office/drawing/2014/main" id="{6A8DDE50-7EE8-0849-BF78-A35DF5CE8DFA}"/>
                </a:ext>
              </a:extLst>
            </p:cNvPr>
            <p:cNvSpPr>
              <a:spLocks/>
            </p:cNvSpPr>
            <p:nvPr/>
          </p:nvSpPr>
          <p:spPr bwMode="auto">
            <a:xfrm rot="-5400000">
              <a:off x="4024" y="2277"/>
              <a:ext cx="57" cy="2083"/>
            </a:xfrm>
            <a:prstGeom prst="leftBrace">
              <a:avLst>
                <a:gd name="adj1" fmla="val 304532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29705" name="Text Box 1032">
              <a:extLst>
                <a:ext uri="{FF2B5EF4-FFF2-40B4-BE49-F238E27FC236}">
                  <a16:creationId xmlns:a16="http://schemas.microsoft.com/office/drawing/2014/main" id="{5A0BC1B3-62C0-4546-9839-BE28214199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15" y="3376"/>
              <a:ext cx="171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domain/host name</a:t>
              </a:r>
            </a:p>
          </p:txBody>
        </p:sp>
        <p:sp>
          <p:nvSpPr>
            <p:cNvPr id="29706" name="Text Box 1033">
              <a:extLst>
                <a:ext uri="{FF2B5EF4-FFF2-40B4-BE49-F238E27FC236}">
                  <a16:creationId xmlns:a16="http://schemas.microsoft.com/office/drawing/2014/main" id="{1229DFB9-E911-7A4C-B148-614E69435F6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66" y="3391"/>
              <a:ext cx="102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 dirty="0">
                  <a:latin typeface="Helvetica" pitchFamily="2" charset="0"/>
                </a:rPr>
                <a:t>path name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0266ED8-0DED-7D71-656E-AC52F92D32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1886" y="175796"/>
            <a:ext cx="3566317" cy="2223158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F1502F0-1ED6-228A-6EA8-D072C0CE3AED}"/>
              </a:ext>
            </a:extLst>
          </p:cNvPr>
          <p:cNvCxnSpPr>
            <a:cxnSpLocks/>
          </p:cNvCxnSpPr>
          <p:nvPr/>
        </p:nvCxnSpPr>
        <p:spPr>
          <a:xfrm flipV="1">
            <a:off x="6254751" y="261938"/>
            <a:ext cx="2077135" cy="221321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021B49-9175-9BA9-885A-F00A9F014A34}"/>
              </a:ext>
            </a:extLst>
          </p:cNvPr>
          <p:cNvCxnSpPr>
            <a:cxnSpLocks/>
          </p:cNvCxnSpPr>
          <p:nvPr/>
        </p:nvCxnSpPr>
        <p:spPr>
          <a:xfrm flipV="1">
            <a:off x="6369276" y="1513802"/>
            <a:ext cx="1885961" cy="96135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4667798-0804-BD13-98FC-991F93995ACE}"/>
              </a:ext>
            </a:extLst>
          </p:cNvPr>
          <p:cNvCxnSpPr>
            <a:cxnSpLocks/>
          </p:cNvCxnSpPr>
          <p:nvPr/>
        </p:nvCxnSpPr>
        <p:spPr>
          <a:xfrm flipV="1">
            <a:off x="6350338" y="2103807"/>
            <a:ext cx="1981548" cy="48447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4FAB5CA-81E6-76A8-5CCE-EE8D753E8982}"/>
              </a:ext>
            </a:extLst>
          </p:cNvPr>
          <p:cNvCxnSpPr>
            <a:cxnSpLocks/>
          </p:cNvCxnSpPr>
          <p:nvPr/>
        </p:nvCxnSpPr>
        <p:spPr>
          <a:xfrm flipV="1">
            <a:off x="6369276" y="1119188"/>
            <a:ext cx="4432608" cy="139074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65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59C47-3FE2-3947-BBC2-FE980F6A1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HTTP Protocol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3C9B66-B662-F940-A803-FF53F15404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09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1C3A7CB3-4D02-4148-9D9F-1911F91E2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Client server protocol</a:t>
            </a:r>
          </a:p>
        </p:txBody>
      </p:sp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23AF20A3-0353-3A4B-BB87-73F2924CDDF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957762" y="1671638"/>
          <a:ext cx="3652838" cy="10969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6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6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654">
                <a:tc>
                  <a:txBody>
                    <a:bodyPr/>
                    <a:lstStyle/>
                    <a:p>
                      <a:r>
                        <a:rPr lang="en-US" sz="1800" dirty="0"/>
                        <a:t>Hostname</a:t>
                      </a:r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IP address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r>
                        <a:rPr lang="en-US" sz="1800" dirty="0" err="1"/>
                        <a:t>Cs.Rutgers.edu</a:t>
                      </a:r>
                      <a:endParaRPr lang="en-US" sz="1800" dirty="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10.0.1.2</a:t>
                      </a:r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654"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T="45669" marB="45669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669" marB="4566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2785" name="Slide Number Placeholder 3">
            <a:extLst>
              <a:ext uri="{FF2B5EF4-FFF2-40B4-BE49-F238E27FC236}">
                <a16:creationId xmlns:a16="http://schemas.microsoft.com/office/drawing/2014/main" id="{D0F39F92-8786-B040-A735-E6F0AF88C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BF07EF58-C976-024C-B5D9-CDAC2A07933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pSp>
        <p:nvGrpSpPr>
          <p:cNvPr id="32787" name="Group 10">
            <a:extLst>
              <a:ext uri="{FF2B5EF4-FFF2-40B4-BE49-F238E27FC236}">
                <a16:creationId xmlns:a16="http://schemas.microsoft.com/office/drawing/2014/main" id="{E5A05822-91CC-E047-A45D-1319025C49F3}"/>
              </a:ext>
            </a:extLst>
          </p:cNvPr>
          <p:cNvGrpSpPr>
            <a:grpSpLocks/>
          </p:cNvGrpSpPr>
          <p:nvPr/>
        </p:nvGrpSpPr>
        <p:grpSpPr bwMode="auto">
          <a:xfrm>
            <a:off x="8789989" y="3459163"/>
            <a:ext cx="504825" cy="1071562"/>
            <a:chOff x="4180" y="783"/>
            <a:chExt cx="150" cy="307"/>
          </a:xfrm>
        </p:grpSpPr>
        <p:sp>
          <p:nvSpPr>
            <p:cNvPr id="32800" name="AutoShape 11">
              <a:extLst>
                <a:ext uri="{FF2B5EF4-FFF2-40B4-BE49-F238E27FC236}">
                  <a16:creationId xmlns:a16="http://schemas.microsoft.com/office/drawing/2014/main" id="{C2273A68-04CE-C541-BD89-02C7E15967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1" name="Rectangle 12">
              <a:extLst>
                <a:ext uri="{FF2B5EF4-FFF2-40B4-BE49-F238E27FC236}">
                  <a16:creationId xmlns:a16="http://schemas.microsoft.com/office/drawing/2014/main" id="{B6DFC602-3F7C-3340-B743-E39889DEDF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2" name="Rectangle 13">
              <a:extLst>
                <a:ext uri="{FF2B5EF4-FFF2-40B4-BE49-F238E27FC236}">
                  <a16:creationId xmlns:a16="http://schemas.microsoft.com/office/drawing/2014/main" id="{00342262-2D01-4748-97EC-8466A35EA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3" name="AutoShape 14">
              <a:extLst>
                <a:ext uri="{FF2B5EF4-FFF2-40B4-BE49-F238E27FC236}">
                  <a16:creationId xmlns:a16="http://schemas.microsoft.com/office/drawing/2014/main" id="{93A94A23-7972-D34D-B581-7D823A87AA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4" name="Line 15">
              <a:extLst>
                <a:ext uri="{FF2B5EF4-FFF2-40B4-BE49-F238E27FC236}">
                  <a16:creationId xmlns:a16="http://schemas.microsoft.com/office/drawing/2014/main" id="{65187DE9-C495-734C-92DB-7B3E14EE462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5" name="Line 16">
              <a:extLst>
                <a:ext uri="{FF2B5EF4-FFF2-40B4-BE49-F238E27FC236}">
                  <a16:creationId xmlns:a16="http://schemas.microsoft.com/office/drawing/2014/main" id="{FAAC6F02-0268-174B-9D40-0C0389BA2C4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806" name="Rectangle 17">
              <a:extLst>
                <a:ext uri="{FF2B5EF4-FFF2-40B4-BE49-F238E27FC236}">
                  <a16:creationId xmlns:a16="http://schemas.microsoft.com/office/drawing/2014/main" id="{79283C59-BB57-254F-B996-95E4E29D7B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32807" name="Rectangle 18">
              <a:extLst>
                <a:ext uri="{FF2B5EF4-FFF2-40B4-BE49-F238E27FC236}">
                  <a16:creationId xmlns:a16="http://schemas.microsoft.com/office/drawing/2014/main" id="{2BD0199C-CBEC-5C4C-8A97-45D0E80C3F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</p:grpSp>
      <p:cxnSp>
        <p:nvCxnSpPr>
          <p:cNvPr id="32788" name="Straight Arrow Connector 17">
            <a:extLst>
              <a:ext uri="{FF2B5EF4-FFF2-40B4-BE49-F238E27FC236}">
                <a16:creationId xmlns:a16="http://schemas.microsoft.com/office/drawing/2014/main" id="{63AE6AE5-21BE-724F-8DC7-4C54E74220D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3352801" y="2357438"/>
            <a:ext cx="1585913" cy="10287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89" name="Straight Arrow Connector 19">
            <a:extLst>
              <a:ext uri="{FF2B5EF4-FFF2-40B4-BE49-F238E27FC236}">
                <a16:creationId xmlns:a16="http://schemas.microsoft.com/office/drawing/2014/main" id="{3B0AE718-DC9C-7245-9F71-F30147A1CA9B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3371851" y="2714625"/>
            <a:ext cx="1566863" cy="9286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0" name="TextBox 20">
            <a:extLst>
              <a:ext uri="{FF2B5EF4-FFF2-40B4-BE49-F238E27FC236}">
                <a16:creationId xmlns:a16="http://schemas.microsoft.com/office/drawing/2014/main" id="{3A528E30-E85D-2A4D-B7C7-A04D1EC45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1198" y="2158206"/>
            <a:ext cx="16938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Host name</a:t>
            </a:r>
          </a:p>
        </p:txBody>
      </p:sp>
      <p:sp>
        <p:nvSpPr>
          <p:cNvPr id="32791" name="TextBox 21">
            <a:extLst>
              <a:ext uri="{FF2B5EF4-FFF2-40B4-BE49-F238E27FC236}">
                <a16:creationId xmlns:a16="http://schemas.microsoft.com/office/drawing/2014/main" id="{482AB3F6-2676-AD41-A4B9-8BB066A36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0985" y="3032068"/>
            <a:ext cx="26598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Server IP Address</a:t>
            </a:r>
          </a:p>
        </p:txBody>
      </p:sp>
      <p:sp>
        <p:nvSpPr>
          <p:cNvPr id="32792" name="TextBox 22">
            <a:extLst>
              <a:ext uri="{FF2B5EF4-FFF2-40B4-BE49-F238E27FC236}">
                <a16:creationId xmlns:a16="http://schemas.microsoft.com/office/drawing/2014/main" id="{BB2DD28A-3DCB-5B4F-8BB9-8FC0FA6E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71351" y="1908120"/>
            <a:ext cx="865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DNS</a:t>
            </a:r>
          </a:p>
        </p:txBody>
      </p:sp>
      <p:cxnSp>
        <p:nvCxnSpPr>
          <p:cNvPr id="32793" name="Straight Arrow Connector 24">
            <a:extLst>
              <a:ext uri="{FF2B5EF4-FFF2-40B4-BE49-F238E27FC236}">
                <a16:creationId xmlns:a16="http://schemas.microsoft.com/office/drawing/2014/main" id="{924D0F0A-E8EC-974D-BDC9-2C901EDF1C3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352800" y="3808413"/>
            <a:ext cx="5437188" cy="474662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4" name="TextBox 25">
            <a:extLst>
              <a:ext uri="{FF2B5EF4-FFF2-40B4-BE49-F238E27FC236}">
                <a16:creationId xmlns:a16="http://schemas.microsoft.com/office/drawing/2014/main" id="{FF06B9D9-B8D0-3C4E-8950-4F5FF1A218B8}"/>
              </a:ext>
            </a:extLst>
          </p:cNvPr>
          <p:cNvSpPr txBox="1">
            <a:spLocks noChangeArrowheads="1"/>
          </p:cNvSpPr>
          <p:nvPr/>
        </p:nvSpPr>
        <p:spPr bwMode="auto">
          <a:xfrm rot="286625">
            <a:off x="3650368" y="4144488"/>
            <a:ext cx="478817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000" dirty="0" err="1">
                <a:latin typeface="Helvetica" pitchFamily="2" charset="0"/>
              </a:rPr>
              <a:t>clientIP</a:t>
            </a:r>
            <a:r>
              <a:rPr lang="en-US" altLang="en-US" sz="2000" dirty="0">
                <a:latin typeface="Helvetica" pitchFamily="2" charset="0"/>
              </a:rPr>
              <a:t>, </a:t>
            </a:r>
            <a:r>
              <a:rPr lang="en-US" altLang="en-US" sz="2000" dirty="0" err="1">
                <a:latin typeface="Helvetica" pitchFamily="2" charset="0"/>
              </a:rPr>
              <a:t>clientPort</a:t>
            </a:r>
            <a:r>
              <a:rPr lang="en-US" altLang="en-US" sz="2000" dirty="0">
                <a:latin typeface="Helvetica" pitchFamily="2" charset="0"/>
              </a:rPr>
              <a:t>, server IP Address, </a:t>
            </a: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80</a:t>
            </a:r>
          </a:p>
        </p:txBody>
      </p:sp>
      <p:cxnSp>
        <p:nvCxnSpPr>
          <p:cNvPr id="32795" name="Straight Connector 27">
            <a:extLst>
              <a:ext uri="{FF2B5EF4-FFF2-40B4-BE49-F238E27FC236}">
                <a16:creationId xmlns:a16="http://schemas.microsoft.com/office/drawing/2014/main" id="{56C06757-EEDF-3F40-8987-DE6DBE4FB006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952750" y="3951289"/>
            <a:ext cx="0" cy="2551111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6" name="Straight Connector 28">
            <a:extLst>
              <a:ext uri="{FF2B5EF4-FFF2-40B4-BE49-F238E27FC236}">
                <a16:creationId xmlns:a16="http://schemas.microsoft.com/office/drawing/2014/main" id="{AFF0DC42-1F82-BB49-BFB2-2FFD180B964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9026525" y="4522788"/>
            <a:ext cx="0" cy="1979612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2798" name="Straight Arrow Connector 32">
            <a:extLst>
              <a:ext uri="{FF2B5EF4-FFF2-40B4-BE49-F238E27FC236}">
                <a16:creationId xmlns:a16="http://schemas.microsoft.com/office/drawing/2014/main" id="{403A01A4-3E8D-5F4D-AA71-D0AC62ADAC18}"/>
              </a:ext>
            </a:extLst>
          </p:cNvPr>
          <p:cNvCxnSpPr>
            <a:cxnSpLocks noChangeShapeType="1"/>
          </p:cNvCxnSpPr>
          <p:nvPr/>
        </p:nvCxnSpPr>
        <p:spPr bwMode="auto">
          <a:xfrm flipH="1">
            <a:off x="2952750" y="5297714"/>
            <a:ext cx="6072824" cy="374424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2799" name="TextBox 33">
            <a:extLst>
              <a:ext uri="{FF2B5EF4-FFF2-40B4-BE49-F238E27FC236}">
                <a16:creationId xmlns:a16="http://schemas.microsoft.com/office/drawing/2014/main" id="{C474D03E-BD09-374D-B04F-760801C898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8118" y="6125368"/>
            <a:ext cx="24715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HTTP messages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39506B9-DE05-7343-B73C-7D7AE8B7CA38}"/>
              </a:ext>
            </a:extLst>
          </p:cNvPr>
          <p:cNvSpPr txBox="1"/>
          <p:nvPr/>
        </p:nvSpPr>
        <p:spPr>
          <a:xfrm>
            <a:off x="9342437" y="3665752"/>
            <a:ext cx="2323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rgbClr val="C00000"/>
                </a:solidFill>
                <a:latin typeface="Helvetica" pitchFamily="2" charset="0"/>
              </a:rPr>
              <a:t>HTTP application typically associated with port 80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23737F-505F-1E41-9262-A57BE1B96EED}"/>
              </a:ext>
            </a:extLst>
          </p:cNvPr>
          <p:cNvSpPr txBox="1"/>
          <p:nvPr/>
        </p:nvSpPr>
        <p:spPr>
          <a:xfrm rot="240940">
            <a:off x="4979197" y="4544188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 request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6A61D42-80E0-0945-9A09-B049F7DEF8D9}"/>
              </a:ext>
            </a:extLst>
          </p:cNvPr>
          <p:cNvSpPr txBox="1"/>
          <p:nvPr/>
        </p:nvSpPr>
        <p:spPr>
          <a:xfrm rot="21414183">
            <a:off x="5213477" y="5537092"/>
            <a:ext cx="19411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HTTP response</a:t>
            </a:r>
          </a:p>
        </p:txBody>
      </p:sp>
      <p:sp>
        <p:nvSpPr>
          <p:cNvPr id="4" name="Cloud 3">
            <a:extLst>
              <a:ext uri="{FF2B5EF4-FFF2-40B4-BE49-F238E27FC236}">
                <a16:creationId xmlns:a16="http://schemas.microsoft.com/office/drawing/2014/main" id="{7553F935-2929-044E-BB2A-F63A2DA8DC71}"/>
              </a:ext>
            </a:extLst>
          </p:cNvPr>
          <p:cNvSpPr/>
          <p:nvPr/>
        </p:nvSpPr>
        <p:spPr>
          <a:xfrm>
            <a:off x="130721" y="2082908"/>
            <a:ext cx="2568858" cy="1190624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want to browse </a:t>
            </a:r>
            <a:r>
              <a:rPr lang="en-US" dirty="0" err="1"/>
              <a:t>cs.rutgers.edu</a:t>
            </a:r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6C1CCC8-A338-954A-BB18-DBF4511B0518}"/>
              </a:ext>
            </a:extLst>
          </p:cNvPr>
          <p:cNvSpPr/>
          <p:nvPr/>
        </p:nvSpPr>
        <p:spPr>
          <a:xfrm>
            <a:off x="2326032" y="3244169"/>
            <a:ext cx="219919" cy="25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3B3A086-6AF7-EF4C-A2D3-1F337B5379E2}"/>
              </a:ext>
            </a:extLst>
          </p:cNvPr>
          <p:cNvSpPr/>
          <p:nvPr/>
        </p:nvSpPr>
        <p:spPr>
          <a:xfrm>
            <a:off x="2062444" y="3208189"/>
            <a:ext cx="219919" cy="25003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7" descr="ANd9GcTxPLH7geI9YctTbt0tziC9-zZAWvCxFSthtLXwscnWaTnRXLSlcA">
            <a:extLst>
              <a:ext uri="{FF2B5EF4-FFF2-40B4-BE49-F238E27FC236}">
                <a16:creationId xmlns:a16="http://schemas.microsoft.com/office/drawing/2014/main" id="{CF14A254-09A7-BABC-F4F8-056D87831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337" y="3280511"/>
            <a:ext cx="851800" cy="664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671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90" grpId="0"/>
      <p:bldP spid="32791" grpId="0"/>
      <p:bldP spid="32792" grpId="0"/>
      <p:bldP spid="32794" grpId="0"/>
      <p:bldP spid="2" grpId="0"/>
      <p:bldP spid="3" grpId="0"/>
      <p:bldP spid="31" grpId="0"/>
      <p:bldP spid="4" grpId="0" animBg="1"/>
      <p:bldP spid="5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Number Placeholder 4">
            <a:extLst>
              <a:ext uri="{FF2B5EF4-FFF2-40B4-BE49-F238E27FC236}">
                <a16:creationId xmlns:a16="http://schemas.microsoft.com/office/drawing/2014/main" id="{69D9DD20-310B-2B43-810E-F85FC6C63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2A681EBE-B919-EE4C-91A4-F9F9125974B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3796" name="Picture 3" descr="HTTPrequest">
            <a:extLst>
              <a:ext uri="{FF2B5EF4-FFF2-40B4-BE49-F238E27FC236}">
                <a16:creationId xmlns:a16="http://schemas.microsoft.com/office/drawing/2014/main" id="{D8407ECF-8299-F045-BEE8-C92756B531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67" y="1738675"/>
            <a:ext cx="7512050" cy="377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TextBox 4">
            <a:extLst>
              <a:ext uri="{FF2B5EF4-FFF2-40B4-BE49-F238E27FC236}">
                <a16:creationId xmlns:a16="http://schemas.microsoft.com/office/drawing/2014/main" id="{BCE02CB8-FA86-1049-9DB9-AA3BA9FBB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1567" y="6096560"/>
            <a:ext cx="518904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1400" dirty="0">
                <a:latin typeface="Helvetica" pitchFamily="2" charset="0"/>
              </a:rPr>
              <a:t>http://www.w3.org/Protocols/rfc2616/rfc2616-sec14.html#sec14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BB63068-2D3E-4C4E-A57C-A59C44094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Request: Message Format</a:t>
            </a:r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E987980-D243-F65C-B273-366F2B2E1DB0}"/>
              </a:ext>
            </a:extLst>
          </p:cNvPr>
          <p:cNvSpPr/>
          <p:nvPr/>
        </p:nvSpPr>
        <p:spPr>
          <a:xfrm>
            <a:off x="5987142" y="1642701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A2A79A3-D433-BC2A-641B-CCCFEA6366A9}"/>
              </a:ext>
            </a:extLst>
          </p:cNvPr>
          <p:cNvSpPr/>
          <p:nvPr/>
        </p:nvSpPr>
        <p:spPr>
          <a:xfrm>
            <a:off x="4299856" y="1752253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4614A4A-F2FA-EC8C-906B-8FEEC8DF264F}"/>
              </a:ext>
            </a:extLst>
          </p:cNvPr>
          <p:cNvSpPr/>
          <p:nvPr/>
        </p:nvSpPr>
        <p:spPr>
          <a:xfrm>
            <a:off x="7794171" y="1662289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22B5F7D-C66E-417E-79EF-5989E60399AF}"/>
              </a:ext>
            </a:extLst>
          </p:cNvPr>
          <p:cNvSpPr/>
          <p:nvPr/>
        </p:nvSpPr>
        <p:spPr>
          <a:xfrm>
            <a:off x="4299856" y="3209016"/>
            <a:ext cx="4945462" cy="80263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AC7A75D-8F42-4FDD-8336-16F9D6F251AD}"/>
              </a:ext>
            </a:extLst>
          </p:cNvPr>
          <p:cNvSpPr/>
          <p:nvPr/>
        </p:nvSpPr>
        <p:spPr>
          <a:xfrm>
            <a:off x="6683828" y="4541293"/>
            <a:ext cx="1839686" cy="843633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D5A34A-0ABA-A94F-0891-5BB8720123A1}"/>
              </a:ext>
            </a:extLst>
          </p:cNvPr>
          <p:cNvSpPr txBox="1"/>
          <p:nvPr/>
        </p:nvSpPr>
        <p:spPr>
          <a:xfrm>
            <a:off x="620486" y="1752253"/>
            <a:ext cx="1775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Type of request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7E92E6-E916-706A-12F7-0936F7C2DEB6}"/>
              </a:ext>
            </a:extLst>
          </p:cNvPr>
          <p:cNvSpPr txBox="1"/>
          <p:nvPr/>
        </p:nvSpPr>
        <p:spPr>
          <a:xfrm>
            <a:off x="700636" y="2497043"/>
            <a:ext cx="17876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Object/process </a:t>
            </a:r>
          </a:p>
          <a:p>
            <a:pPr algn="r"/>
            <a:r>
              <a:rPr lang="en-US" dirty="0">
                <a:latin typeface="Helvetica" pitchFamily="2" charset="0"/>
              </a:rPr>
              <a:t>requested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15F9730-C0E6-2B35-1BD2-DE3FA2F39C79}"/>
              </a:ext>
            </a:extLst>
          </p:cNvPr>
          <p:cNvSpPr txBox="1"/>
          <p:nvPr/>
        </p:nvSpPr>
        <p:spPr>
          <a:xfrm>
            <a:off x="620486" y="3241003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Protocol version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9D866CD-527D-3D28-44B2-E6063699250B}"/>
              </a:ext>
            </a:extLst>
          </p:cNvPr>
          <p:cNvSpPr txBox="1"/>
          <p:nvPr/>
        </p:nvSpPr>
        <p:spPr>
          <a:xfrm>
            <a:off x="465530" y="4011654"/>
            <a:ext cx="2608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>
                <a:latin typeface="Helvetica" pitchFamily="2" charset="0"/>
              </a:rPr>
              <a:t>Parameters influencing </a:t>
            </a:r>
          </a:p>
          <a:p>
            <a:pPr algn="r"/>
            <a:r>
              <a:rPr lang="en-US" dirty="0">
                <a:latin typeface="Helvetica" pitchFamily="2" charset="0"/>
              </a:rPr>
              <a:t>the request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ECFBD9-4964-D009-D721-D5C158BB6F8A}"/>
              </a:ext>
            </a:extLst>
          </p:cNvPr>
          <p:cNvSpPr txBox="1"/>
          <p:nvPr/>
        </p:nvSpPr>
        <p:spPr>
          <a:xfrm>
            <a:off x="524123" y="5200260"/>
            <a:ext cx="3121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Data needed to fulfill request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80A1A0-8038-E064-969E-8F2CFC790049}"/>
              </a:ext>
            </a:extLst>
          </p:cNvPr>
          <p:cNvCxnSpPr>
            <a:cxnSpLocks/>
            <a:stCxn id="11" idx="3"/>
            <a:endCxn id="5" idx="2"/>
          </p:cNvCxnSpPr>
          <p:nvPr/>
        </p:nvCxnSpPr>
        <p:spPr>
          <a:xfrm>
            <a:off x="2395524" y="1936919"/>
            <a:ext cx="1904332" cy="17456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D88C49A-6453-E2EF-5878-EC769149B499}"/>
              </a:ext>
            </a:extLst>
          </p:cNvPr>
          <p:cNvCxnSpPr>
            <a:cxnSpLocks/>
          </p:cNvCxnSpPr>
          <p:nvPr/>
        </p:nvCxnSpPr>
        <p:spPr>
          <a:xfrm flipV="1">
            <a:off x="2517160" y="2080288"/>
            <a:ext cx="3927183" cy="683945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638CBC1-205E-EC3C-1F07-8DF4053143C4}"/>
              </a:ext>
            </a:extLst>
          </p:cNvPr>
          <p:cNvCxnSpPr>
            <a:cxnSpLocks/>
          </p:cNvCxnSpPr>
          <p:nvPr/>
        </p:nvCxnSpPr>
        <p:spPr>
          <a:xfrm flipV="1">
            <a:off x="2479066" y="2270323"/>
            <a:ext cx="6392791" cy="116607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8FD0E6F5-9DB4-4FF6-5E29-517A0542710D}"/>
              </a:ext>
            </a:extLst>
          </p:cNvPr>
          <p:cNvCxnSpPr>
            <a:cxnSpLocks/>
          </p:cNvCxnSpPr>
          <p:nvPr/>
        </p:nvCxnSpPr>
        <p:spPr>
          <a:xfrm flipV="1">
            <a:off x="3199300" y="3828363"/>
            <a:ext cx="1224558" cy="433759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813EE34-AE7C-44F1-8DC8-6C62D6FDB37F}"/>
              </a:ext>
            </a:extLst>
          </p:cNvPr>
          <p:cNvCxnSpPr>
            <a:cxnSpLocks/>
          </p:cNvCxnSpPr>
          <p:nvPr/>
        </p:nvCxnSpPr>
        <p:spPr>
          <a:xfrm flipV="1">
            <a:off x="3591381" y="4963109"/>
            <a:ext cx="2961819" cy="41558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721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Number Placeholder 5">
            <a:extLst>
              <a:ext uri="{FF2B5EF4-FFF2-40B4-BE49-F238E27FC236}">
                <a16:creationId xmlns:a16="http://schemas.microsoft.com/office/drawing/2014/main" id="{B949A576-F7B7-3548-92DF-C25980C56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B407A9E-303B-DD4F-8EEC-CC658C0DFA5F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1747" name="Rectangle 2">
            <a:extLst>
              <a:ext uri="{FF2B5EF4-FFF2-40B4-BE49-F238E27FC236}">
                <a16:creationId xmlns:a16="http://schemas.microsoft.com/office/drawing/2014/main" id="{D261FCE1-DA32-5040-9374-1D669B389B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HTTP messages: request message</a:t>
            </a:r>
          </a:p>
        </p:txBody>
      </p:sp>
      <p:sp>
        <p:nvSpPr>
          <p:cNvPr id="31748" name="Rectangle 3">
            <a:extLst>
              <a:ext uri="{FF2B5EF4-FFF2-40B4-BE49-F238E27FC236}">
                <a16:creationId xmlns:a16="http://schemas.microsoft.com/office/drawing/2014/main" id="{C7B59160-DB0B-904E-BF34-5C6A94A078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ASCII (human-readable format)</a:t>
            </a:r>
            <a:endParaRPr lang="en-US" altLang="en-US" sz="3600" dirty="0">
              <a:solidFill>
                <a:schemeClr val="accent2"/>
              </a:solidFill>
            </a:endParaRPr>
          </a:p>
        </p:txBody>
      </p:sp>
      <p:sp>
        <p:nvSpPr>
          <p:cNvPr id="31749" name="Text Box 4">
            <a:extLst>
              <a:ext uri="{FF2B5EF4-FFF2-40B4-BE49-F238E27FC236}">
                <a16:creationId xmlns:a16="http://schemas.microsoft.com/office/drawing/2014/main" id="{65A3D052-CADA-5048-B43B-0EFF22A405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47486" y="2792661"/>
            <a:ext cx="6843540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GET /352/</a:t>
            </a:r>
            <a:r>
              <a:rPr lang="en-US" altLang="en-US" b="1" dirty="0" err="1">
                <a:latin typeface="Courier New" panose="02070309020205020404" pitchFamily="49" charset="0"/>
              </a:rPr>
              <a:t>syllabus.html</a:t>
            </a:r>
            <a:r>
              <a:rPr lang="en-US" altLang="en-US" b="1" dirty="0">
                <a:latin typeface="Courier New" panose="02070309020205020404" pitchFamily="49" charset="0"/>
              </a:rPr>
              <a:t> HTTP/1.1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Host: </a:t>
            </a:r>
            <a:r>
              <a:rPr lang="en-US" altLang="en-US" b="1" dirty="0" err="1">
                <a:latin typeface="Courier New" panose="02070309020205020404" pitchFamily="49" charset="0"/>
              </a:rPr>
              <a:t>www.cs.rutgers.edu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User-agent: Mozilla/4.0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>
                <a:latin typeface="Courier New" panose="02070309020205020404" pitchFamily="49" charset="0"/>
              </a:rPr>
              <a:t>Connection: close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b="1" dirty="0" err="1">
                <a:latin typeface="Courier New" panose="02070309020205020404" pitchFamily="49" charset="0"/>
              </a:rPr>
              <a:t>Accept-language:en</a:t>
            </a:r>
            <a:r>
              <a:rPr lang="en-US" altLang="en-US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3200" dirty="0">
              <a:latin typeface="Times New Roman" panose="02020603050405020304" pitchFamily="18" charset="0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(extra carriage return, line feed)</a:t>
            </a:r>
            <a:r>
              <a:rPr lang="en-US" altLang="en-US" sz="3200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31750" name="Text Box 5">
            <a:extLst>
              <a:ext uri="{FF2B5EF4-FFF2-40B4-BE49-F238E27FC236}">
                <a16:creationId xmlns:a16="http://schemas.microsoft.com/office/drawing/2014/main" id="{D55DA2A1-0857-D542-9C91-50AE00998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1923" y="2756814"/>
            <a:ext cx="3161443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request line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(GET, POST,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HEAD commands)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31751" name="Line 6">
            <a:extLst>
              <a:ext uri="{FF2B5EF4-FFF2-40B4-BE49-F238E27FC236}">
                <a16:creationId xmlns:a16="http://schemas.microsoft.com/office/drawing/2014/main" id="{B2A6360A-678E-DF46-BCA0-17F958D337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62351" y="3048000"/>
            <a:ext cx="1131888" cy="266701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2" name="Freeform 7">
            <a:extLst>
              <a:ext uri="{FF2B5EF4-FFF2-40B4-BE49-F238E27FC236}">
                <a16:creationId xmlns:a16="http://schemas.microsoft.com/office/drawing/2014/main" id="{260B9CD0-81F9-664A-9093-C289E9F9C276}"/>
              </a:ext>
            </a:extLst>
          </p:cNvPr>
          <p:cNvSpPr>
            <a:spLocks/>
          </p:cNvSpPr>
          <p:nvPr/>
        </p:nvSpPr>
        <p:spPr bwMode="auto">
          <a:xfrm>
            <a:off x="4314067" y="3290095"/>
            <a:ext cx="265309" cy="1739107"/>
          </a:xfrm>
          <a:custGeom>
            <a:avLst/>
            <a:gdLst>
              <a:gd name="T0" fmla="*/ 2147483647 w 150"/>
              <a:gd name="T1" fmla="*/ 2147483647 h 924"/>
              <a:gd name="T2" fmla="*/ 0 w 150"/>
              <a:gd name="T3" fmla="*/ 0 h 924"/>
              <a:gd name="T4" fmla="*/ 0 w 150"/>
              <a:gd name="T5" fmla="*/ 2147483647 h 924"/>
              <a:gd name="T6" fmla="*/ 2147483647 w 150"/>
              <a:gd name="T7" fmla="*/ 2147483647 h 924"/>
              <a:gd name="T8" fmla="*/ 0 60000 65536"/>
              <a:gd name="T9" fmla="*/ 0 60000 65536"/>
              <a:gd name="T10" fmla="*/ 0 60000 65536"/>
              <a:gd name="T11" fmla="*/ 0 60000 65536"/>
              <a:gd name="T12" fmla="*/ 0 w 150"/>
              <a:gd name="T13" fmla="*/ 0 h 924"/>
              <a:gd name="T14" fmla="*/ 150 w 150"/>
              <a:gd name="T15" fmla="*/ 924 h 9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50" h="924">
                <a:moveTo>
                  <a:pt x="122" y="6"/>
                </a:moveTo>
                <a:lnTo>
                  <a:pt x="0" y="0"/>
                </a:lnTo>
                <a:lnTo>
                  <a:pt x="0" y="924"/>
                </a:lnTo>
                <a:lnTo>
                  <a:pt x="150" y="918"/>
                </a:lnTo>
              </a:path>
            </a:pathLst>
          </a:custGeom>
          <a:noFill/>
          <a:ln w="50800" cap="flat" cmpd="sng">
            <a:solidFill>
              <a:srgbClr val="C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3" name="Text Box 8">
            <a:extLst>
              <a:ext uri="{FF2B5EF4-FFF2-40B4-BE49-F238E27FC236}">
                <a16:creationId xmlns:a16="http://schemas.microsoft.com/office/drawing/2014/main" id="{C8B82259-54B9-1C4D-B975-D3349B41A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3448" y="4467554"/>
            <a:ext cx="266061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Header lines</a:t>
            </a:r>
            <a:endParaRPr lang="en-US" altLang="en-US" sz="3200" dirty="0">
              <a:latin typeface="Helvetica" pitchFamily="2" charset="0"/>
            </a:endParaRPr>
          </a:p>
        </p:txBody>
      </p:sp>
      <p:sp>
        <p:nvSpPr>
          <p:cNvPr id="31754" name="Line 9">
            <a:extLst>
              <a:ext uri="{FF2B5EF4-FFF2-40B4-BE49-F238E27FC236}">
                <a16:creationId xmlns:a16="http://schemas.microsoft.com/office/drawing/2014/main" id="{7D4EC1EE-6E4A-BD4B-9876-74FF1A07DAA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323771" y="5675085"/>
            <a:ext cx="1370467" cy="43542"/>
          </a:xfrm>
          <a:prstGeom prst="line">
            <a:avLst/>
          </a:prstGeom>
          <a:noFill/>
          <a:ln w="508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1755" name="Text Box 10">
            <a:extLst>
              <a:ext uri="{FF2B5EF4-FFF2-40B4-BE49-F238E27FC236}">
                <a16:creationId xmlns:a16="http://schemas.microsoft.com/office/drawing/2014/main" id="{03F5721B-2BAC-EB47-89FC-7372D67034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400" y="5116374"/>
            <a:ext cx="280557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Carriage return,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line feed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indicates end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latin typeface="Helvetica" pitchFamily="2" charset="0"/>
              </a:rPr>
              <a:t>of header</a:t>
            </a:r>
            <a:endParaRPr lang="en-US" altLang="en-US" sz="32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484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/>
      <p:bldP spid="31751" grpId="0" animBg="1"/>
      <p:bldP spid="31752" grpId="0" animBg="1"/>
      <p:bldP spid="31753" grpId="0"/>
      <p:bldP spid="31754" grpId="0" animBg="1"/>
      <p:bldP spid="3175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3CB0A-E321-BA48-9AFF-D1754A963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URL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8405C-D418-DC4D-8CFF-D37EA7FD2C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Universal Resource Locator: a way to name objects on server</a:t>
            </a:r>
          </a:p>
          <a:p>
            <a:r>
              <a:rPr lang="en-US" dirty="0"/>
              <a:t>But can also name an application </a:t>
            </a:r>
            <a:r>
              <a:rPr lang="en-US" dirty="0">
                <a:solidFill>
                  <a:srgbClr val="C00000"/>
                </a:solidFill>
              </a:rPr>
              <a:t>process </a:t>
            </a:r>
            <a:r>
              <a:rPr lang="en-US" dirty="0"/>
              <a:t>on the server!</a:t>
            </a:r>
          </a:p>
          <a:p>
            <a:r>
              <a:rPr lang="en-US" dirty="0"/>
              <a:t>Examples: </a:t>
            </a:r>
          </a:p>
          <a:p>
            <a:pPr lvl="1"/>
            <a:r>
              <a:rPr lang="en-US" dirty="0"/>
              <a:t>Data storage from data entered in web forms</a:t>
            </a:r>
          </a:p>
          <a:p>
            <a:pPr lvl="1"/>
            <a:r>
              <a:rPr lang="en-US" dirty="0"/>
              <a:t>Login pages</a:t>
            </a:r>
          </a:p>
          <a:p>
            <a:pPr lvl="1"/>
            <a:r>
              <a:rPr lang="en-US" dirty="0"/>
              <a:t>Web carts</a:t>
            </a:r>
          </a:p>
          <a:p>
            <a:r>
              <a:rPr lang="en-US" dirty="0"/>
              <a:t>Providing almost any service requires data handling by running code at the server </a:t>
            </a:r>
          </a:p>
          <a:p>
            <a:pPr lvl="1"/>
            <a:r>
              <a:rPr lang="en-US" dirty="0"/>
              <a:t>Not just rendering “static” resources</a:t>
            </a:r>
          </a:p>
        </p:txBody>
      </p:sp>
    </p:spTree>
    <p:extLst>
      <p:ext uri="{BB962C8B-B14F-4D97-AF65-F5344CB8AC3E}">
        <p14:creationId xmlns:p14="http://schemas.microsoft.com/office/powerpoint/2010/main" val="242865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6">
            <a:extLst>
              <a:ext uri="{FF2B5EF4-FFF2-40B4-BE49-F238E27FC236}">
                <a16:creationId xmlns:a16="http://schemas.microsoft.com/office/drawing/2014/main" id="{939B605F-FC20-A24E-A705-4C585364BE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463CA771-D47F-3648-9ACA-5D495D1A8800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3796" name="Rectangle 1027">
            <a:extLst>
              <a:ext uri="{FF2B5EF4-FFF2-40B4-BE49-F238E27FC236}">
                <a16:creationId xmlns:a16="http://schemas.microsoft.com/office/drawing/2014/main" id="{D9D5229B-DF44-534D-9F7D-BDCB432A3B0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690687"/>
            <a:ext cx="5334000" cy="5030787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  <a:defRPr/>
            </a:pPr>
            <a:endParaRPr lang="en-US" altLang="en-US" sz="2400" dirty="0"/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GET</a:t>
            </a:r>
          </a:p>
          <a:p>
            <a:pPr lvl="1">
              <a:defRPr/>
            </a:pPr>
            <a:r>
              <a:rPr lang="en-US" altLang="en-US" sz="2000" dirty="0"/>
              <a:t>Get the resource specified in the requested URL (could be a process)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POST</a:t>
            </a:r>
          </a:p>
          <a:p>
            <a:pPr lvl="1">
              <a:defRPr/>
            </a:pPr>
            <a:r>
              <a:rPr lang="en-US" altLang="en-US" sz="2000" dirty="0"/>
              <a:t>Send entities (specified in the entity body) to a data-handling process at the requested URL</a:t>
            </a:r>
          </a:p>
          <a:p>
            <a:pPr>
              <a:defRPr/>
            </a:pPr>
            <a:r>
              <a:rPr lang="en-US" altLang="en-US" dirty="0">
                <a:solidFill>
                  <a:srgbClr val="C00000"/>
                </a:solidFill>
              </a:rPr>
              <a:t>HEAD</a:t>
            </a:r>
          </a:p>
          <a:p>
            <a:pPr lvl="1">
              <a:defRPr/>
            </a:pPr>
            <a:r>
              <a:rPr lang="en-US" altLang="en-US" sz="2000" dirty="0"/>
              <a:t>Asks server to leave requested object out of response, but send the rest of the response</a:t>
            </a:r>
          </a:p>
          <a:p>
            <a:pPr lvl="1">
              <a:defRPr/>
            </a:pPr>
            <a:r>
              <a:rPr lang="en-US" altLang="en-US" sz="2000" dirty="0"/>
              <a:t>Useful for debugging</a:t>
            </a:r>
          </a:p>
        </p:txBody>
      </p:sp>
      <p:sp>
        <p:nvSpPr>
          <p:cNvPr id="34821" name="Rectangle 1028">
            <a:extLst>
              <a:ext uri="{FF2B5EF4-FFF2-40B4-BE49-F238E27FC236}">
                <a16:creationId xmlns:a16="http://schemas.microsoft.com/office/drawing/2014/main" id="{DC34DD45-4CEC-8941-AE97-848F7F42719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389914" y="1847850"/>
            <a:ext cx="5181600" cy="4351338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endParaRPr lang="en-US" altLang="en-US" sz="2400" dirty="0"/>
          </a:p>
          <a:p>
            <a:r>
              <a:rPr lang="en-US" altLang="en-US" dirty="0">
                <a:solidFill>
                  <a:srgbClr val="C00000"/>
                </a:solidFill>
              </a:rPr>
              <a:t>PUT</a:t>
            </a:r>
          </a:p>
          <a:p>
            <a:pPr lvl="1"/>
            <a:r>
              <a:rPr lang="en-US" altLang="en-US" sz="2000" dirty="0"/>
              <a:t>Update a resource at the requested URL with the new entity specified in the entity body</a:t>
            </a:r>
          </a:p>
          <a:p>
            <a:r>
              <a:rPr lang="en-US" altLang="en-US" dirty="0">
                <a:solidFill>
                  <a:srgbClr val="C00000"/>
                </a:solidFill>
              </a:rPr>
              <a:t>DELETE</a:t>
            </a:r>
          </a:p>
          <a:p>
            <a:pPr lvl="1"/>
            <a:r>
              <a:rPr lang="en-US" altLang="en-US" sz="2000" dirty="0"/>
              <a:t>Deletes file specified in the URL</a:t>
            </a:r>
          </a:p>
          <a:p>
            <a:endParaRPr lang="en-US" altLang="en-US" sz="2400" dirty="0"/>
          </a:p>
          <a:p>
            <a:r>
              <a:rPr lang="en-US" altLang="en-US" sz="2400" dirty="0"/>
              <a:t>and other methods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3C5756-DC5A-E948-B0C2-E65A5BF19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method types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21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>
            <a:extLst>
              <a:ext uri="{FF2B5EF4-FFF2-40B4-BE49-F238E27FC236}">
                <a16:creationId xmlns:a16="http://schemas.microsoft.com/office/drawing/2014/main" id="{732BFEC4-4B08-4E45-8169-008B516B0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84EABD59-CBFC-0147-9544-C70434CFDADB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18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5844" name="Rectangle 3">
            <a:extLst>
              <a:ext uri="{FF2B5EF4-FFF2-40B4-BE49-F238E27FC236}">
                <a16:creationId xmlns:a16="http://schemas.microsoft.com/office/drawing/2014/main" id="{CEC000FB-2918-FC4D-98B9-0C33ABE2E10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825625"/>
            <a:ext cx="4465320" cy="4667250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POST method:</a:t>
            </a:r>
          </a:p>
          <a:p>
            <a:r>
              <a:rPr lang="en-US" altLang="en-US" sz="2400" dirty="0"/>
              <a:t>Web page often includes form input</a:t>
            </a:r>
          </a:p>
          <a:p>
            <a:r>
              <a:rPr lang="en-US" altLang="en-US" sz="2400" dirty="0"/>
              <a:t>Input is uploaded to server </a:t>
            </a:r>
            <a:r>
              <a:rPr lang="en-US" altLang="en-US" sz="2400" dirty="0">
                <a:solidFill>
                  <a:srgbClr val="C00000"/>
                </a:solidFill>
              </a:rPr>
              <a:t>in entity body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Posted content not visible in the URL</a:t>
            </a:r>
          </a:p>
          <a:p>
            <a:pPr lvl="1"/>
            <a:r>
              <a:rPr lang="en-US" altLang="en-US" sz="2000" dirty="0"/>
              <a:t>Free form content (ex: images) can be posted since entity body interpreted as data bytes</a:t>
            </a:r>
          </a:p>
        </p:txBody>
      </p:sp>
      <p:sp>
        <p:nvSpPr>
          <p:cNvPr id="35845" name="Rectangle 4">
            <a:extLst>
              <a:ext uri="{FF2B5EF4-FFF2-40B4-BE49-F238E27FC236}">
                <a16:creationId xmlns:a16="http://schemas.microsoft.com/office/drawing/2014/main" id="{89DC39F1-2D2B-D149-97A8-39E20601E06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5625737" y="1794669"/>
            <a:ext cx="5956663" cy="4333988"/>
          </a:xfrm>
        </p:spPr>
        <p:txBody>
          <a:bodyPr>
            <a:normAutofit/>
          </a:bodyPr>
          <a:lstStyle/>
          <a:p>
            <a:pPr>
              <a:buFont typeface="ZapfDingbats" pitchFamily="82" charset="2"/>
              <a:buNone/>
            </a:pPr>
            <a:r>
              <a:rPr lang="en-US" altLang="en-US" sz="2400" dirty="0"/>
              <a:t>GET method:</a:t>
            </a:r>
          </a:p>
          <a:p>
            <a:r>
              <a:rPr lang="en-US" altLang="en-US" sz="2400" dirty="0"/>
              <a:t>Entity body is empty</a:t>
            </a:r>
          </a:p>
          <a:p>
            <a:r>
              <a:rPr lang="en-US" altLang="en-US" sz="2400" dirty="0"/>
              <a:t>Input is uploaded </a:t>
            </a:r>
            <a:r>
              <a:rPr lang="en-US" altLang="en-US" sz="2400" dirty="0">
                <a:solidFill>
                  <a:srgbClr val="C00000"/>
                </a:solidFill>
              </a:rPr>
              <a:t>in URL field of request line</a:t>
            </a:r>
          </a:p>
          <a:p>
            <a:endParaRPr lang="en-US" altLang="en-US" sz="2400" dirty="0">
              <a:solidFill>
                <a:srgbClr val="C00000"/>
              </a:solidFill>
            </a:endParaRPr>
          </a:p>
          <a:p>
            <a:r>
              <a:rPr lang="en-US" altLang="en-US" sz="2400" dirty="0"/>
              <a:t>URL must contain a restricted set of characters</a:t>
            </a:r>
          </a:p>
          <a:p>
            <a:endParaRPr lang="en-US" altLang="en-US" sz="2400" dirty="0"/>
          </a:p>
          <a:p>
            <a:r>
              <a:rPr lang="en-US" altLang="en-US" sz="2400" dirty="0"/>
              <a:t>Example: </a:t>
            </a:r>
          </a:p>
          <a:p>
            <a:pPr lvl="1"/>
            <a:r>
              <a:rPr lang="en-US" altLang="en-US" sz="2000" dirty="0"/>
              <a:t>http://</a:t>
            </a:r>
            <a:r>
              <a:rPr lang="en-US" altLang="en-US" sz="2000" dirty="0" err="1"/>
              <a:t>site.com</a:t>
            </a:r>
            <a:r>
              <a:rPr lang="en-US" altLang="en-US" sz="2000" dirty="0"/>
              <a:t>/</a:t>
            </a:r>
            <a:r>
              <a:rPr lang="en-US" altLang="en-US" sz="2000" dirty="0" err="1"/>
              <a:t>form?first</a:t>
            </a:r>
            <a:r>
              <a:rPr lang="en-US" altLang="en-US" sz="2000" dirty="0"/>
              <a:t>=</a:t>
            </a:r>
            <a:r>
              <a:rPr lang="en-US" altLang="en-US" sz="2000" dirty="0" err="1"/>
              <a:t>jane&amp;last</a:t>
            </a:r>
            <a:r>
              <a:rPr lang="en-US" altLang="en-US" sz="2000" dirty="0"/>
              <a:t>=</a:t>
            </a:r>
            <a:r>
              <a:rPr lang="en-US" altLang="en-US" sz="2000" dirty="0" err="1"/>
              <a:t>austen</a:t>
            </a:r>
            <a:endParaRPr lang="en-US" altLang="en-US" sz="2000" dirty="0"/>
          </a:p>
          <a:p>
            <a:pPr>
              <a:buFont typeface="ZapfDingbats" pitchFamily="82" charset="2"/>
              <a:buNone/>
            </a:pPr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70925BC-35D3-9D4E-9BF6-1A6EB01BF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Uploading form input: GET and POST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607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CD94A-ACC3-804B-99AD-F0C5258B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POST and 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56B2E4-C622-7047-A0BE-BDF1D3720ED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POST: the URL of the request identifies the resource that </a:t>
            </a:r>
            <a:r>
              <a:rPr lang="en-US" dirty="0">
                <a:solidFill>
                  <a:srgbClr val="C00000"/>
                </a:solidFill>
              </a:rPr>
              <a:t>processes</a:t>
            </a:r>
            <a:r>
              <a:rPr lang="en-US" dirty="0"/>
              <a:t> the entity body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29DE18-B5C9-6C48-85A4-E4D34246F91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PUT: the URL of the request identifies the resource that is </a:t>
            </a:r>
            <a:r>
              <a:rPr lang="en-US" dirty="0">
                <a:solidFill>
                  <a:srgbClr val="C00000"/>
                </a:solidFill>
              </a:rPr>
              <a:t>contained in</a:t>
            </a:r>
            <a:r>
              <a:rPr lang="en-US" dirty="0"/>
              <a:t> the entity body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23C7E0-F32C-0945-96B3-34A7EB029E20}"/>
              </a:ext>
            </a:extLst>
          </p:cNvPr>
          <p:cNvSpPr txBox="1"/>
          <p:nvPr/>
        </p:nvSpPr>
        <p:spPr>
          <a:xfrm>
            <a:off x="2525486" y="60195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https://</a:t>
            </a:r>
            <a:r>
              <a:rPr lang="en-US" sz="3200" dirty="0" err="1">
                <a:latin typeface="Helvetica" pitchFamily="2" charset="0"/>
              </a:rPr>
              <a:t>tools.ietf.org</a:t>
            </a:r>
            <a:r>
              <a:rPr lang="en-US" sz="3200" dirty="0">
                <a:latin typeface="Helvetica" pitchFamily="2" charset="0"/>
              </a:rPr>
              <a:t>/html/rfc2616</a:t>
            </a:r>
          </a:p>
        </p:txBody>
      </p:sp>
    </p:spTree>
    <p:extLst>
      <p:ext uri="{BB962C8B-B14F-4D97-AF65-F5344CB8AC3E}">
        <p14:creationId xmlns:p14="http://schemas.microsoft.com/office/powerpoint/2010/main" val="37146486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4426-6965-0BEF-D537-20FAB7A0F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concepts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371665-8824-4BCB-D5B4-54692CD73F74}"/>
              </a:ext>
            </a:extLst>
          </p:cNvPr>
          <p:cNvSpPr txBox="1"/>
          <p:nvPr/>
        </p:nvSpPr>
        <p:spPr>
          <a:xfrm>
            <a:off x="657474" y="1479126"/>
            <a:ext cx="378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Helvetica" pitchFamily="2" charset="0"/>
              </a:rPr>
              <a:t>Domain Name System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AD08F8-E0E8-4DE4-0179-ABDCA18FB830}"/>
              </a:ext>
            </a:extLst>
          </p:cNvPr>
          <p:cNvSpPr txBox="1"/>
          <p:nvPr/>
        </p:nvSpPr>
        <p:spPr>
          <a:xfrm>
            <a:off x="657474" y="1940791"/>
            <a:ext cx="49421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Helvetica" pitchFamily="2" charset="0"/>
              </a:rPr>
              <a:t>Human readable names </a:t>
            </a:r>
            <a:r>
              <a:rPr lang="en-US" dirty="0">
                <a:latin typeface="Helvetica" pitchFamily="2" charset="0"/>
                <a:sym typeface="Wingdings" pitchFamily="2" charset="2"/>
              </a:rPr>
              <a:t> IP addresses</a:t>
            </a:r>
            <a:endParaRPr lang="en-US" dirty="0">
              <a:latin typeface="Helvetica" pitchFamily="2" charset="0"/>
            </a:endParaRPr>
          </a:p>
        </p:txBody>
      </p:sp>
      <p:pic>
        <p:nvPicPr>
          <p:cNvPr id="6" name="Picture 5" descr="Map&#10;&#10;Description automatically generated">
            <a:extLst>
              <a:ext uri="{FF2B5EF4-FFF2-40B4-BE49-F238E27FC236}">
                <a16:creationId xmlns:a16="http://schemas.microsoft.com/office/drawing/2014/main" id="{10F82ADF-D0A9-DA11-C207-E26CEFD67E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5872" y="4174839"/>
            <a:ext cx="976960" cy="1820887"/>
          </a:xfrm>
          <a:prstGeom prst="rect">
            <a:avLst/>
          </a:prstGeom>
        </p:spPr>
      </p:pic>
      <p:pic>
        <p:nvPicPr>
          <p:cNvPr id="7" name="Picture 6" descr="Map&#10;&#10;Description automatically generated">
            <a:extLst>
              <a:ext uri="{FF2B5EF4-FFF2-40B4-BE49-F238E27FC236}">
                <a16:creationId xmlns:a16="http://schemas.microsoft.com/office/drawing/2014/main" id="{5699E08B-F7A7-C8B5-1D45-0E6CA478BB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087" y="4220988"/>
            <a:ext cx="1388637" cy="1160127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325C482-DD92-C951-CB11-0BB4FAA0EF42}"/>
              </a:ext>
            </a:extLst>
          </p:cNvPr>
          <p:cNvCxnSpPr>
            <a:cxnSpLocks/>
          </p:cNvCxnSpPr>
          <p:nvPr/>
        </p:nvCxnSpPr>
        <p:spPr>
          <a:xfrm flipH="1">
            <a:off x="1180323" y="4072131"/>
            <a:ext cx="1948208" cy="728920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5F42D646-035A-0A08-9C37-57435313335F}"/>
              </a:ext>
            </a:extLst>
          </p:cNvPr>
          <p:cNvSpPr txBox="1"/>
          <p:nvPr/>
        </p:nvSpPr>
        <p:spPr>
          <a:xfrm>
            <a:off x="608481" y="2518182"/>
            <a:ext cx="566486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dirty="0">
                <a:latin typeface="Helvetica" pitchFamily="2" charset="0"/>
              </a:rPr>
              <a:t>Hierarchical, distributed database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Root server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TLD server</a:t>
            </a:r>
          </a:p>
          <a:p>
            <a:pPr algn="l"/>
            <a:r>
              <a:rPr lang="en-US" sz="2000" dirty="0">
                <a:latin typeface="Helvetica" pitchFamily="2" charset="0"/>
              </a:rPr>
              <a:t>Authoritative name server</a:t>
            </a: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79DA195-A76C-869C-E714-E116AE909F21}"/>
              </a:ext>
            </a:extLst>
          </p:cNvPr>
          <p:cNvGrpSpPr/>
          <p:nvPr/>
        </p:nvGrpSpPr>
        <p:grpSpPr>
          <a:xfrm>
            <a:off x="6460267" y="288444"/>
            <a:ext cx="2310580" cy="3200116"/>
            <a:chOff x="9227699" y="374665"/>
            <a:chExt cx="2310580" cy="3200116"/>
          </a:xfrm>
        </p:grpSpPr>
        <p:pic>
          <p:nvPicPr>
            <p:cNvPr id="88" name="Picture 25">
              <a:extLst>
                <a:ext uri="{FF2B5EF4-FFF2-40B4-BE49-F238E27FC236}">
                  <a16:creationId xmlns:a16="http://schemas.microsoft.com/office/drawing/2014/main" id="{FD25DA40-4910-CBB2-D976-F720DE4610F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27699" y="1690688"/>
              <a:ext cx="712425" cy="944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89" name="Picture 25">
              <a:extLst>
                <a:ext uri="{FF2B5EF4-FFF2-40B4-BE49-F238E27FC236}">
                  <a16:creationId xmlns:a16="http://schemas.microsoft.com/office/drawing/2014/main" id="{B317EB2F-4CE3-4FD9-0110-7EF592A092F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1652" y="848203"/>
              <a:ext cx="389368" cy="5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0" name="Picture 25">
              <a:extLst>
                <a:ext uri="{FF2B5EF4-FFF2-40B4-BE49-F238E27FC236}">
                  <a16:creationId xmlns:a16="http://schemas.microsoft.com/office/drawing/2014/main" id="{7908CC95-05AE-74AF-54BC-22E9A84844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48911" y="2295957"/>
              <a:ext cx="389368" cy="5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91" name="Picture 25">
              <a:extLst>
                <a:ext uri="{FF2B5EF4-FFF2-40B4-BE49-F238E27FC236}">
                  <a16:creationId xmlns:a16="http://schemas.microsoft.com/office/drawing/2014/main" id="{08050EDF-0AF0-386D-8A65-5A69609FE85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1410" y="3058808"/>
              <a:ext cx="389368" cy="5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92" name="Straight Arrow Connector 91">
              <a:extLst>
                <a:ext uri="{FF2B5EF4-FFF2-40B4-BE49-F238E27FC236}">
                  <a16:creationId xmlns:a16="http://schemas.microsoft.com/office/drawing/2014/main" id="{6CA94801-03E6-F4A4-86F5-140F4F64F4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008905" y="1276007"/>
              <a:ext cx="619033" cy="5442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Arrow Connector 92">
              <a:extLst>
                <a:ext uri="{FF2B5EF4-FFF2-40B4-BE49-F238E27FC236}">
                  <a16:creationId xmlns:a16="http://schemas.microsoft.com/office/drawing/2014/main" id="{46B3496D-973B-E184-01CA-ACFF52761FD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008905" y="1161686"/>
              <a:ext cx="426978" cy="42404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C17A165C-D2E0-A466-CF53-241D8F9BE75D}"/>
                </a:ext>
              </a:extLst>
            </p:cNvPr>
            <p:cNvGrpSpPr/>
            <p:nvPr/>
          </p:nvGrpSpPr>
          <p:grpSpPr>
            <a:xfrm rot="6629516">
              <a:off x="10862595" y="1568772"/>
              <a:ext cx="619033" cy="658607"/>
              <a:chOff x="7017694" y="1626488"/>
              <a:chExt cx="619033" cy="658607"/>
            </a:xfrm>
          </p:grpSpPr>
          <p:cxnSp>
            <p:nvCxnSpPr>
              <p:cNvPr id="95" name="Straight Arrow Connector 94">
                <a:extLst>
                  <a:ext uri="{FF2B5EF4-FFF2-40B4-BE49-F238E27FC236}">
                    <a16:creationId xmlns:a16="http://schemas.microsoft.com/office/drawing/2014/main" id="{C430805A-233E-3665-C415-8778EDC7CA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7694" y="1740809"/>
                <a:ext cx="619033" cy="54428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Arrow Connector 95">
                <a:extLst>
                  <a:ext uri="{FF2B5EF4-FFF2-40B4-BE49-F238E27FC236}">
                    <a16:creationId xmlns:a16="http://schemas.microsoft.com/office/drawing/2014/main" id="{87079301-A48A-6D90-9BAB-0D6F5A3E28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7694" y="1626488"/>
                <a:ext cx="426978" cy="42404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3C1870A2-4626-6B67-B578-27ECC47C4FD0}"/>
                </a:ext>
              </a:extLst>
            </p:cNvPr>
            <p:cNvGrpSpPr/>
            <p:nvPr/>
          </p:nvGrpSpPr>
          <p:grpSpPr>
            <a:xfrm rot="11074072">
              <a:off x="10445776" y="2609995"/>
              <a:ext cx="619033" cy="658607"/>
              <a:chOff x="7017694" y="1626488"/>
              <a:chExt cx="619033" cy="658607"/>
            </a:xfrm>
          </p:grpSpPr>
          <p:cxnSp>
            <p:nvCxnSpPr>
              <p:cNvPr id="98" name="Straight Arrow Connector 97">
                <a:extLst>
                  <a:ext uri="{FF2B5EF4-FFF2-40B4-BE49-F238E27FC236}">
                    <a16:creationId xmlns:a16="http://schemas.microsoft.com/office/drawing/2014/main" id="{D8D1F875-E293-964C-69BD-25B6AD44D76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7694" y="1740809"/>
                <a:ext cx="619033" cy="54428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Arrow Connector 98">
                <a:extLst>
                  <a:ext uri="{FF2B5EF4-FFF2-40B4-BE49-F238E27FC236}">
                    <a16:creationId xmlns:a16="http://schemas.microsoft.com/office/drawing/2014/main" id="{FD185991-7D08-6657-CD05-4D1859A3EF1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7694" y="1626488"/>
                <a:ext cx="426978" cy="42404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D32C3FA-A6F2-9916-DF46-C4E63299CE36}"/>
                </a:ext>
              </a:extLst>
            </p:cNvPr>
            <p:cNvSpPr txBox="1"/>
            <p:nvPr/>
          </p:nvSpPr>
          <p:spPr>
            <a:xfrm>
              <a:off x="9528075" y="374665"/>
              <a:ext cx="1388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Recursive queries</a:t>
              </a:r>
            </a:p>
          </p:txBody>
        </p:sp>
      </p:grpSp>
      <p:pic>
        <p:nvPicPr>
          <p:cNvPr id="102" name="Picture 3" descr="DNSmessage">
            <a:extLst>
              <a:ext uri="{FF2B5EF4-FFF2-40B4-BE49-F238E27FC236}">
                <a16:creationId xmlns:a16="http://schemas.microsoft.com/office/drawing/2014/main" id="{BF3ED792-8A9F-A016-E94F-DEA7E87B2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0077" y="3352313"/>
            <a:ext cx="3931923" cy="3192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7" name="Group 116">
            <a:extLst>
              <a:ext uri="{FF2B5EF4-FFF2-40B4-BE49-F238E27FC236}">
                <a16:creationId xmlns:a16="http://schemas.microsoft.com/office/drawing/2014/main" id="{443841C3-1B20-CB6C-E91F-E2A7DD06A690}"/>
              </a:ext>
            </a:extLst>
          </p:cNvPr>
          <p:cNvGrpSpPr/>
          <p:nvPr/>
        </p:nvGrpSpPr>
        <p:grpSpPr>
          <a:xfrm>
            <a:off x="4255330" y="3488560"/>
            <a:ext cx="2399621" cy="2898156"/>
            <a:chOff x="4230490" y="2679511"/>
            <a:chExt cx="2399621" cy="2898156"/>
          </a:xfrm>
        </p:grpSpPr>
        <p:pic>
          <p:nvPicPr>
            <p:cNvPr id="73" name="Picture 25">
              <a:extLst>
                <a:ext uri="{FF2B5EF4-FFF2-40B4-BE49-F238E27FC236}">
                  <a16:creationId xmlns:a16="http://schemas.microsoft.com/office/drawing/2014/main" id="{825908B6-AE06-8745-0A7D-C4EEA320994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48554" y="3667326"/>
              <a:ext cx="712425" cy="9440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4" name="Picture 25">
              <a:extLst>
                <a:ext uri="{FF2B5EF4-FFF2-40B4-BE49-F238E27FC236}">
                  <a16:creationId xmlns:a16="http://schemas.microsoft.com/office/drawing/2014/main" id="{350A6A45-3704-B5C5-212D-E822B674C3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30519" y="2679511"/>
              <a:ext cx="389368" cy="5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5" name="Picture 25">
              <a:extLst>
                <a:ext uri="{FF2B5EF4-FFF2-40B4-BE49-F238E27FC236}">
                  <a16:creationId xmlns:a16="http://schemas.microsoft.com/office/drawing/2014/main" id="{99CB2E1E-0015-717C-A657-E8022B98648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0743" y="3926012"/>
              <a:ext cx="389368" cy="5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76" name="Picture 25">
              <a:extLst>
                <a:ext uri="{FF2B5EF4-FFF2-40B4-BE49-F238E27FC236}">
                  <a16:creationId xmlns:a16="http://schemas.microsoft.com/office/drawing/2014/main" id="{14CFB1C0-1D9B-3C80-9734-A32999631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1375" y="5061694"/>
              <a:ext cx="389368" cy="5159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cxnSp>
          <p:nvCxnSpPr>
            <p:cNvPr id="77" name="Straight Arrow Connector 76">
              <a:extLst>
                <a:ext uri="{FF2B5EF4-FFF2-40B4-BE49-F238E27FC236}">
                  <a16:creationId xmlns:a16="http://schemas.microsoft.com/office/drawing/2014/main" id="{CAFC1F2C-6DFE-32D6-7AD5-6C91928E73E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229760" y="3252645"/>
              <a:ext cx="619033" cy="544286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Arrow Connector 77">
              <a:extLst>
                <a:ext uri="{FF2B5EF4-FFF2-40B4-BE49-F238E27FC236}">
                  <a16:creationId xmlns:a16="http://schemas.microsoft.com/office/drawing/2014/main" id="{C2F6A3A7-CDDF-F92B-C607-07D0477B2F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29760" y="3138324"/>
              <a:ext cx="426978" cy="424047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4" name="Group 83">
              <a:extLst>
                <a:ext uri="{FF2B5EF4-FFF2-40B4-BE49-F238E27FC236}">
                  <a16:creationId xmlns:a16="http://schemas.microsoft.com/office/drawing/2014/main" id="{BF6E3F03-2873-7769-C8F4-8C7EDA7E5176}"/>
                </a:ext>
              </a:extLst>
            </p:cNvPr>
            <p:cNvGrpSpPr/>
            <p:nvPr/>
          </p:nvGrpSpPr>
          <p:grpSpPr>
            <a:xfrm rot="2516614">
              <a:off x="5448503" y="3912196"/>
              <a:ext cx="619033" cy="658607"/>
              <a:chOff x="7017694" y="1626488"/>
              <a:chExt cx="619033" cy="658607"/>
            </a:xfrm>
          </p:grpSpPr>
          <p:cxnSp>
            <p:nvCxnSpPr>
              <p:cNvPr id="82" name="Straight Arrow Connector 81">
                <a:extLst>
                  <a:ext uri="{FF2B5EF4-FFF2-40B4-BE49-F238E27FC236}">
                    <a16:creationId xmlns:a16="http://schemas.microsoft.com/office/drawing/2014/main" id="{A8312335-64E1-7AD4-262F-66A10FDBBD1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7694" y="1740809"/>
                <a:ext cx="619033" cy="54428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Arrow Connector 82">
                <a:extLst>
                  <a:ext uri="{FF2B5EF4-FFF2-40B4-BE49-F238E27FC236}">
                    <a16:creationId xmlns:a16="http://schemas.microsoft.com/office/drawing/2014/main" id="{4BDAEBAA-8BBD-B771-D36D-A92C9BF373D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7694" y="1626488"/>
                <a:ext cx="426978" cy="42404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E511C270-FC1F-0478-EC09-BA023EE7B525}"/>
                </a:ext>
              </a:extLst>
            </p:cNvPr>
            <p:cNvGrpSpPr/>
            <p:nvPr/>
          </p:nvGrpSpPr>
          <p:grpSpPr>
            <a:xfrm rot="5214897">
              <a:off x="5185855" y="4663586"/>
              <a:ext cx="619033" cy="658607"/>
              <a:chOff x="7017694" y="1626488"/>
              <a:chExt cx="619033" cy="658607"/>
            </a:xfrm>
          </p:grpSpPr>
          <p:cxnSp>
            <p:nvCxnSpPr>
              <p:cNvPr id="86" name="Straight Arrow Connector 85">
                <a:extLst>
                  <a:ext uri="{FF2B5EF4-FFF2-40B4-BE49-F238E27FC236}">
                    <a16:creationId xmlns:a16="http://schemas.microsoft.com/office/drawing/2014/main" id="{205DEA20-46AD-BAC0-EAE1-70826E39F80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017694" y="1740809"/>
                <a:ext cx="619033" cy="544286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Arrow Connector 86">
                <a:extLst>
                  <a:ext uri="{FF2B5EF4-FFF2-40B4-BE49-F238E27FC236}">
                    <a16:creationId xmlns:a16="http://schemas.microsoft.com/office/drawing/2014/main" id="{AB9A6F67-FC2E-D5C0-ECC1-33933E1B8F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17694" y="1626488"/>
                <a:ext cx="426978" cy="424047"/>
              </a:xfrm>
              <a:prstGeom prst="straightConnector1">
                <a:avLst/>
              </a:prstGeom>
              <a:ln w="508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2BDE64F4-84D9-25A4-6272-2522FA8DCDFA}"/>
                </a:ext>
              </a:extLst>
            </p:cNvPr>
            <p:cNvSpPr txBox="1"/>
            <p:nvPr/>
          </p:nvSpPr>
          <p:spPr>
            <a:xfrm>
              <a:off x="4230490" y="4762269"/>
              <a:ext cx="13886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latin typeface="Helvetica" pitchFamily="2" charset="0"/>
                </a:rPr>
                <a:t>Iterative queries</a:t>
              </a:r>
            </a:p>
          </p:txBody>
        </p:sp>
      </p:grpSp>
      <p:grpSp>
        <p:nvGrpSpPr>
          <p:cNvPr id="103" name="Group 12">
            <a:extLst>
              <a:ext uri="{FF2B5EF4-FFF2-40B4-BE49-F238E27FC236}">
                <a16:creationId xmlns:a16="http://schemas.microsoft.com/office/drawing/2014/main" id="{C04D566E-9079-0B13-75AA-5482F1DE7F46}"/>
              </a:ext>
            </a:extLst>
          </p:cNvPr>
          <p:cNvGrpSpPr>
            <a:grpSpLocks/>
          </p:cNvGrpSpPr>
          <p:nvPr/>
        </p:nvGrpSpPr>
        <p:grpSpPr bwMode="auto">
          <a:xfrm>
            <a:off x="8641687" y="3030994"/>
            <a:ext cx="975604" cy="148965"/>
            <a:chOff x="6157913" y="310454"/>
            <a:chExt cx="1828800" cy="307778"/>
          </a:xfrm>
        </p:grpSpPr>
        <p:sp>
          <p:nvSpPr>
            <p:cNvPr id="104" name="Rectangle 13">
              <a:extLst>
                <a:ext uri="{FF2B5EF4-FFF2-40B4-BE49-F238E27FC236}">
                  <a16:creationId xmlns:a16="http://schemas.microsoft.com/office/drawing/2014/main" id="{F578394C-206D-B8AB-3E4E-C9A4F35407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57913" y="357188"/>
              <a:ext cx="914400" cy="21431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marL="342900" indent="-342900"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endParaRPr lang="en-US" altLang="en-US" sz="2400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9AE27A7A-319B-DC5E-EF78-A45CC551BC41}"/>
                </a:ext>
              </a:extLst>
            </p:cNvPr>
            <p:cNvSpPr/>
            <p:nvPr/>
          </p:nvSpPr>
          <p:spPr bwMode="auto">
            <a:xfrm>
              <a:off x="7072313" y="356463"/>
              <a:ext cx="914400" cy="215762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>
                <a:defRPr/>
              </a:pPr>
              <a:endParaRPr lang="en-US"/>
            </a:p>
          </p:txBody>
        </p:sp>
        <p:sp>
          <p:nvSpPr>
            <p:cNvPr id="106" name="TextBox 15">
              <a:extLst>
                <a:ext uri="{FF2B5EF4-FFF2-40B4-BE49-F238E27FC236}">
                  <a16:creationId xmlns:a16="http://schemas.microsoft.com/office/drawing/2014/main" id="{9B06B41F-CF6F-6DBC-FE6B-A83FA61841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61143" y="310455"/>
              <a:ext cx="453970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 dirty="0"/>
                <a:t>QR</a:t>
              </a:r>
            </a:p>
          </p:txBody>
        </p:sp>
        <p:sp>
          <p:nvSpPr>
            <p:cNvPr id="107" name="TextBox 16">
              <a:extLst>
                <a:ext uri="{FF2B5EF4-FFF2-40B4-BE49-F238E27FC236}">
                  <a16:creationId xmlns:a16="http://schemas.microsoft.com/office/drawing/2014/main" id="{D3A6AFED-2F97-5C4B-B8F2-A05943CFD92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72313" y="310454"/>
              <a:ext cx="912429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buChar char="r"/>
                <a:defRPr sz="2800">
                  <a:solidFill>
                    <a:schemeClr val="tx1"/>
                  </a:solidFill>
                  <a:latin typeface="Comic Sans MS" panose="030F0902030302020204" pitchFamily="66" charset="0"/>
                </a:defRPr>
              </a:lvl1pPr>
              <a:lvl2pPr marL="742950" indent="-285750">
                <a:buSzPct val="75000"/>
                <a:buFont typeface="Wingdings" pitchFamily="2" charset="2"/>
                <a:buChar char="v"/>
                <a:defRPr sz="2400">
                  <a:solidFill>
                    <a:schemeClr val="tx1"/>
                  </a:solidFill>
                  <a:latin typeface="Comic Sans MS" panose="030F0902030302020204" pitchFamily="66" charset="0"/>
                </a:defRPr>
              </a:lvl2pPr>
              <a:lvl3pPr marL="1143000" indent="-228600">
                <a:buChar char="•"/>
                <a:defRPr sz="2000">
                  <a:solidFill>
                    <a:schemeClr val="tx1"/>
                  </a:solidFill>
                  <a:latin typeface="Comic Sans MS" panose="030F0902030302020204" pitchFamily="66" charset="0"/>
                </a:defRPr>
              </a:lvl3pPr>
              <a:lvl4pPr marL="1600200" indent="-228600"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buFont typeface="ZapfDingbats" pitchFamily="82" charset="2"/>
                <a:buNone/>
              </a:pPr>
              <a:r>
                <a:rPr lang="en-US" altLang="en-US" sz="1400" dirty="0"/>
                <a:t>OPCODE</a:t>
              </a:r>
            </a:p>
          </p:txBody>
        </p:sp>
      </p:grpSp>
      <p:sp>
        <p:nvSpPr>
          <p:cNvPr id="108" name="Oval 107">
            <a:extLst>
              <a:ext uri="{FF2B5EF4-FFF2-40B4-BE49-F238E27FC236}">
                <a16:creationId xmlns:a16="http://schemas.microsoft.com/office/drawing/2014/main" id="{4164A67B-B07D-24DB-1913-58202D009EAA}"/>
              </a:ext>
            </a:extLst>
          </p:cNvPr>
          <p:cNvSpPr/>
          <p:nvPr/>
        </p:nvSpPr>
        <p:spPr>
          <a:xfrm>
            <a:off x="8641687" y="4420625"/>
            <a:ext cx="1941274" cy="5674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9C596D0B-EF35-018B-AF44-9EDDE71D3700}"/>
              </a:ext>
            </a:extLst>
          </p:cNvPr>
          <p:cNvSpPr/>
          <p:nvPr/>
        </p:nvSpPr>
        <p:spPr>
          <a:xfrm>
            <a:off x="8688225" y="4945622"/>
            <a:ext cx="1941274" cy="56740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42623024-3432-4CA2-3140-BE2D0E77537E}"/>
              </a:ext>
            </a:extLst>
          </p:cNvPr>
          <p:cNvCxnSpPr>
            <a:cxnSpLocks/>
          </p:cNvCxnSpPr>
          <p:nvPr/>
        </p:nvCxnSpPr>
        <p:spPr>
          <a:xfrm flipH="1" flipV="1">
            <a:off x="1159748" y="5189581"/>
            <a:ext cx="1747235" cy="657288"/>
          </a:xfrm>
          <a:prstGeom prst="line">
            <a:avLst/>
          </a:prstGeom>
          <a:ln w="381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2175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0" grpId="0"/>
      <p:bldP spid="108" grpId="0" animBg="1"/>
      <p:bldP spid="10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D796C-6F23-7A43-9475-F61F35884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 between HEAD and 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3FF4DE-4AF9-FD49-BE51-0E4405F2AF4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GET:  return the requested resource in the entity body of the response along with response headers (we’ll see these shortly)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F0D976-BC6C-3445-865C-AE3A6CAF7A9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/>
              <a:t>HEAD: return all the response headers in the GET response, but </a:t>
            </a:r>
            <a:r>
              <a:rPr lang="en-US" dirty="0">
                <a:solidFill>
                  <a:srgbClr val="C00000"/>
                </a:solidFill>
              </a:rPr>
              <a:t>without the resource</a:t>
            </a:r>
            <a:r>
              <a:rPr lang="en-US" dirty="0"/>
              <a:t> in the entity body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4E7965-3874-9742-90FB-7B602ED6B33C}"/>
              </a:ext>
            </a:extLst>
          </p:cNvPr>
          <p:cNvSpPr txBox="1"/>
          <p:nvPr/>
        </p:nvSpPr>
        <p:spPr>
          <a:xfrm>
            <a:off x="2525486" y="6019512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Helvetica" pitchFamily="2" charset="0"/>
              </a:rPr>
              <a:t>https://</a:t>
            </a:r>
            <a:r>
              <a:rPr lang="en-US" sz="3200" dirty="0" err="1">
                <a:latin typeface="Helvetica" pitchFamily="2" charset="0"/>
              </a:rPr>
              <a:t>tools.ietf.org</a:t>
            </a:r>
            <a:r>
              <a:rPr lang="en-US" sz="3200" dirty="0">
                <a:latin typeface="Helvetica" pitchFamily="2" charset="0"/>
              </a:rPr>
              <a:t>/html/rfc2616</a:t>
            </a:r>
          </a:p>
        </p:txBody>
      </p:sp>
    </p:spTree>
    <p:extLst>
      <p:ext uri="{BB962C8B-B14F-4D97-AF65-F5344CB8AC3E}">
        <p14:creationId xmlns:p14="http://schemas.microsoft.com/office/powerpoint/2010/main" val="11118151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F688D-61B6-2147-A63A-4239AD63E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HTTP GET and POST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77BFBD-6B34-BA41-B248-033925B7DA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5921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lide Number Placeholder 3">
            <a:extLst>
              <a:ext uri="{FF2B5EF4-FFF2-40B4-BE49-F238E27FC236}">
                <a16:creationId xmlns:a16="http://schemas.microsoft.com/office/drawing/2014/main" id="{75437205-D781-9540-B043-9FB70AA31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03A62222-1D19-4343-91F5-8DE14316DA8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22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pic>
        <p:nvPicPr>
          <p:cNvPr id="37892" name="Picture 2" descr="http://www1.ju.edu.jo/ecourse/abusufah/cpe532_Spr06/notes/BookOnLine/The%20HyperText%20Transfer%20Protocol_files/HTTPresponse.jpg">
            <a:extLst>
              <a:ext uri="{FF2B5EF4-FFF2-40B4-BE49-F238E27FC236}">
                <a16:creationId xmlns:a16="http://schemas.microsoft.com/office/drawing/2014/main" id="{B7FA435C-D8A4-3E40-99ED-B65AACB86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524" y="1976211"/>
            <a:ext cx="7448550" cy="3752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TextBox 4">
            <a:extLst>
              <a:ext uri="{FF2B5EF4-FFF2-40B4-BE49-F238E27FC236}">
                <a16:creationId xmlns:a16="http://schemas.microsoft.com/office/drawing/2014/main" id="{628FA8FB-7805-764C-9219-15EAC1347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926" y="1560712"/>
            <a:ext cx="347512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Unlike HTTP request, No method name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EDE5FA-B4EA-D642-86A4-4B1EFE4556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Response: General format</a:t>
            </a:r>
            <a:endParaRPr lang="en-US" dirty="0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A4916EB-33C8-7BCD-EEC1-0CAA2E2FFD9D}"/>
              </a:ext>
            </a:extLst>
          </p:cNvPr>
          <p:cNvSpPr/>
          <p:nvPr/>
        </p:nvSpPr>
        <p:spPr>
          <a:xfrm>
            <a:off x="4157940" y="1958775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1BCEB2-B6BC-B619-9D85-F11A0A4F281B}"/>
              </a:ext>
            </a:extLst>
          </p:cNvPr>
          <p:cNvSpPr txBox="1"/>
          <p:nvPr/>
        </p:nvSpPr>
        <p:spPr>
          <a:xfrm>
            <a:off x="478570" y="2861898"/>
            <a:ext cx="324261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HTTP protocol version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used by server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D6F02DA-593A-DD33-6F52-61695A1A4A1F}"/>
              </a:ext>
            </a:extLst>
          </p:cNvPr>
          <p:cNvCxnSpPr>
            <a:cxnSpLocks/>
            <a:stCxn id="4" idx="3"/>
            <a:endCxn id="2" idx="2"/>
          </p:cNvCxnSpPr>
          <p:nvPr/>
        </p:nvCxnSpPr>
        <p:spPr>
          <a:xfrm flipV="1">
            <a:off x="3721189" y="2318004"/>
            <a:ext cx="436751" cy="959393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A6890889-0C9D-7287-99B3-E7C677770D6E}"/>
              </a:ext>
            </a:extLst>
          </p:cNvPr>
          <p:cNvSpPr/>
          <p:nvPr/>
        </p:nvSpPr>
        <p:spPr>
          <a:xfrm>
            <a:off x="5932978" y="1871494"/>
            <a:ext cx="3475127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51891FA-A593-3DBC-771F-FF3EC6FB9D07}"/>
              </a:ext>
            </a:extLst>
          </p:cNvPr>
          <p:cNvSpPr txBox="1"/>
          <p:nvPr/>
        </p:nvSpPr>
        <p:spPr>
          <a:xfrm>
            <a:off x="393926" y="3748350"/>
            <a:ext cx="35957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Was request successful?</a:t>
            </a:r>
          </a:p>
          <a:p>
            <a:pPr algn="l"/>
            <a:r>
              <a:rPr lang="en-US" sz="2400" dirty="0">
                <a:latin typeface="Helvetica" pitchFamily="2" charset="0"/>
              </a:rPr>
              <a:t>(or error condition)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792400F-2C54-CD50-1F18-9BDA844A21F1}"/>
              </a:ext>
            </a:extLst>
          </p:cNvPr>
          <p:cNvCxnSpPr>
            <a:cxnSpLocks/>
            <a:stCxn id="8" idx="3"/>
            <a:endCxn id="7" idx="2"/>
          </p:cNvCxnSpPr>
          <p:nvPr/>
        </p:nvCxnSpPr>
        <p:spPr>
          <a:xfrm flipV="1">
            <a:off x="3989719" y="2230723"/>
            <a:ext cx="1943259" cy="1933126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C54A1E53-92DA-3E73-3048-D3228D822E36}"/>
              </a:ext>
            </a:extLst>
          </p:cNvPr>
          <p:cNvSpPr/>
          <p:nvPr/>
        </p:nvSpPr>
        <p:spPr>
          <a:xfrm>
            <a:off x="6542578" y="4767938"/>
            <a:ext cx="1807029" cy="71845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E5D7A-A10D-DED8-08F1-E21B9A90223A}"/>
              </a:ext>
            </a:extLst>
          </p:cNvPr>
          <p:cNvSpPr txBox="1"/>
          <p:nvPr/>
        </p:nvSpPr>
        <p:spPr>
          <a:xfrm>
            <a:off x="393926" y="4665502"/>
            <a:ext cx="3044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Returned object data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C0D73F1-AB47-6987-C706-270E7B331417}"/>
              </a:ext>
            </a:extLst>
          </p:cNvPr>
          <p:cNvCxnSpPr>
            <a:cxnSpLocks/>
            <a:stCxn id="13" idx="3"/>
            <a:endCxn id="12" idx="2"/>
          </p:cNvCxnSpPr>
          <p:nvPr/>
        </p:nvCxnSpPr>
        <p:spPr>
          <a:xfrm>
            <a:off x="3438349" y="4896335"/>
            <a:ext cx="3104229" cy="23083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62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7" grpId="0" animBg="1"/>
      <p:bldP spid="8" grpId="0"/>
      <p:bldP spid="12" grpId="0" animBg="1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5">
            <a:extLst>
              <a:ext uri="{FF2B5EF4-FFF2-40B4-BE49-F238E27FC236}">
                <a16:creationId xmlns:a16="http://schemas.microsoft.com/office/drawing/2014/main" id="{61DBCE69-5B35-3247-9DBD-0620E38EF4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EF8AF5E8-B1B0-8D4A-BC5F-72B7ED11C7BD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23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802525D8-5880-9C42-9626-25118676C4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HTTP message: response message</a:t>
            </a:r>
          </a:p>
        </p:txBody>
      </p:sp>
      <p:sp>
        <p:nvSpPr>
          <p:cNvPr id="38916" name="Text Box 3">
            <a:extLst>
              <a:ext uri="{FF2B5EF4-FFF2-40B4-BE49-F238E27FC236}">
                <a16:creationId xmlns:a16="http://schemas.microsoft.com/office/drawing/2014/main" id="{AEDC0E45-231D-C94C-ABA9-EBDC8CB08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8673" y="2804578"/>
            <a:ext cx="7005444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HTTP/1.1 200 OK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Connection: close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Date: Thu, 06 Aug 1998 12:00:15 GMT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Server: Apache/1.3.0 (Unix)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Last-Modified: Mon, 22 Jun 1998 …...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Content-Length: 6821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Content-Type: text/html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latin typeface="Courier New" panose="02070309020205020404" pitchFamily="49" charset="0"/>
              </a:rPr>
              <a:t>data data data data data ... </a:t>
            </a:r>
          </a:p>
        </p:txBody>
      </p:sp>
      <p:sp>
        <p:nvSpPr>
          <p:cNvPr id="38917" name="Text Box 4">
            <a:extLst>
              <a:ext uri="{FF2B5EF4-FFF2-40B4-BE49-F238E27FC236}">
                <a16:creationId xmlns:a16="http://schemas.microsoft.com/office/drawing/2014/main" id="{FA38E591-8632-D746-ACEA-148305BA9D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84" y="1735991"/>
            <a:ext cx="2464136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line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(protocol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code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status phrase)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38918" name="Line 5">
            <a:extLst>
              <a:ext uri="{FF2B5EF4-FFF2-40B4-BE49-F238E27FC236}">
                <a16:creationId xmlns:a16="http://schemas.microsoft.com/office/drawing/2014/main" id="{F7ED9E9C-8234-3A4B-8D36-CCC35E0769A8}"/>
              </a:ext>
            </a:extLst>
          </p:cNvPr>
          <p:cNvSpPr>
            <a:spLocks noChangeShapeType="1"/>
          </p:cNvSpPr>
          <p:nvPr/>
        </p:nvSpPr>
        <p:spPr bwMode="auto">
          <a:xfrm>
            <a:off x="2977945" y="2638041"/>
            <a:ext cx="1728830" cy="350687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19" name="Freeform 6">
            <a:extLst>
              <a:ext uri="{FF2B5EF4-FFF2-40B4-BE49-F238E27FC236}">
                <a16:creationId xmlns:a16="http://schemas.microsoft.com/office/drawing/2014/main" id="{8FA68564-B438-5743-8244-7F1909893625}"/>
              </a:ext>
            </a:extLst>
          </p:cNvPr>
          <p:cNvSpPr>
            <a:spLocks/>
          </p:cNvSpPr>
          <p:nvPr/>
        </p:nvSpPr>
        <p:spPr bwMode="auto">
          <a:xfrm>
            <a:off x="4322500" y="3183990"/>
            <a:ext cx="260449" cy="2142753"/>
          </a:xfrm>
          <a:custGeom>
            <a:avLst/>
            <a:gdLst>
              <a:gd name="T0" fmla="*/ 2147483647 w 162"/>
              <a:gd name="T1" fmla="*/ 2147483647 h 1428"/>
              <a:gd name="T2" fmla="*/ 0 w 162"/>
              <a:gd name="T3" fmla="*/ 0 h 1428"/>
              <a:gd name="T4" fmla="*/ 0 w 162"/>
              <a:gd name="T5" fmla="*/ 2147483647 h 1428"/>
              <a:gd name="T6" fmla="*/ 2147483647 w 162"/>
              <a:gd name="T7" fmla="*/ 2147483647 h 1428"/>
              <a:gd name="T8" fmla="*/ 0 60000 65536"/>
              <a:gd name="T9" fmla="*/ 0 60000 65536"/>
              <a:gd name="T10" fmla="*/ 0 60000 65536"/>
              <a:gd name="T11" fmla="*/ 0 60000 65536"/>
              <a:gd name="T12" fmla="*/ 0 w 162"/>
              <a:gd name="T13" fmla="*/ 0 h 1428"/>
              <a:gd name="T14" fmla="*/ 162 w 162"/>
              <a:gd name="T15" fmla="*/ 1428 h 14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62" h="1428">
                <a:moveTo>
                  <a:pt x="132" y="9"/>
                </a:moveTo>
                <a:lnTo>
                  <a:pt x="0" y="0"/>
                </a:lnTo>
                <a:lnTo>
                  <a:pt x="0" y="1428"/>
                </a:lnTo>
                <a:lnTo>
                  <a:pt x="162" y="1425"/>
                </a:lnTo>
              </a:path>
            </a:pathLst>
          </a:custGeom>
          <a:noFill/>
          <a:ln w="38100" cap="flat" cmpd="sng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20" name="Text Box 7">
            <a:extLst>
              <a:ext uri="{FF2B5EF4-FFF2-40B4-BE49-F238E27FC236}">
                <a16:creationId xmlns:a16="http://schemas.microsoft.com/office/drawing/2014/main" id="{DD95B001-9558-5945-BF41-D2CF24FD2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9719" y="4144120"/>
            <a:ext cx="1665842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header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 lines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38921" name="Line 8">
            <a:extLst>
              <a:ext uri="{FF2B5EF4-FFF2-40B4-BE49-F238E27FC236}">
                <a16:creationId xmlns:a16="http://schemas.microsoft.com/office/drawing/2014/main" id="{18360FA1-F13D-2748-9C15-E6A7C4219CB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744748" y="5872692"/>
            <a:ext cx="923925" cy="257175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38922" name="Text Box 9">
            <a:extLst>
              <a:ext uri="{FF2B5EF4-FFF2-40B4-BE49-F238E27FC236}">
                <a16:creationId xmlns:a16="http://schemas.microsoft.com/office/drawing/2014/main" id="{5409491B-D85C-6841-B214-3362BAD44F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40458" y="5847521"/>
            <a:ext cx="448526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data, e.g., requested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Helvetica" pitchFamily="2" charset="0"/>
              </a:rPr>
              <a:t>HTML file in entity body</a:t>
            </a:r>
            <a:endParaRPr lang="en-US" altLang="en-US" sz="3200" dirty="0">
              <a:solidFill>
                <a:schemeClr val="tx1">
                  <a:lumMod val="65000"/>
                  <a:lumOff val="35000"/>
                </a:schemeClr>
              </a:solidFill>
              <a:latin typeface="Helvetica" pitchFamily="2" charset="0"/>
            </a:endParaRPr>
          </a:p>
        </p:txBody>
      </p:sp>
      <p:sp>
        <p:nvSpPr>
          <p:cNvPr id="11" name="Line 5">
            <a:extLst>
              <a:ext uri="{FF2B5EF4-FFF2-40B4-BE49-F238E27FC236}">
                <a16:creationId xmlns:a16="http://schemas.microsoft.com/office/drawing/2014/main" id="{53B06373-9FD0-BC4F-8486-632B25A2514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41285" y="4144120"/>
            <a:ext cx="1584490" cy="641402"/>
          </a:xfrm>
          <a:prstGeom prst="line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1176181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389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D21B0C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7" grpId="1" build="allAtOnce"/>
      <p:bldP spid="38918" grpId="0" animBg="1"/>
      <p:bldP spid="38919" grpId="0" animBg="1"/>
      <p:bldP spid="38920" grpId="0"/>
      <p:bldP spid="38921" grpId="0" animBg="1"/>
      <p:bldP spid="38922" grpId="0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Number Placeholder 6">
            <a:extLst>
              <a:ext uri="{FF2B5EF4-FFF2-40B4-BE49-F238E27FC236}">
                <a16:creationId xmlns:a16="http://schemas.microsoft.com/office/drawing/2014/main" id="{E46C489E-8BE3-8D4D-9ADE-72F097915B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A3CB2FE6-171B-5B4B-9E49-62D53515FEA7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24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77945A1E-93B5-DB4E-9602-B94F9A0A2655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057401" y="2314575"/>
            <a:ext cx="7934325" cy="4158796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200 OK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request succeeded, requested object later in this message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301 Moved Permanently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requested object moved, new location specified later in this message (Location:)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403 Forbidden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Insufficient permissions to access the resource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404 Not Found</a:t>
            </a:r>
            <a:endParaRPr lang="en-US" altLang="en-US" sz="2400" dirty="0">
              <a:solidFill>
                <a:srgbClr val="C00000"/>
              </a:solidFill>
            </a:endParaRPr>
          </a:p>
          <a:p>
            <a:pPr lvl="1"/>
            <a:r>
              <a:rPr lang="en-US" altLang="en-US" sz="2000" dirty="0"/>
              <a:t>requested document not found on this server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b="1" dirty="0">
                <a:solidFill>
                  <a:srgbClr val="C00000"/>
                </a:solidFill>
                <a:latin typeface="Courier New" panose="02070309020205020404" pitchFamily="49" charset="0"/>
              </a:rPr>
              <a:t>505 HTTP Version Not Supported</a:t>
            </a:r>
            <a:endParaRPr lang="en-US" altLang="en-US" sz="2400" dirty="0">
              <a:solidFill>
                <a:srgbClr val="C00000"/>
              </a:solidFill>
            </a:endParaRPr>
          </a:p>
        </p:txBody>
      </p:sp>
      <p:sp>
        <p:nvSpPr>
          <p:cNvPr id="39941" name="Rectangle 4">
            <a:extLst>
              <a:ext uri="{FF2B5EF4-FFF2-40B4-BE49-F238E27FC236}">
                <a16:creationId xmlns:a16="http://schemas.microsoft.com/office/drawing/2014/main" id="{C79B6AE7-666D-F944-B934-3DCB81557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1" y="1488281"/>
            <a:ext cx="7686675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In first line in server-&gt;client response message.</a:t>
            </a:r>
          </a:p>
          <a:p>
            <a:pPr>
              <a:buFont typeface="ZapfDingbats" pitchFamily="82" charset="2"/>
              <a:buNone/>
            </a:pPr>
            <a:r>
              <a:rPr lang="en-US" altLang="en-US" sz="2400" dirty="0">
                <a:latin typeface="Helvetica" pitchFamily="2" charset="0"/>
              </a:rPr>
              <a:t>A few sample codes: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AE0DB40-59DD-844F-BE03-5E614E45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HTTP response status codes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86249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0B6736-95A4-0948-A838-52DBD0B31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Observing HTTP behaviors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F4AA15-3D59-524B-AC90-648CE701B6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>
                <a:latin typeface="Courier" pitchFamily="2" charset="0"/>
              </a:rPr>
              <a:t>wget</a:t>
            </a:r>
            <a:r>
              <a:rPr lang="en-US" dirty="0">
                <a:latin typeface="Courier" pitchFamily="2" charset="0"/>
              </a:rPr>
              <a:t> </a:t>
            </a:r>
            <a:r>
              <a:rPr lang="en-US" dirty="0" err="1">
                <a:latin typeface="Courier" pitchFamily="2" charset="0"/>
              </a:rPr>
              <a:t>google.com</a:t>
            </a:r>
            <a:r>
              <a:rPr lang="en-US" dirty="0">
                <a:latin typeface="Courier" pitchFamily="2" charset="0"/>
              </a:rPr>
              <a:t> (or) curl </a:t>
            </a:r>
            <a:r>
              <a:rPr lang="en-US" dirty="0" err="1">
                <a:latin typeface="Courier" pitchFamily="2" charset="0"/>
              </a:rPr>
              <a:t>google.com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endParaRPr lang="en-US" dirty="0"/>
          </a:p>
          <a:p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example.com</a:t>
            </a:r>
            <a:r>
              <a:rPr lang="en-US" dirty="0">
                <a:latin typeface="Courier" pitchFamily="2" charset="0"/>
              </a:rPr>
              <a:t> 80</a:t>
            </a:r>
          </a:p>
          <a:p>
            <a:pPr lvl="1"/>
            <a:r>
              <a:rPr lang="en-US" dirty="0">
                <a:latin typeface="Courier" pitchFamily="2" charset="0"/>
              </a:rPr>
              <a:t>GET / HTTP/1.1</a:t>
            </a:r>
          </a:p>
          <a:p>
            <a:pPr lvl="1"/>
            <a:r>
              <a:rPr lang="en-US" dirty="0">
                <a:latin typeface="Courier" pitchFamily="2" charset="0"/>
              </a:rPr>
              <a:t>Host: </a:t>
            </a:r>
            <a:r>
              <a:rPr lang="en-US" dirty="0" err="1">
                <a:latin typeface="Courier" pitchFamily="2" charset="0"/>
              </a:rPr>
              <a:t>example.com</a:t>
            </a:r>
            <a:endParaRPr lang="en-US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2400" dirty="0"/>
              <a:t>(followed by two </a:t>
            </a:r>
            <a:r>
              <a:rPr lang="en-US" sz="2400" dirty="0" err="1"/>
              <a:t>enter’s</a:t>
            </a:r>
            <a:r>
              <a:rPr lang="en-US" sz="2400" dirty="0"/>
              <a:t>)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Exercise: try </a:t>
            </a:r>
          </a:p>
          <a:p>
            <a:pPr lvl="1"/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google.com</a:t>
            </a:r>
            <a:r>
              <a:rPr lang="en-US" dirty="0">
                <a:latin typeface="Courier" pitchFamily="2" charset="0"/>
              </a:rPr>
              <a:t> 80</a:t>
            </a:r>
          </a:p>
          <a:p>
            <a:pPr lvl="1"/>
            <a:r>
              <a:rPr lang="en-US" dirty="0">
                <a:latin typeface="Courier" pitchFamily="2" charset="0"/>
              </a:rPr>
              <a:t>telnet </a:t>
            </a:r>
            <a:r>
              <a:rPr lang="en-US" dirty="0" err="1">
                <a:latin typeface="Courier" pitchFamily="2" charset="0"/>
              </a:rPr>
              <a:t>web.mit.edu</a:t>
            </a:r>
            <a:r>
              <a:rPr lang="en-US" dirty="0">
                <a:latin typeface="Courier" pitchFamily="2" charset="0"/>
              </a:rPr>
              <a:t> 80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58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E4E08-8129-3C45-B878-8CCF50296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Resource Records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1DC750-3F0E-E64F-83B9-DB3A858DFA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9808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017CD-F3F8-AC4E-97DD-C873AC1B9A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is a distributed database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16E356-1AE6-814F-9DFE-C4E2EA840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DNS stores </a:t>
            </a:r>
            <a:r>
              <a:rPr lang="en-US" dirty="0">
                <a:solidFill>
                  <a:srgbClr val="C00000"/>
                </a:solidFill>
              </a:rPr>
              <a:t>resource records (RRs)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r>
              <a:rPr lang="en-US" dirty="0"/>
              <a:t>(Incomplete) message format for each resource record (RR):</a:t>
            </a:r>
          </a:p>
          <a:p>
            <a:pPr lvl="1"/>
            <a:r>
              <a:rPr lang="en-US" dirty="0"/>
              <a:t>Class, type, name, value, TTL</a:t>
            </a:r>
          </a:p>
          <a:p>
            <a:pPr lvl="1"/>
            <a:endParaRPr lang="en-US" dirty="0"/>
          </a:p>
          <a:p>
            <a:r>
              <a:rPr lang="en-US" dirty="0"/>
              <a:t>You can read all the gory details of the message format at </a:t>
            </a:r>
            <a:r>
              <a:rPr lang="en-US" dirty="0">
                <a:hlinkClick r:id="rId2"/>
              </a:rPr>
              <a:t>https://www.iana.org/assignments/dns-parameters/dns-parameters.xhtml</a:t>
            </a: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42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6">
            <a:extLst>
              <a:ext uri="{FF2B5EF4-FFF2-40B4-BE49-F238E27FC236}">
                <a16:creationId xmlns:a16="http://schemas.microsoft.com/office/drawing/2014/main" id="{6839D8DF-92CC-994F-8F27-465EEB5AD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420BC16-3D75-AD48-BDE9-82F23DA6BB0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5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9810B34C-5388-EA43-9034-5E31FF1EC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01284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4000" dirty="0"/>
              <a:t>DNS records</a:t>
            </a:r>
            <a:endParaRPr lang="en-US" altLang="en-US" sz="4800" dirty="0"/>
          </a:p>
        </p:txBody>
      </p:sp>
      <p:sp>
        <p:nvSpPr>
          <p:cNvPr id="23557" name="Rectangle 4">
            <a:extLst>
              <a:ext uri="{FF2B5EF4-FFF2-40B4-BE49-F238E27FC236}">
                <a16:creationId xmlns:a16="http://schemas.microsoft.com/office/drawing/2014/main" id="{7B062E04-4080-F448-BB8F-0A3E863EEE1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055234" y="4041640"/>
            <a:ext cx="4921704" cy="1866900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Type=NS</a:t>
            </a:r>
          </a:p>
          <a:p>
            <a:pPr lvl="1"/>
            <a:r>
              <a:rPr lang="en-US" altLang="en-US" sz="2000" b="1" dirty="0">
                <a:solidFill>
                  <a:schemeClr val="tx1"/>
                </a:solidFill>
              </a:rPr>
              <a:t>name</a:t>
            </a:r>
            <a:r>
              <a:rPr lang="en-US" altLang="en-US" sz="2000" dirty="0">
                <a:solidFill>
                  <a:schemeClr val="tx1"/>
                </a:solidFill>
              </a:rPr>
              <a:t> is domain (e.g. </a:t>
            </a:r>
            <a:r>
              <a:rPr lang="en-US" altLang="en-US" sz="2000" dirty="0" err="1">
                <a:solidFill>
                  <a:schemeClr val="tx1"/>
                </a:solidFill>
              </a:rPr>
              <a:t>foo.com</a:t>
            </a:r>
            <a:r>
              <a:rPr lang="en-US" altLang="en-US" sz="2000" dirty="0">
                <a:solidFill>
                  <a:schemeClr val="tx1"/>
                </a:solidFill>
              </a:rPr>
              <a:t>)</a:t>
            </a:r>
          </a:p>
          <a:p>
            <a:pPr lvl="1"/>
            <a:r>
              <a:rPr lang="en-US" altLang="en-US" sz="2000" b="1" dirty="0">
                <a:solidFill>
                  <a:schemeClr val="tx1"/>
                </a:solidFill>
              </a:rPr>
              <a:t>value</a:t>
            </a:r>
            <a:r>
              <a:rPr lang="en-US" altLang="en-US" sz="2000" dirty="0">
                <a:solidFill>
                  <a:schemeClr val="tx1"/>
                </a:solidFill>
              </a:rPr>
              <a:t> is hostname of authoritative name server for this domain</a:t>
            </a:r>
          </a:p>
          <a:p>
            <a:pPr lvl="1"/>
            <a:r>
              <a:rPr lang="en-US" altLang="en-US" sz="2000" dirty="0">
                <a:solidFill>
                  <a:schemeClr val="tx1"/>
                </a:solidFill>
              </a:rPr>
              <a:t>Sometimes, you’ll see SOA record</a:t>
            </a:r>
          </a:p>
          <a:p>
            <a:endParaRPr lang="en-US" altLang="en-US" sz="2400" dirty="0"/>
          </a:p>
        </p:txBody>
      </p:sp>
      <p:sp>
        <p:nvSpPr>
          <p:cNvPr id="23559" name="Rectangle 8">
            <a:extLst>
              <a:ext uri="{FF2B5EF4-FFF2-40B4-BE49-F238E27FC236}">
                <a16:creationId xmlns:a16="http://schemas.microsoft.com/office/drawing/2014/main" id="{BD6059D2-3CF3-7648-9E11-FEEDDCE3A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4989" y="1323384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Type=A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hostname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IPv4 address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0" name="Rectangle 9">
            <a:extLst>
              <a:ext uri="{FF2B5EF4-FFF2-40B4-BE49-F238E27FC236}">
                <a16:creationId xmlns:a16="http://schemas.microsoft.com/office/drawing/2014/main" id="{2CE6CB9E-CD31-0D4D-B338-2E838B911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1634883"/>
            <a:ext cx="451485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Type=CNAME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alias name for some “canonical” (the real) name</a:t>
            </a:r>
          </a:p>
          <a:p>
            <a:pPr lvl="1">
              <a:buFont typeface="Wingdings" pitchFamily="2" charset="2"/>
              <a:buNone/>
            </a:pPr>
            <a:r>
              <a:rPr lang="en-US" altLang="en-US" sz="1800" dirty="0">
                <a:latin typeface="Helvetica" pitchFamily="2" charset="0"/>
              </a:rPr>
              <a:t>  e.g., </a:t>
            </a:r>
            <a:r>
              <a:rPr lang="en-US" altLang="en-US" sz="1800" dirty="0" err="1">
                <a:latin typeface="Courier" pitchFamily="2" charset="0"/>
              </a:rPr>
              <a:t>www.ibm.com</a:t>
            </a:r>
            <a:r>
              <a:rPr lang="en-US" altLang="en-US" sz="1800" dirty="0">
                <a:latin typeface="Helvetica" pitchFamily="2" charset="0"/>
              </a:rPr>
              <a:t> </a:t>
            </a:r>
            <a:r>
              <a:rPr lang="en-US" altLang="en-US" sz="2000" dirty="0">
                <a:latin typeface="Helvetica" pitchFamily="2" charset="0"/>
              </a:rPr>
              <a:t>is really</a:t>
            </a:r>
            <a:endParaRPr lang="en-US" altLang="en-US" sz="1800" dirty="0">
              <a:latin typeface="Helvetica" pitchFamily="2" charset="0"/>
            </a:endParaRPr>
          </a:p>
          <a:p>
            <a:pPr lvl="1">
              <a:buNone/>
            </a:pPr>
            <a:r>
              <a:rPr lang="en-US" altLang="en-US" sz="1600" dirty="0">
                <a:latin typeface="Courier" pitchFamily="2" charset="0"/>
              </a:rPr>
              <a:t>  </a:t>
            </a:r>
            <a:r>
              <a:rPr lang="en-IN" sz="2000" dirty="0">
                <a:latin typeface="Courier" pitchFamily="2" charset="0"/>
              </a:rPr>
              <a:t>www.ibm.com.cs186.net</a:t>
            </a:r>
            <a:endParaRPr lang="en-US" altLang="en-US" sz="1800" dirty="0">
              <a:latin typeface="Courier" pitchFamily="2" charset="0"/>
            </a:endParaRP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canonical name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1" name="Rectangle 10">
            <a:extLst>
              <a:ext uri="{FF2B5EF4-FFF2-40B4-BE49-F238E27FC236}">
                <a16:creationId xmlns:a16="http://schemas.microsoft.com/office/drawing/2014/main" id="{14470BD7-EB2B-314D-9EBE-E86B3EE6C1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63" y="3913429"/>
            <a:ext cx="4408487" cy="130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Type=MX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name of </a:t>
            </a:r>
            <a:r>
              <a:rPr lang="en-US" altLang="en-US" sz="2000" dirty="0" err="1">
                <a:latin typeface="Helvetica" pitchFamily="2" charset="0"/>
              </a:rPr>
              <a:t>mailserver</a:t>
            </a:r>
            <a:r>
              <a:rPr lang="en-US" altLang="en-US" sz="2000" dirty="0">
                <a:latin typeface="Helvetica" pitchFamily="2" charset="0"/>
              </a:rPr>
              <a:t> associated with </a:t>
            </a:r>
            <a:r>
              <a:rPr lang="en-US" altLang="en-US" sz="2000" b="1" dirty="0">
                <a:latin typeface="Helvetica" pitchFamily="2" charset="0"/>
              </a:rPr>
              <a:t>name</a:t>
            </a:r>
            <a:endParaRPr lang="en-US" altLang="en-US" sz="2000" dirty="0">
              <a:latin typeface="Helvetica" pitchFamily="2" charset="0"/>
            </a:endParaRP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3562" name="Rectangle 8">
            <a:extLst>
              <a:ext uri="{FF2B5EF4-FFF2-40B4-BE49-F238E27FC236}">
                <a16:creationId xmlns:a16="http://schemas.microsoft.com/office/drawing/2014/main" id="{115C873C-A931-9D47-A152-D503AB071D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5862" y="2577517"/>
            <a:ext cx="38100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>
              <a:buNone/>
            </a:pPr>
            <a:r>
              <a:rPr lang="en-US" altLang="en-US" sz="2400" dirty="0">
                <a:latin typeface="Helvetica" pitchFamily="2" charset="0"/>
              </a:rPr>
              <a:t>Type=AAAA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name</a:t>
            </a:r>
            <a:r>
              <a:rPr lang="en-US" altLang="en-US" sz="2000" dirty="0">
                <a:latin typeface="Helvetica" pitchFamily="2" charset="0"/>
              </a:rPr>
              <a:t> is hostname</a:t>
            </a:r>
          </a:p>
          <a:p>
            <a:pPr lvl="1"/>
            <a:r>
              <a:rPr lang="en-US" altLang="en-US" sz="2000" b="1" dirty="0">
                <a:latin typeface="Helvetica" pitchFamily="2" charset="0"/>
              </a:rPr>
              <a:t>value</a:t>
            </a:r>
            <a:r>
              <a:rPr lang="en-US" altLang="en-US" sz="2000" dirty="0">
                <a:latin typeface="Helvetica" pitchFamily="2" charset="0"/>
              </a:rPr>
              <a:t> is </a:t>
            </a:r>
            <a:r>
              <a:rPr lang="en-US" altLang="en-US" sz="2000" dirty="0">
                <a:solidFill>
                  <a:srgbClr val="C00000"/>
                </a:solidFill>
                <a:latin typeface="Helvetica" pitchFamily="2" charset="0"/>
              </a:rPr>
              <a:t>IPv6</a:t>
            </a:r>
            <a:r>
              <a:rPr lang="en-US" altLang="en-US" sz="2000" dirty="0">
                <a:latin typeface="Helvetica" pitchFamily="2" charset="0"/>
              </a:rPr>
              <a:t> address</a:t>
            </a:r>
          </a:p>
          <a:p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1732ACD-E985-C246-AC73-B968EB9E63CC}"/>
              </a:ext>
            </a:extLst>
          </p:cNvPr>
          <p:cNvSpPr txBox="1"/>
          <p:nvPr/>
        </p:nvSpPr>
        <p:spPr>
          <a:xfrm>
            <a:off x="471488" y="6356350"/>
            <a:ext cx="10258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Helvetica" pitchFamily="2" charset="0"/>
              </a:rPr>
              <a:t>More complete info at </a:t>
            </a:r>
            <a:r>
              <a:rPr lang="en-US" dirty="0">
                <a:latin typeface="Helvetica" pitchFamily="2" charset="0"/>
                <a:hlinkClick r:id="rId2"/>
              </a:rPr>
              <a:t>https://www.iana.org/assignments/dns-parameters/dns-parameters.xhtml</a:t>
            </a:r>
            <a:r>
              <a:rPr lang="en-US" dirty="0">
                <a:latin typeface="Helvetic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5223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 build="p"/>
      <p:bldP spid="23559" grpId="0"/>
      <p:bldP spid="23560" grpId="0"/>
      <p:bldP spid="23561" grpId="0"/>
      <p:bldP spid="23562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EDA9EE-58D5-2441-9BE8-62891FB483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record types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D84596-C63C-C447-87B5-E60C4446AF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Courier" pitchFamily="2" charset="0"/>
              </a:rPr>
              <a:t>dig –t &lt;type&gt; &lt;domain-name&gt;</a:t>
            </a:r>
          </a:p>
        </p:txBody>
      </p:sp>
    </p:spTree>
    <p:extLst>
      <p:ext uri="{BB962C8B-B14F-4D97-AF65-F5344CB8AC3E}">
        <p14:creationId xmlns:p14="http://schemas.microsoft.com/office/powerpoint/2010/main" val="972268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5">
            <a:extLst>
              <a:ext uri="{FF2B5EF4-FFF2-40B4-BE49-F238E27FC236}">
                <a16:creationId xmlns:a16="http://schemas.microsoft.com/office/drawing/2014/main" id="{56E979DD-A9C2-0B46-8B59-00581639B7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DNS record example</a:t>
            </a:r>
          </a:p>
        </p:txBody>
      </p:sp>
      <p:sp>
        <p:nvSpPr>
          <p:cNvPr id="24579" name="Slide Number Placeholder 4">
            <a:extLst>
              <a:ext uri="{FF2B5EF4-FFF2-40B4-BE49-F238E27FC236}">
                <a16:creationId xmlns:a16="http://schemas.microsoft.com/office/drawing/2014/main" id="{2C078EB2-25A2-664C-A6EF-990073A6E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FC1B6A0D-9C8F-7641-A97C-6337B673C0E3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7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EDEF506-BA72-FB4B-99EF-EFB6FFBC3D5C}"/>
              </a:ext>
            </a:extLst>
          </p:cNvPr>
          <p:cNvGraphicFramePr>
            <a:graphicFrameLocks noGrp="1"/>
          </p:cNvGraphicFramePr>
          <p:nvPr/>
        </p:nvGraphicFramePr>
        <p:xfrm>
          <a:off x="4210050" y="13462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Design.cs.rutgers.edu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day(86400)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ADDRESS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192.26.92.30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1DE1C04-6F16-114B-9F18-981D34833A0E}"/>
              </a:ext>
            </a:extLst>
          </p:cNvPr>
          <p:cNvGraphicFramePr>
            <a:graphicFrameLocks noGrp="1"/>
          </p:cNvGraphicFramePr>
          <p:nvPr/>
        </p:nvGraphicFramePr>
        <p:xfrm>
          <a:off x="4222750" y="3492500"/>
          <a:ext cx="60960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Cs.rutgers.edu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CLASS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TTL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 day(86400)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NSDNAME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Ns-lcsr.rutgers.edu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4620" name="Text Box 5">
            <a:extLst>
              <a:ext uri="{FF2B5EF4-FFF2-40B4-BE49-F238E27FC236}">
                <a16:creationId xmlns:a16="http://schemas.microsoft.com/office/drawing/2014/main" id="{336F3E26-8891-C447-A8B2-2D9FD6970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1" y="1606551"/>
            <a:ext cx="21685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RRs in response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to query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4621" name="Text Box 6">
            <a:extLst>
              <a:ext uri="{FF2B5EF4-FFF2-40B4-BE49-F238E27FC236}">
                <a16:creationId xmlns:a16="http://schemas.microsoft.com/office/drawing/2014/main" id="{CA5920F0-3404-9A43-98C4-6E7366F200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9550" y="3567113"/>
            <a:ext cx="2306638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records for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authoritative servers</a:t>
            </a:r>
          </a:p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>
                <a:latin typeface="Helvetica" pitchFamily="2" charset="0"/>
              </a:rPr>
              <a:t>Information about nameserver</a:t>
            </a:r>
            <a:endParaRPr lang="en-US" altLang="en-US" sz="2400" dirty="0">
              <a:latin typeface="Helvetica" pitchFamily="2" charset="0"/>
            </a:endParaRPr>
          </a:p>
        </p:txBody>
      </p:sp>
      <p:sp>
        <p:nvSpPr>
          <p:cNvPr id="24622" name="Line 9">
            <a:extLst>
              <a:ext uri="{FF2B5EF4-FFF2-40B4-BE49-F238E27FC236}">
                <a16:creationId xmlns:a16="http://schemas.microsoft.com/office/drawing/2014/main" id="{1CCAD9D6-E831-414F-B8B6-52A2FE5738BB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1713" y="2273300"/>
            <a:ext cx="1514475" cy="37147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23" name="Line 10">
            <a:extLst>
              <a:ext uri="{FF2B5EF4-FFF2-40B4-BE49-F238E27FC236}">
                <a16:creationId xmlns:a16="http://schemas.microsoft.com/office/drawing/2014/main" id="{99E7EC97-50BB-1C42-9AC9-14629D80BA58}"/>
              </a:ext>
            </a:extLst>
          </p:cNvPr>
          <p:cNvSpPr>
            <a:spLocks noChangeShapeType="1"/>
          </p:cNvSpPr>
          <p:nvPr/>
        </p:nvSpPr>
        <p:spPr bwMode="auto">
          <a:xfrm>
            <a:off x="2401209" y="5280025"/>
            <a:ext cx="1447800" cy="13335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5A4589-BA4C-EF41-B1DF-D66FF6C47627}"/>
              </a:ext>
            </a:extLst>
          </p:cNvPr>
          <p:cNvSpPr txBox="1"/>
          <p:nvPr/>
        </p:nvSpPr>
        <p:spPr>
          <a:xfrm>
            <a:off x="1123949" y="6064250"/>
            <a:ext cx="93059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Helvetica" pitchFamily="2" charset="0"/>
              </a:rPr>
              <a:t>DNS serves as a general repository of information for the Internet</a:t>
            </a:r>
          </a:p>
        </p:txBody>
      </p:sp>
    </p:spTree>
    <p:extLst>
      <p:ext uri="{BB962C8B-B14F-4D97-AF65-F5344CB8AC3E}">
        <p14:creationId xmlns:p14="http://schemas.microsoft.com/office/powerpoint/2010/main" val="1911342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6">
            <a:extLst>
              <a:ext uri="{FF2B5EF4-FFF2-40B4-BE49-F238E27FC236}">
                <a16:creationId xmlns:a16="http://schemas.microsoft.com/office/drawing/2014/main" id="{47BF0D01-D30B-0B45-B158-61AE01698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buChar char="r"/>
              <a:defRPr sz="2800">
                <a:solidFill>
                  <a:schemeClr val="tx1"/>
                </a:solidFill>
                <a:latin typeface="Comic Sans MS" panose="030F0902030302020204" pitchFamily="66" charset="0"/>
              </a:defRPr>
            </a:lvl1pPr>
            <a:lvl2pPr marL="742950" indent="-285750">
              <a:buSzPct val="75000"/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Comic Sans MS" panose="030F0902030302020204" pitchFamily="66" charset="0"/>
              </a:defRPr>
            </a:lvl2pPr>
            <a:lvl3pPr marL="1143000" indent="-228600">
              <a:buChar char="•"/>
              <a:defRPr sz="2000">
                <a:solidFill>
                  <a:schemeClr val="tx1"/>
                </a:solidFill>
                <a:latin typeface="Comic Sans MS" panose="030F0902030302020204" pitchFamily="66" charset="0"/>
              </a:defRPr>
            </a:lvl3pPr>
            <a:lvl4pPr marL="1600200" indent="-228600"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fld id="{C04FAA4C-F617-6A41-A05F-E9ED159808C6}" type="slidenum">
              <a:rPr lang="en-US" altLang="en-US" sz="1400">
                <a:latin typeface="Times New Roman" panose="02020603050405020304" pitchFamily="18" charset="0"/>
              </a:rPr>
              <a:pPr>
                <a:buFontTx/>
                <a:buNone/>
              </a:pPr>
              <a:t>8</a:t>
            </a:fld>
            <a:endParaRPr lang="en-US" altLang="en-US" sz="1400">
              <a:latin typeface="Times New Roman" panose="02020603050405020304" pitchFamily="18" charset="0"/>
            </a:endParaRPr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678F07C-613B-C84A-9AF1-00A6658533BA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838199" y="1543729"/>
            <a:ext cx="10691813" cy="5177745"/>
          </a:xfrm>
        </p:spPr>
        <p:txBody>
          <a:bodyPr>
            <a:normAutofit/>
          </a:bodyPr>
          <a:lstStyle/>
          <a:p>
            <a:r>
              <a:rPr lang="en-US" altLang="en-US" sz="2400" dirty="0"/>
              <a:t>Hostname to IP address translation via a global network of servers</a:t>
            </a:r>
          </a:p>
          <a:p>
            <a:r>
              <a:rPr lang="en-US" altLang="en-US" sz="2400" dirty="0"/>
              <a:t>Embodies several scaling principles</a:t>
            </a:r>
          </a:p>
          <a:p>
            <a:pPr lvl="1"/>
            <a:r>
              <a:rPr lang="en-US" altLang="en-US" dirty="0"/>
              <a:t>Partition through a hierarchy to silo query load</a:t>
            </a:r>
          </a:p>
          <a:p>
            <a:pPr lvl="1"/>
            <a:r>
              <a:rPr lang="en-US" altLang="en-US" dirty="0"/>
              <a:t>Replication to scale out at each level of hierarchy</a:t>
            </a:r>
          </a:p>
          <a:p>
            <a:pPr lvl="1"/>
            <a:r>
              <a:rPr lang="en-US" altLang="en-US" dirty="0"/>
              <a:t>Caching to reduce query load</a:t>
            </a:r>
          </a:p>
          <a:p>
            <a:r>
              <a:rPr lang="en-US" altLang="en-US" sz="2400" dirty="0"/>
              <a:t>Once you have a reliable DB, can implement many useful things on top! </a:t>
            </a:r>
          </a:p>
          <a:p>
            <a:r>
              <a:rPr lang="en-US" altLang="en-US" sz="2400" dirty="0"/>
              <a:t>Example 1: Scaling large web services, e.g., google search, by redirecting different clients to different servers (IP addresses)</a:t>
            </a:r>
          </a:p>
          <a:p>
            <a:pPr lvl="1"/>
            <a:r>
              <a:rPr lang="en-US" altLang="en-US" sz="2000" dirty="0"/>
              <a:t>Reliability, load balancing, performance optimization</a:t>
            </a:r>
          </a:p>
          <a:p>
            <a:r>
              <a:rPr lang="en-US" altLang="en-US" sz="2400" dirty="0"/>
              <a:t>Example 2: Associating certificates, keys (security info) with domain names</a:t>
            </a:r>
          </a:p>
          <a:p>
            <a:pPr lvl="1"/>
            <a:r>
              <a:rPr lang="en-US" altLang="en-US" sz="2000" dirty="0">
                <a:hlinkClick r:id="rId2"/>
              </a:rPr>
              <a:t>https://www.rfc-editor.org/rfc/rfc8162.html</a:t>
            </a:r>
            <a:endParaRPr lang="en-US" altLang="en-US" sz="2000" dirty="0"/>
          </a:p>
          <a:p>
            <a:pPr lvl="1"/>
            <a:r>
              <a:rPr lang="en-US" altLang="en-US" sz="2000" dirty="0">
                <a:hlinkClick r:id="rId3"/>
              </a:rPr>
              <a:t>https://datatracker.ietf.org/doc/draft-ietf-dnsop-svcb-https/00/</a:t>
            </a:r>
            <a:endParaRPr lang="en-US" altLang="en-US" sz="20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  <a:p>
            <a:endParaRPr lang="en-US" alt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A9C0DAD-AD68-454B-8FA3-9BAFF845B2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 of DNS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5325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D3F35-FA93-B945-8726-C7AD5542D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Web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FDFB4D-4BD2-2345-995F-5459ED37CE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02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508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>
            <a:latin typeface="Helvetica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1161</TotalTime>
  <Words>1324</Words>
  <Application>Microsoft Macintosh PowerPoint</Application>
  <PresentationFormat>Widescreen</PresentationFormat>
  <Paragraphs>262</Paragraphs>
  <Slides>25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Arial</vt:lpstr>
      <vt:lpstr>Calibri</vt:lpstr>
      <vt:lpstr>Comic Sans MS</vt:lpstr>
      <vt:lpstr>Courier</vt:lpstr>
      <vt:lpstr>Courier New</vt:lpstr>
      <vt:lpstr>Helvetica</vt:lpstr>
      <vt:lpstr>Times New Roman</vt:lpstr>
      <vt:lpstr>Wingdings</vt:lpstr>
      <vt:lpstr>ZapfDingbats</vt:lpstr>
      <vt:lpstr>Office Theme</vt:lpstr>
      <vt:lpstr>CS 352 Web</vt:lpstr>
      <vt:lpstr>Review of concepts</vt:lpstr>
      <vt:lpstr>DNS Resource Records</vt:lpstr>
      <vt:lpstr>DNS is a distributed database</vt:lpstr>
      <vt:lpstr>DNS records</vt:lpstr>
      <vt:lpstr>DNS record types</vt:lpstr>
      <vt:lpstr>DNS record example</vt:lpstr>
      <vt:lpstr>Summary of DNS</vt:lpstr>
      <vt:lpstr>The Web</vt:lpstr>
      <vt:lpstr>The Web: Humble origins</vt:lpstr>
      <vt:lpstr>Web and HTTP: Terms</vt:lpstr>
      <vt:lpstr>HTTP Protocol</vt:lpstr>
      <vt:lpstr>Client server protocol</vt:lpstr>
      <vt:lpstr>HTTP Request: Message Format</vt:lpstr>
      <vt:lpstr>HTTP messages: request message</vt:lpstr>
      <vt:lpstr>The URL</vt:lpstr>
      <vt:lpstr>HTTP method types</vt:lpstr>
      <vt:lpstr>Uploading form input: GET and POST</vt:lpstr>
      <vt:lpstr>Difference between POST and PUT</vt:lpstr>
      <vt:lpstr>Difference between HEAD and GET</vt:lpstr>
      <vt:lpstr>Observing HTTP GET and POST</vt:lpstr>
      <vt:lpstr>HTTP Response: General format</vt:lpstr>
      <vt:lpstr>HTTP message: response message</vt:lpstr>
      <vt:lpstr>HTTP response status codes</vt:lpstr>
      <vt:lpstr>Observing HTTP behaviors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Srinivas Narayana Ganapathy</dc:creator>
  <cp:lastModifiedBy>Srinivas Narayana Ganapathy</cp:lastModifiedBy>
  <cp:revision>1403</cp:revision>
  <cp:lastPrinted>2021-01-24T11:57:08Z</cp:lastPrinted>
  <dcterms:created xsi:type="dcterms:W3CDTF">2019-01-23T03:40:12Z</dcterms:created>
  <dcterms:modified xsi:type="dcterms:W3CDTF">2022-09-20T01:46:34Z</dcterms:modified>
</cp:coreProperties>
</file>