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387" r:id="rId2"/>
    <p:sldId id="514" r:id="rId3"/>
    <p:sldId id="518" r:id="rId4"/>
    <p:sldId id="519" r:id="rId5"/>
    <p:sldId id="520" r:id="rId6"/>
    <p:sldId id="471" r:id="rId7"/>
    <p:sldId id="472" r:id="rId8"/>
    <p:sldId id="521" r:id="rId9"/>
    <p:sldId id="522" r:id="rId10"/>
    <p:sldId id="523" r:id="rId11"/>
    <p:sldId id="524" r:id="rId12"/>
    <p:sldId id="525" r:id="rId13"/>
    <p:sldId id="526" r:id="rId14"/>
    <p:sldId id="527" r:id="rId15"/>
    <p:sldId id="528" r:id="rId16"/>
    <p:sldId id="507" r:id="rId17"/>
    <p:sldId id="515" r:id="rId18"/>
    <p:sldId id="469" r:id="rId19"/>
    <p:sldId id="485" r:id="rId20"/>
    <p:sldId id="516" r:id="rId21"/>
    <p:sldId id="47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34"/>
    <p:restoredTop sz="94664"/>
  </p:normalViewPr>
  <p:slideViewPr>
    <p:cSldViewPr snapToGrid="0" snapToObjects="1">
      <p:cViewPr varScale="1">
        <p:scale>
          <a:sx n="116" d="100"/>
          <a:sy n="116" d="100"/>
        </p:scale>
        <p:origin x="224" y="9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9/14/22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103632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114800"/>
            <a:ext cx="103632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727CD0-90AB-BC40-9704-E77AEDB06E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7F2828-6624-954C-9710-E7375980A3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64B113-EFD0-1841-AF88-80611DD0A1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5B058C-AF56-774E-B1D8-3AF39D0312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122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9/14/22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9/14/22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9/14/22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9/14/22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F2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4.xml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6.xml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ana.org/assignments/dns-parameters/dns-parameters.x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ana.org/assignments/dns-parameters/dns-parameters.xhtml" TargetMode="Externa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doc/draft-ietf-dnsop-svcb-https/00/" TargetMode="External"/><Relationship Id="rId2" Type="http://schemas.openxmlformats.org/officeDocument/2006/relationships/hyperlink" Target="https://www.rfc-editor.org/rfc/rfc8162.html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4.xml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65337" y="1994640"/>
            <a:ext cx="9461325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CS 352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solidFill>
                  <a:srgbClr val="C00000"/>
                </a:solidFill>
                <a:ea typeface="ＭＳ Ｐゴシック" charset="0"/>
                <a:cs typeface="+mj-cs"/>
              </a:rPr>
              <a:t>Name Resolution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198297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Lecture 4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http://www.cs.rutgers.edu/~sn624/352-F22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>
            <a:extLst>
              <a:ext uri="{FF2B5EF4-FFF2-40B4-BE49-F238E27FC236}">
                <a16:creationId xmlns:a16="http://schemas.microsoft.com/office/drawing/2014/main" id="{352BC893-4A7E-2C4E-B1CB-A9C35238C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fld id="{B3589091-8CBD-D640-A013-08D0C2760944}" type="slidenum">
              <a:rPr lang="en-US" altLang="en-US" sz="1400">
                <a:latin typeface="Times New Roman" panose="02020603050405020304" pitchFamily="18" charset="0"/>
              </a:rPr>
              <a:pPr>
                <a:buFontTx/>
                <a:buNone/>
              </a:pPr>
              <a:t>10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17411" name="Object 2">
            <a:extLst>
              <a:ext uri="{FF2B5EF4-FFF2-40B4-BE49-F238E27FC236}">
                <a16:creationId xmlns:a16="http://schemas.microsoft.com/office/drawing/2014/main" id="{85E97ABD-870F-4F44-A4F9-6866827A3F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13514" y="4303714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7462500" imgH="14478000" progId="MS_ClipArt_Gallery.2">
                  <p:embed/>
                </p:oleObj>
              </mc:Choice>
              <mc:Fallback>
                <p:oleObj name="Clip" r:id="rId2" imgW="17462500" imgH="14478000" progId="MS_ClipArt_Gallery.2">
                  <p:embed/>
                  <p:pic>
                    <p:nvPicPr>
                      <p:cNvPr id="17411" name="Object 2">
                        <a:extLst>
                          <a:ext uri="{FF2B5EF4-FFF2-40B4-BE49-F238E27FC236}">
                            <a16:creationId xmlns:a16="http://schemas.microsoft.com/office/drawing/2014/main" id="{85E97ABD-870F-4F44-A4F9-6866827A3F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3514" y="4303714"/>
                        <a:ext cx="833437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Text Box 3">
            <a:extLst>
              <a:ext uri="{FF2B5EF4-FFF2-40B4-BE49-F238E27FC236}">
                <a16:creationId xmlns:a16="http://schemas.microsoft.com/office/drawing/2014/main" id="{3B25F23A-A7B8-084A-BCC3-F4A276C9B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8442" y="4881564"/>
            <a:ext cx="191270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requesting host</a:t>
            </a:r>
            <a:endParaRPr lang="en-US" altLang="en-US" sz="2400" dirty="0">
              <a:latin typeface="Helvetica" pitchFamily="2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 err="1">
                <a:latin typeface="Courier New" panose="02070309020205020404" pitchFamily="49" charset="0"/>
              </a:rPr>
              <a:t>cs.rutgers.edu</a:t>
            </a:r>
            <a:endParaRPr lang="en-US" altLang="en-US" sz="1600" dirty="0">
              <a:latin typeface="Times New Roman" panose="02020603050405020304" pitchFamily="18" charset="0"/>
            </a:endParaRPr>
          </a:p>
        </p:txBody>
      </p:sp>
      <p:sp>
        <p:nvSpPr>
          <p:cNvPr id="17413" name="Text Box 4">
            <a:extLst>
              <a:ext uri="{FF2B5EF4-FFF2-40B4-BE49-F238E27FC236}">
                <a16:creationId xmlns:a16="http://schemas.microsoft.com/office/drawing/2014/main" id="{BBCF3E96-3AE7-D942-9277-042603DEA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7740" y="5670550"/>
            <a:ext cx="22829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gaia.cs.umass.edu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7414" name="Object 5">
            <a:extLst>
              <a:ext uri="{FF2B5EF4-FFF2-40B4-BE49-F238E27FC236}">
                <a16:creationId xmlns:a16="http://schemas.microsoft.com/office/drawing/2014/main" id="{75BB8708-6437-4943-9FBF-79533B94A5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37589" y="5103814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17462500" imgH="14478000" progId="MS_ClipArt_Gallery.2">
                  <p:embed/>
                </p:oleObj>
              </mc:Choice>
              <mc:Fallback>
                <p:oleObj name="Clip" r:id="rId4" imgW="17462500" imgH="14478000" progId="MS_ClipArt_Gallery.2">
                  <p:embed/>
                  <p:pic>
                    <p:nvPicPr>
                      <p:cNvPr id="17414" name="Object 5">
                        <a:extLst>
                          <a:ext uri="{FF2B5EF4-FFF2-40B4-BE49-F238E27FC236}">
                            <a16:creationId xmlns:a16="http://schemas.microsoft.com/office/drawing/2014/main" id="{75BB8708-6437-4943-9FBF-79533B94A5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7589" y="5103814"/>
                        <a:ext cx="833437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415" name="Group 6">
            <a:extLst>
              <a:ext uri="{FF2B5EF4-FFF2-40B4-BE49-F238E27FC236}">
                <a16:creationId xmlns:a16="http://schemas.microsoft.com/office/drawing/2014/main" id="{66182696-CC57-074A-ADD5-82E1D4AF0C78}"/>
              </a:ext>
            </a:extLst>
          </p:cNvPr>
          <p:cNvGrpSpPr>
            <a:grpSpLocks/>
          </p:cNvGrpSpPr>
          <p:nvPr/>
        </p:nvGrpSpPr>
        <p:grpSpPr bwMode="auto">
          <a:xfrm>
            <a:off x="6761164" y="2228851"/>
            <a:ext cx="369887" cy="657225"/>
            <a:chOff x="4180" y="783"/>
            <a:chExt cx="150" cy="307"/>
          </a:xfrm>
        </p:grpSpPr>
        <p:sp>
          <p:nvSpPr>
            <p:cNvPr id="17467" name="AutoShape 7">
              <a:extLst>
                <a:ext uri="{FF2B5EF4-FFF2-40B4-BE49-F238E27FC236}">
                  <a16:creationId xmlns:a16="http://schemas.microsoft.com/office/drawing/2014/main" id="{1D285F26-CD84-2F4A-AB86-840BFA87FD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68" name="Rectangle 8">
              <a:extLst>
                <a:ext uri="{FF2B5EF4-FFF2-40B4-BE49-F238E27FC236}">
                  <a16:creationId xmlns:a16="http://schemas.microsoft.com/office/drawing/2014/main" id="{0C1FAEE6-BCDF-4146-9845-32DD4724D8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69" name="Rectangle 9">
              <a:extLst>
                <a:ext uri="{FF2B5EF4-FFF2-40B4-BE49-F238E27FC236}">
                  <a16:creationId xmlns:a16="http://schemas.microsoft.com/office/drawing/2014/main" id="{E93C2E75-9C9B-4E4A-AB9A-D3E10A526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70" name="AutoShape 10">
              <a:extLst>
                <a:ext uri="{FF2B5EF4-FFF2-40B4-BE49-F238E27FC236}">
                  <a16:creationId xmlns:a16="http://schemas.microsoft.com/office/drawing/2014/main" id="{FED19E6A-66A0-1045-82E3-0B958138D7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71" name="Line 11">
              <a:extLst>
                <a:ext uri="{FF2B5EF4-FFF2-40B4-BE49-F238E27FC236}">
                  <a16:creationId xmlns:a16="http://schemas.microsoft.com/office/drawing/2014/main" id="{1DD0C8BE-9053-D249-AD5D-4E6BFA212D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72" name="Line 12">
              <a:extLst>
                <a:ext uri="{FF2B5EF4-FFF2-40B4-BE49-F238E27FC236}">
                  <a16:creationId xmlns:a16="http://schemas.microsoft.com/office/drawing/2014/main" id="{059633E5-7500-424C-83C0-9769BF42B8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73" name="Rectangle 13">
              <a:extLst>
                <a:ext uri="{FF2B5EF4-FFF2-40B4-BE49-F238E27FC236}">
                  <a16:creationId xmlns:a16="http://schemas.microsoft.com/office/drawing/2014/main" id="{BCDDE357-6053-BF4B-8D64-3D284CC9AC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74" name="Rectangle 14">
              <a:extLst>
                <a:ext uri="{FF2B5EF4-FFF2-40B4-BE49-F238E27FC236}">
                  <a16:creationId xmlns:a16="http://schemas.microsoft.com/office/drawing/2014/main" id="{652D3DD2-5E94-1742-B4A4-469A1CCF9F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</p:grpSp>
      <p:sp>
        <p:nvSpPr>
          <p:cNvPr id="17416" name="Text Box 15">
            <a:extLst>
              <a:ext uri="{FF2B5EF4-FFF2-40B4-BE49-F238E27FC236}">
                <a16:creationId xmlns:a16="http://schemas.microsoft.com/office/drawing/2014/main" id="{D02D3F32-01D5-7348-BC19-CA6B873AB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1" y="481013"/>
            <a:ext cx="2011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root DNS server</a:t>
            </a:r>
            <a:endParaRPr lang="en-US" altLang="en-US" sz="1600" dirty="0">
              <a:latin typeface="Helvetica" pitchFamily="2" charset="0"/>
            </a:endParaRPr>
          </a:p>
        </p:txBody>
      </p:sp>
      <p:sp>
        <p:nvSpPr>
          <p:cNvPr id="283664" name="Line 16">
            <a:extLst>
              <a:ext uri="{FF2B5EF4-FFF2-40B4-BE49-F238E27FC236}">
                <a16:creationId xmlns:a16="http://schemas.microsoft.com/office/drawing/2014/main" id="{A973488D-B557-4741-BA71-41C8B3B94B1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10375" y="2916238"/>
            <a:ext cx="0" cy="131445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3665" name="Line 17">
            <a:extLst>
              <a:ext uri="{FF2B5EF4-FFF2-40B4-BE49-F238E27FC236}">
                <a16:creationId xmlns:a16="http://schemas.microsoft.com/office/drawing/2014/main" id="{0713F039-7FE1-F944-A822-897085BBB7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24675" y="1220788"/>
            <a:ext cx="914400" cy="97155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283666" name="Line 18">
            <a:extLst>
              <a:ext uri="{FF2B5EF4-FFF2-40B4-BE49-F238E27FC236}">
                <a16:creationId xmlns:a16="http://schemas.microsoft.com/office/drawing/2014/main" id="{EA3A7AFB-5976-0146-BDF3-3B15E91FD3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10425" y="2382839"/>
            <a:ext cx="1485900" cy="95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3667" name="Line 19">
            <a:extLst>
              <a:ext uri="{FF2B5EF4-FFF2-40B4-BE49-F238E27FC236}">
                <a16:creationId xmlns:a16="http://schemas.microsoft.com/office/drawing/2014/main" id="{0519D182-DF37-C442-B562-B732727CEDA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210426" y="2554288"/>
            <a:ext cx="1419225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3668" name="Line 20">
            <a:extLst>
              <a:ext uri="{FF2B5EF4-FFF2-40B4-BE49-F238E27FC236}">
                <a16:creationId xmlns:a16="http://schemas.microsoft.com/office/drawing/2014/main" id="{BA8720A9-5BB5-B046-843C-0445F490FA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34226" y="1449388"/>
            <a:ext cx="733425" cy="7620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283669" name="Line 21">
            <a:extLst>
              <a:ext uri="{FF2B5EF4-FFF2-40B4-BE49-F238E27FC236}">
                <a16:creationId xmlns:a16="http://schemas.microsoft.com/office/drawing/2014/main" id="{DF61498B-7FA2-C149-B358-BA3C892823AF}"/>
              </a:ext>
            </a:extLst>
          </p:cNvPr>
          <p:cNvSpPr>
            <a:spLocks noChangeShapeType="1"/>
          </p:cNvSpPr>
          <p:nvPr/>
        </p:nvSpPr>
        <p:spPr bwMode="auto">
          <a:xfrm>
            <a:off x="7000876" y="2944814"/>
            <a:ext cx="9525" cy="132397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423" name="Group 22">
            <a:extLst>
              <a:ext uri="{FF2B5EF4-FFF2-40B4-BE49-F238E27FC236}">
                <a16:creationId xmlns:a16="http://schemas.microsoft.com/office/drawing/2014/main" id="{CDCD15D2-C0A7-9A48-B390-D7E61E797C51}"/>
              </a:ext>
            </a:extLst>
          </p:cNvPr>
          <p:cNvGrpSpPr>
            <a:grpSpLocks/>
          </p:cNvGrpSpPr>
          <p:nvPr/>
        </p:nvGrpSpPr>
        <p:grpSpPr bwMode="auto">
          <a:xfrm>
            <a:off x="5635626" y="3062286"/>
            <a:ext cx="2036763" cy="615949"/>
            <a:chOff x="2788" y="2132"/>
            <a:chExt cx="1283" cy="388"/>
          </a:xfrm>
        </p:grpSpPr>
        <p:sp>
          <p:nvSpPr>
            <p:cNvPr id="17465" name="Rectangle 23">
              <a:extLst>
                <a:ext uri="{FF2B5EF4-FFF2-40B4-BE49-F238E27FC236}">
                  <a16:creationId xmlns:a16="http://schemas.microsoft.com/office/drawing/2014/main" id="{5199C91D-2E70-6C44-8C70-86E5630CC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66" name="Text Box 24">
              <a:extLst>
                <a:ext uri="{FF2B5EF4-FFF2-40B4-BE49-F238E27FC236}">
                  <a16:creationId xmlns:a16="http://schemas.microsoft.com/office/drawing/2014/main" id="{277B345F-DD19-8141-A4F5-266C84E8DC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8" y="2132"/>
              <a:ext cx="1283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latin typeface="Helvetica" pitchFamily="2" charset="0"/>
                </a:rPr>
                <a:t>local DNS server</a:t>
              </a:r>
              <a:endParaRPr lang="en-US" altLang="en-US" sz="2400" dirty="0">
                <a:latin typeface="Helvetica" pitchFamily="2" charset="0"/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 dirty="0" err="1">
                  <a:latin typeface="Courier New" panose="02070309020205020404" pitchFamily="49" charset="0"/>
                </a:rPr>
                <a:t>dns.rutgers.edu</a:t>
              </a:r>
              <a:endParaRPr lang="en-US" altLang="en-US" sz="16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283673" name="Text Box 25">
            <a:extLst>
              <a:ext uri="{FF2B5EF4-FFF2-40B4-BE49-F238E27FC236}">
                <a16:creationId xmlns:a16="http://schemas.microsoft.com/office/drawing/2014/main" id="{647EEE41-C689-C142-A30B-3318C35CA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1450" y="3771901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C00000"/>
                </a:solidFill>
                <a:latin typeface="Arial" panose="020B0604020202020204" pitchFamily="34" charset="0"/>
              </a:rPr>
              <a:t>1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3674" name="Text Box 26">
            <a:extLst>
              <a:ext uri="{FF2B5EF4-FFF2-40B4-BE49-F238E27FC236}">
                <a16:creationId xmlns:a16="http://schemas.microsoft.com/office/drawing/2014/main" id="{9155D20E-2E32-C645-A3CE-6336090DA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4375" y="1438276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3675" name="Text Box 27">
            <a:extLst>
              <a:ext uri="{FF2B5EF4-FFF2-40B4-BE49-F238E27FC236}">
                <a16:creationId xmlns:a16="http://schemas.microsoft.com/office/drawing/2014/main" id="{0F1E03DC-7CB5-5B49-8E57-604FD4855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2525" y="1676401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3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3676" name="Text Box 28">
            <a:extLst>
              <a:ext uri="{FF2B5EF4-FFF2-40B4-BE49-F238E27FC236}">
                <a16:creationId xmlns:a16="http://schemas.microsoft.com/office/drawing/2014/main" id="{6C44E1AC-91CD-C847-8E32-73E4855CA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6850" y="2085976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4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3677" name="Text Box 29">
            <a:extLst>
              <a:ext uri="{FF2B5EF4-FFF2-40B4-BE49-F238E27FC236}">
                <a16:creationId xmlns:a16="http://schemas.microsoft.com/office/drawing/2014/main" id="{708A60B0-8F07-0746-A8D2-0DF7ED004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7013" y="25733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5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3678" name="Text Box 30">
            <a:extLst>
              <a:ext uri="{FF2B5EF4-FFF2-40B4-BE49-F238E27FC236}">
                <a16:creationId xmlns:a16="http://schemas.microsoft.com/office/drawing/2014/main" id="{1E535EFE-33CB-F94C-B3D4-67F7622DB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3913" y="3613151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6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7430" name="Group 31">
            <a:extLst>
              <a:ext uri="{FF2B5EF4-FFF2-40B4-BE49-F238E27FC236}">
                <a16:creationId xmlns:a16="http://schemas.microsoft.com/office/drawing/2014/main" id="{CBFD1E0A-8D94-5E40-8A2B-95BD3F83CDCF}"/>
              </a:ext>
            </a:extLst>
          </p:cNvPr>
          <p:cNvGrpSpPr>
            <a:grpSpLocks/>
          </p:cNvGrpSpPr>
          <p:nvPr/>
        </p:nvGrpSpPr>
        <p:grpSpPr bwMode="auto">
          <a:xfrm>
            <a:off x="7875589" y="809626"/>
            <a:ext cx="369887" cy="657225"/>
            <a:chOff x="4180" y="783"/>
            <a:chExt cx="150" cy="307"/>
          </a:xfrm>
        </p:grpSpPr>
        <p:sp>
          <p:nvSpPr>
            <p:cNvPr id="17457" name="AutoShape 32">
              <a:extLst>
                <a:ext uri="{FF2B5EF4-FFF2-40B4-BE49-F238E27FC236}">
                  <a16:creationId xmlns:a16="http://schemas.microsoft.com/office/drawing/2014/main" id="{62402978-A093-8148-ABA0-EA7428F34A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58" name="Rectangle 33">
              <a:extLst>
                <a:ext uri="{FF2B5EF4-FFF2-40B4-BE49-F238E27FC236}">
                  <a16:creationId xmlns:a16="http://schemas.microsoft.com/office/drawing/2014/main" id="{FAFDA25B-6817-1442-8504-A16ED0969C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59" name="Rectangle 34">
              <a:extLst>
                <a:ext uri="{FF2B5EF4-FFF2-40B4-BE49-F238E27FC236}">
                  <a16:creationId xmlns:a16="http://schemas.microsoft.com/office/drawing/2014/main" id="{13851F92-9A23-5C44-966D-D554BA3CA9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60" name="AutoShape 35">
              <a:extLst>
                <a:ext uri="{FF2B5EF4-FFF2-40B4-BE49-F238E27FC236}">
                  <a16:creationId xmlns:a16="http://schemas.microsoft.com/office/drawing/2014/main" id="{3B039433-EAB9-B74A-8CDD-2BE46774C3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61" name="Line 36">
              <a:extLst>
                <a:ext uri="{FF2B5EF4-FFF2-40B4-BE49-F238E27FC236}">
                  <a16:creationId xmlns:a16="http://schemas.microsoft.com/office/drawing/2014/main" id="{3660847E-8D97-B544-BB42-8F24A3328A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62" name="Line 37">
              <a:extLst>
                <a:ext uri="{FF2B5EF4-FFF2-40B4-BE49-F238E27FC236}">
                  <a16:creationId xmlns:a16="http://schemas.microsoft.com/office/drawing/2014/main" id="{2795D185-9BBC-614D-A0E2-B98F068796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63" name="Rectangle 38">
              <a:extLst>
                <a:ext uri="{FF2B5EF4-FFF2-40B4-BE49-F238E27FC236}">
                  <a16:creationId xmlns:a16="http://schemas.microsoft.com/office/drawing/2014/main" id="{6A22BA70-02FB-3949-AE48-7C2746F78D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64" name="Rectangle 39">
              <a:extLst>
                <a:ext uri="{FF2B5EF4-FFF2-40B4-BE49-F238E27FC236}">
                  <a16:creationId xmlns:a16="http://schemas.microsoft.com/office/drawing/2014/main" id="{62F4C58E-40A7-4C46-8392-32EC6434F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</p:grpSp>
      <p:grpSp>
        <p:nvGrpSpPr>
          <p:cNvPr id="17431" name="Group 40">
            <a:extLst>
              <a:ext uri="{FF2B5EF4-FFF2-40B4-BE49-F238E27FC236}">
                <a16:creationId xmlns:a16="http://schemas.microsoft.com/office/drawing/2014/main" id="{E614F220-F126-BE47-8FDA-9A9E09840D08}"/>
              </a:ext>
            </a:extLst>
          </p:cNvPr>
          <p:cNvGrpSpPr>
            <a:grpSpLocks/>
          </p:cNvGrpSpPr>
          <p:nvPr/>
        </p:nvGrpSpPr>
        <p:grpSpPr bwMode="auto">
          <a:xfrm>
            <a:off x="8704264" y="2238376"/>
            <a:ext cx="369887" cy="657225"/>
            <a:chOff x="4180" y="783"/>
            <a:chExt cx="150" cy="307"/>
          </a:xfrm>
        </p:grpSpPr>
        <p:sp>
          <p:nvSpPr>
            <p:cNvPr id="17449" name="AutoShape 41">
              <a:extLst>
                <a:ext uri="{FF2B5EF4-FFF2-40B4-BE49-F238E27FC236}">
                  <a16:creationId xmlns:a16="http://schemas.microsoft.com/office/drawing/2014/main" id="{83F89C41-2D52-A841-BF38-A9FB6079D9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50" name="Rectangle 42">
              <a:extLst>
                <a:ext uri="{FF2B5EF4-FFF2-40B4-BE49-F238E27FC236}">
                  <a16:creationId xmlns:a16="http://schemas.microsoft.com/office/drawing/2014/main" id="{ED176173-C65B-214A-97ED-F00077D525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51" name="Rectangle 43">
              <a:extLst>
                <a:ext uri="{FF2B5EF4-FFF2-40B4-BE49-F238E27FC236}">
                  <a16:creationId xmlns:a16="http://schemas.microsoft.com/office/drawing/2014/main" id="{599974E9-0444-3143-87E1-7551051FE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52" name="AutoShape 44">
              <a:extLst>
                <a:ext uri="{FF2B5EF4-FFF2-40B4-BE49-F238E27FC236}">
                  <a16:creationId xmlns:a16="http://schemas.microsoft.com/office/drawing/2014/main" id="{54D5B14F-7626-8D4D-9C24-4C1192061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53" name="Line 45">
              <a:extLst>
                <a:ext uri="{FF2B5EF4-FFF2-40B4-BE49-F238E27FC236}">
                  <a16:creationId xmlns:a16="http://schemas.microsoft.com/office/drawing/2014/main" id="{3CFA95F3-1B44-7F4D-B431-35F6FAB5F9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4" name="Line 46">
              <a:extLst>
                <a:ext uri="{FF2B5EF4-FFF2-40B4-BE49-F238E27FC236}">
                  <a16:creationId xmlns:a16="http://schemas.microsoft.com/office/drawing/2014/main" id="{3D7DE643-6879-1941-9751-20A45AB039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5" name="Rectangle 47">
              <a:extLst>
                <a:ext uri="{FF2B5EF4-FFF2-40B4-BE49-F238E27FC236}">
                  <a16:creationId xmlns:a16="http://schemas.microsoft.com/office/drawing/2014/main" id="{04D012EE-B447-D944-998C-37B5E44B6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56" name="Rectangle 48">
              <a:extLst>
                <a:ext uri="{FF2B5EF4-FFF2-40B4-BE49-F238E27FC236}">
                  <a16:creationId xmlns:a16="http://schemas.microsoft.com/office/drawing/2014/main" id="{2EA67A6A-9A54-0A48-B42F-FF2FE3B17A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</p:grpSp>
      <p:grpSp>
        <p:nvGrpSpPr>
          <p:cNvPr id="17432" name="Group 49">
            <a:extLst>
              <a:ext uri="{FF2B5EF4-FFF2-40B4-BE49-F238E27FC236}">
                <a16:creationId xmlns:a16="http://schemas.microsoft.com/office/drawing/2014/main" id="{D7FB0BA3-62A6-7E42-9E80-702E2890D7B5}"/>
              </a:ext>
            </a:extLst>
          </p:cNvPr>
          <p:cNvGrpSpPr>
            <a:grpSpLocks/>
          </p:cNvGrpSpPr>
          <p:nvPr/>
        </p:nvGrpSpPr>
        <p:grpSpPr bwMode="auto">
          <a:xfrm>
            <a:off x="8685214" y="3857626"/>
            <a:ext cx="369887" cy="657225"/>
            <a:chOff x="4180" y="783"/>
            <a:chExt cx="150" cy="307"/>
          </a:xfrm>
        </p:grpSpPr>
        <p:sp>
          <p:nvSpPr>
            <p:cNvPr id="17441" name="AutoShape 50">
              <a:extLst>
                <a:ext uri="{FF2B5EF4-FFF2-40B4-BE49-F238E27FC236}">
                  <a16:creationId xmlns:a16="http://schemas.microsoft.com/office/drawing/2014/main" id="{E2901950-092F-D343-A243-B619E4E1BE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42" name="Rectangle 51">
              <a:extLst>
                <a:ext uri="{FF2B5EF4-FFF2-40B4-BE49-F238E27FC236}">
                  <a16:creationId xmlns:a16="http://schemas.microsoft.com/office/drawing/2014/main" id="{1BD2CE92-40E4-544F-B316-804CDF07C7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43" name="Rectangle 52">
              <a:extLst>
                <a:ext uri="{FF2B5EF4-FFF2-40B4-BE49-F238E27FC236}">
                  <a16:creationId xmlns:a16="http://schemas.microsoft.com/office/drawing/2014/main" id="{2A77C53D-F7BB-C149-B044-E12D63A2FF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44" name="AutoShape 53">
              <a:extLst>
                <a:ext uri="{FF2B5EF4-FFF2-40B4-BE49-F238E27FC236}">
                  <a16:creationId xmlns:a16="http://schemas.microsoft.com/office/drawing/2014/main" id="{73D1A70A-D630-4144-98C6-4D7C571EB3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45" name="Line 54">
              <a:extLst>
                <a:ext uri="{FF2B5EF4-FFF2-40B4-BE49-F238E27FC236}">
                  <a16:creationId xmlns:a16="http://schemas.microsoft.com/office/drawing/2014/main" id="{A9F673C3-E96E-5940-A6AD-FDEC6DF845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6" name="Line 55">
              <a:extLst>
                <a:ext uri="{FF2B5EF4-FFF2-40B4-BE49-F238E27FC236}">
                  <a16:creationId xmlns:a16="http://schemas.microsoft.com/office/drawing/2014/main" id="{53DD9561-DC2C-C942-AC48-BD7EEA956B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7" name="Rectangle 56">
              <a:extLst>
                <a:ext uri="{FF2B5EF4-FFF2-40B4-BE49-F238E27FC236}">
                  <a16:creationId xmlns:a16="http://schemas.microsoft.com/office/drawing/2014/main" id="{AC27C8A4-41E0-1D45-AAEE-0BBA3117F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48" name="Rectangle 57">
              <a:extLst>
                <a:ext uri="{FF2B5EF4-FFF2-40B4-BE49-F238E27FC236}">
                  <a16:creationId xmlns:a16="http://schemas.microsoft.com/office/drawing/2014/main" id="{B42274C5-5419-5747-8188-D0072606BC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</p:grpSp>
      <p:sp>
        <p:nvSpPr>
          <p:cNvPr id="17433" name="Text Box 58">
            <a:extLst>
              <a:ext uri="{FF2B5EF4-FFF2-40B4-BE49-F238E27FC236}">
                <a16:creationId xmlns:a16="http://schemas.microsoft.com/office/drawing/2014/main" id="{119CADB3-B2A7-A948-81C6-435FAA9CB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5400" y="4429126"/>
            <a:ext cx="23054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 err="1">
                <a:latin typeface="Helvetica" pitchFamily="2" charset="0"/>
              </a:rPr>
              <a:t>umass.edu</a:t>
            </a:r>
            <a:r>
              <a:rPr lang="en-US" altLang="en-US" sz="1600" dirty="0">
                <a:latin typeface="Helvetica" pitchFamily="2" charset="0"/>
              </a:rPr>
              <a:t> DNS server</a:t>
            </a:r>
            <a:endParaRPr lang="en-US" altLang="en-US" sz="2400" dirty="0">
              <a:latin typeface="Helvetica" pitchFamily="2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 err="1">
                <a:latin typeface="Courier New" panose="02070309020205020404" pitchFamily="49" charset="0"/>
              </a:rPr>
              <a:t>dns.umass.edu</a:t>
            </a:r>
            <a:endParaRPr lang="en-US" altLang="en-US" sz="1600" dirty="0">
              <a:latin typeface="Times New Roman" panose="02020603050405020304" pitchFamily="18" charset="0"/>
            </a:endParaRPr>
          </a:p>
        </p:txBody>
      </p:sp>
      <p:sp>
        <p:nvSpPr>
          <p:cNvPr id="283707" name="Text Box 59">
            <a:extLst>
              <a:ext uri="{FF2B5EF4-FFF2-40B4-BE49-F238E27FC236}">
                <a16:creationId xmlns:a16="http://schemas.microsoft.com/office/drawing/2014/main" id="{9BA6AF96-B805-E045-A7D3-9E174E255A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6850" y="36433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7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3708" name="Text Box 60">
            <a:extLst>
              <a:ext uri="{FF2B5EF4-FFF2-40B4-BE49-F238E27FC236}">
                <a16:creationId xmlns:a16="http://schemas.microsoft.com/office/drawing/2014/main" id="{DB43A675-63D6-134C-ACAC-EC1ECEA52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3900" y="3790951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8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3709" name="Line 61">
            <a:extLst>
              <a:ext uri="{FF2B5EF4-FFF2-40B4-BE49-F238E27FC236}">
                <a16:creationId xmlns:a16="http://schemas.microsoft.com/office/drawing/2014/main" id="{833EE6B7-E08F-0E48-9AE8-0BFC5B8F919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750" y="2714625"/>
            <a:ext cx="1493838" cy="131445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3710" name="Line 62">
            <a:extLst>
              <a:ext uri="{FF2B5EF4-FFF2-40B4-BE49-F238E27FC236}">
                <a16:creationId xmlns:a16="http://schemas.microsoft.com/office/drawing/2014/main" id="{56884C0C-EE29-5C45-9B74-C2BFE81677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04064" y="2830513"/>
            <a:ext cx="1493837" cy="130175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8" name="Text Box 63">
            <a:extLst>
              <a:ext uri="{FF2B5EF4-FFF2-40B4-BE49-F238E27FC236}">
                <a16:creationId xmlns:a16="http://schemas.microsoft.com/office/drawing/2014/main" id="{BC3CC6E1-537F-9040-8E32-2999ED02A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5613" y="1852613"/>
            <a:ext cx="2011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.edu DNS server</a:t>
            </a:r>
            <a:endParaRPr lang="en-US" altLang="en-US" sz="1600">
              <a:latin typeface="Helvetica" pitchFamily="2" charset="0"/>
            </a:endParaRPr>
          </a:p>
        </p:txBody>
      </p:sp>
      <p:sp>
        <p:nvSpPr>
          <p:cNvPr id="17440" name="Rectangle 65">
            <a:extLst>
              <a:ext uri="{FF2B5EF4-FFF2-40B4-BE49-F238E27FC236}">
                <a16:creationId xmlns:a16="http://schemas.microsoft.com/office/drawing/2014/main" id="{A92D57E0-F811-BF4D-9158-8028B2B33FE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38201" y="1747606"/>
            <a:ext cx="5083914" cy="464820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altLang="en-US" dirty="0">
                <a:solidFill>
                  <a:srgbClr val="C00000"/>
                </a:solidFill>
              </a:rPr>
              <a:t>Iterative query</a:t>
            </a:r>
          </a:p>
          <a:p>
            <a:pPr>
              <a:lnSpc>
                <a:spcPct val="100000"/>
              </a:lnSpc>
            </a:pPr>
            <a:endParaRPr lang="en-US" altLang="en-US" dirty="0">
              <a:solidFill>
                <a:srgbClr val="C00000"/>
              </a:solidFill>
            </a:endParaRPr>
          </a:p>
          <a:p>
            <a:r>
              <a:rPr lang="en-US" altLang="en-US" dirty="0"/>
              <a:t>Contacted server replies with name of server to contact</a:t>
            </a:r>
          </a:p>
          <a:p>
            <a:endParaRPr lang="en-US" altLang="en-US" dirty="0"/>
          </a:p>
          <a:p>
            <a:r>
              <a:rPr lang="en-US" altLang="en-US" dirty="0"/>
              <a:t>“I don’t know this name, but ask this other server”</a:t>
            </a:r>
            <a:endParaRPr lang="en-US" altLang="en-US" sz="2400" dirty="0"/>
          </a:p>
          <a:p>
            <a:endParaRPr lang="en-US" altLang="en-US" sz="2400" dirty="0"/>
          </a:p>
          <a:p>
            <a:r>
              <a:rPr lang="en-US" altLang="en-US" dirty="0"/>
              <a:t>Queries are iterative from POV of the local DNS server</a:t>
            </a:r>
            <a:endParaRPr lang="en-US" altLang="en-US" dirty="0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</a:pPr>
            <a:endParaRPr lang="en-US" altLang="en-US" dirty="0">
              <a:solidFill>
                <a:srgbClr val="C00000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429CF-A33F-1144-BE7E-0D2344445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Query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7779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>
            <a:extLst>
              <a:ext uri="{FF2B5EF4-FFF2-40B4-BE49-F238E27FC236}">
                <a16:creationId xmlns:a16="http://schemas.microsoft.com/office/drawing/2014/main" id="{6B9D18A9-23AA-A943-9B03-90CD51DE7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fld id="{C13BD270-1EAC-A54D-BE3E-E2851C91FC2C}" type="slidenum">
              <a:rPr lang="en-US" altLang="en-US" sz="1400">
                <a:latin typeface="Times New Roman" panose="02020603050405020304" pitchFamily="18" charset="0"/>
              </a:rPr>
              <a:pPr>
                <a:buFontTx/>
                <a:buNone/>
              </a:pPr>
              <a:t>11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19462" name="Object 3">
            <a:extLst>
              <a:ext uri="{FF2B5EF4-FFF2-40B4-BE49-F238E27FC236}">
                <a16:creationId xmlns:a16="http://schemas.microsoft.com/office/drawing/2014/main" id="{FB300A17-B4EF-9346-880E-792FE237D3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83671" y="4439104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7462500" imgH="14478000" progId="MS_ClipArt_Gallery.2">
                  <p:embed/>
                </p:oleObj>
              </mc:Choice>
              <mc:Fallback>
                <p:oleObj name="Clip" r:id="rId2" imgW="17462500" imgH="14478000" progId="MS_ClipArt_Gallery.2">
                  <p:embed/>
                  <p:pic>
                    <p:nvPicPr>
                      <p:cNvPr id="19462" name="Object 3">
                        <a:extLst>
                          <a:ext uri="{FF2B5EF4-FFF2-40B4-BE49-F238E27FC236}">
                            <a16:creationId xmlns:a16="http://schemas.microsoft.com/office/drawing/2014/main" id="{FB300A17-B4EF-9346-880E-792FE237D3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3671" y="4439104"/>
                        <a:ext cx="83343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Text Box 4">
            <a:extLst>
              <a:ext uri="{FF2B5EF4-FFF2-40B4-BE49-F238E27FC236}">
                <a16:creationId xmlns:a16="http://schemas.microsoft.com/office/drawing/2014/main" id="{25C43C66-6461-AC4A-B99D-C2A1573FF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394" y="5016954"/>
            <a:ext cx="191270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requesting host</a:t>
            </a:r>
            <a:endParaRPr lang="en-US" altLang="en-US" sz="2400" dirty="0">
              <a:latin typeface="Helvetica" pitchFamily="2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 err="1">
                <a:latin typeface="Courier New" panose="02070309020205020404" pitchFamily="49" charset="0"/>
              </a:rPr>
              <a:t>cs.rutgers.edu</a:t>
            </a:r>
            <a:endParaRPr lang="en-US" altLang="en-US" sz="1600" dirty="0">
              <a:latin typeface="Times New Roman" panose="02020603050405020304" pitchFamily="18" charset="0"/>
            </a:endParaRPr>
          </a:p>
        </p:txBody>
      </p:sp>
      <p:sp>
        <p:nvSpPr>
          <p:cNvPr id="19464" name="Text Box 5">
            <a:extLst>
              <a:ext uri="{FF2B5EF4-FFF2-40B4-BE49-F238E27FC236}">
                <a16:creationId xmlns:a16="http://schemas.microsoft.com/office/drawing/2014/main" id="{1DD07BDC-4646-4144-95A0-0B39DB069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7983" y="5805941"/>
            <a:ext cx="22828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gaia.cs.umass.edu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9465" name="Object 6">
            <a:extLst>
              <a:ext uri="{FF2B5EF4-FFF2-40B4-BE49-F238E27FC236}">
                <a16:creationId xmlns:a16="http://schemas.microsoft.com/office/drawing/2014/main" id="{EFFC03CD-6698-2A47-A83E-F8CE3898CE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7746" y="5239204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17462500" imgH="14478000" progId="MS_ClipArt_Gallery.2">
                  <p:embed/>
                </p:oleObj>
              </mc:Choice>
              <mc:Fallback>
                <p:oleObj name="Clip" r:id="rId4" imgW="17462500" imgH="14478000" progId="MS_ClipArt_Gallery.2">
                  <p:embed/>
                  <p:pic>
                    <p:nvPicPr>
                      <p:cNvPr id="19465" name="Object 6">
                        <a:extLst>
                          <a:ext uri="{FF2B5EF4-FFF2-40B4-BE49-F238E27FC236}">
                            <a16:creationId xmlns:a16="http://schemas.microsoft.com/office/drawing/2014/main" id="{EFFC03CD-6698-2A47-A83E-F8CE3898CE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7746" y="5239204"/>
                        <a:ext cx="83343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466" name="Group 7">
            <a:extLst>
              <a:ext uri="{FF2B5EF4-FFF2-40B4-BE49-F238E27FC236}">
                <a16:creationId xmlns:a16="http://schemas.microsoft.com/office/drawing/2014/main" id="{D4AFABB2-CAFB-2145-9313-5F4EAAEABEE8}"/>
              </a:ext>
            </a:extLst>
          </p:cNvPr>
          <p:cNvGrpSpPr>
            <a:grpSpLocks/>
          </p:cNvGrpSpPr>
          <p:nvPr/>
        </p:nvGrpSpPr>
        <p:grpSpPr bwMode="auto">
          <a:xfrm>
            <a:off x="7131321" y="2364241"/>
            <a:ext cx="369888" cy="657225"/>
            <a:chOff x="4180" y="783"/>
            <a:chExt cx="150" cy="307"/>
          </a:xfrm>
        </p:grpSpPr>
        <p:sp>
          <p:nvSpPr>
            <p:cNvPr id="19516" name="AutoShape 8">
              <a:extLst>
                <a:ext uri="{FF2B5EF4-FFF2-40B4-BE49-F238E27FC236}">
                  <a16:creationId xmlns:a16="http://schemas.microsoft.com/office/drawing/2014/main" id="{51D3DD00-5714-1E4F-B98B-1CD55BB99A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517" name="Rectangle 9">
              <a:extLst>
                <a:ext uri="{FF2B5EF4-FFF2-40B4-BE49-F238E27FC236}">
                  <a16:creationId xmlns:a16="http://schemas.microsoft.com/office/drawing/2014/main" id="{EC6C29C9-8833-1440-AB55-533A884881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518" name="Rectangle 10">
              <a:extLst>
                <a:ext uri="{FF2B5EF4-FFF2-40B4-BE49-F238E27FC236}">
                  <a16:creationId xmlns:a16="http://schemas.microsoft.com/office/drawing/2014/main" id="{F8A357B3-F7BF-7847-A8C8-FDB6B8C962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519" name="AutoShape 11">
              <a:extLst>
                <a:ext uri="{FF2B5EF4-FFF2-40B4-BE49-F238E27FC236}">
                  <a16:creationId xmlns:a16="http://schemas.microsoft.com/office/drawing/2014/main" id="{53077D92-6243-D749-8AC4-B63A2428CD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520" name="Line 12">
              <a:extLst>
                <a:ext uri="{FF2B5EF4-FFF2-40B4-BE49-F238E27FC236}">
                  <a16:creationId xmlns:a16="http://schemas.microsoft.com/office/drawing/2014/main" id="{0FFC42EC-67EA-9643-BB55-75B505B279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21" name="Line 13">
              <a:extLst>
                <a:ext uri="{FF2B5EF4-FFF2-40B4-BE49-F238E27FC236}">
                  <a16:creationId xmlns:a16="http://schemas.microsoft.com/office/drawing/2014/main" id="{E5F0BE56-575B-584A-9448-A87BCCBF34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22" name="Rectangle 14">
              <a:extLst>
                <a:ext uri="{FF2B5EF4-FFF2-40B4-BE49-F238E27FC236}">
                  <a16:creationId xmlns:a16="http://schemas.microsoft.com/office/drawing/2014/main" id="{E0A05CE6-5AEA-9841-B544-9D7430729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523" name="Rectangle 15">
              <a:extLst>
                <a:ext uri="{FF2B5EF4-FFF2-40B4-BE49-F238E27FC236}">
                  <a16:creationId xmlns:a16="http://schemas.microsoft.com/office/drawing/2014/main" id="{F31805F7-579A-D243-B179-3242BC442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</p:grpSp>
      <p:sp>
        <p:nvSpPr>
          <p:cNvPr id="19467" name="Text Box 16">
            <a:extLst>
              <a:ext uri="{FF2B5EF4-FFF2-40B4-BE49-F238E27FC236}">
                <a16:creationId xmlns:a16="http://schemas.microsoft.com/office/drawing/2014/main" id="{39A590B7-8889-4B40-859D-08971CB17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5358" y="616403"/>
            <a:ext cx="20113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root DNS server</a:t>
            </a:r>
            <a:endParaRPr lang="en-US" altLang="en-US" sz="1600" dirty="0">
              <a:latin typeface="Helvetica" pitchFamily="2" charset="0"/>
            </a:endParaRPr>
          </a:p>
        </p:txBody>
      </p:sp>
      <p:sp>
        <p:nvSpPr>
          <p:cNvPr id="19468" name="Line 17">
            <a:extLst>
              <a:ext uri="{FF2B5EF4-FFF2-40B4-BE49-F238E27FC236}">
                <a16:creationId xmlns:a16="http://schemas.microsoft.com/office/drawing/2014/main" id="{7053E567-5CD9-5C46-B3CD-8618562296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80533" y="3051628"/>
            <a:ext cx="0" cy="131445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18">
            <a:extLst>
              <a:ext uri="{FF2B5EF4-FFF2-40B4-BE49-F238E27FC236}">
                <a16:creationId xmlns:a16="http://schemas.microsoft.com/office/drawing/2014/main" id="{2893C652-5F98-FB4B-9EA7-52BD9AC79C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94833" y="1356178"/>
            <a:ext cx="914400" cy="97155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Line 19">
            <a:extLst>
              <a:ext uri="{FF2B5EF4-FFF2-40B4-BE49-F238E27FC236}">
                <a16:creationId xmlns:a16="http://schemas.microsoft.com/office/drawing/2014/main" id="{8708BBCC-1DE6-D14F-8EC5-589E19947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7371033" y="3080203"/>
            <a:ext cx="9525" cy="132397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471" name="Group 20">
            <a:extLst>
              <a:ext uri="{FF2B5EF4-FFF2-40B4-BE49-F238E27FC236}">
                <a16:creationId xmlns:a16="http://schemas.microsoft.com/office/drawing/2014/main" id="{955C94BC-6B94-2141-8F72-3769390BEA48}"/>
              </a:ext>
            </a:extLst>
          </p:cNvPr>
          <p:cNvGrpSpPr>
            <a:grpSpLocks/>
          </p:cNvGrpSpPr>
          <p:nvPr/>
        </p:nvGrpSpPr>
        <p:grpSpPr bwMode="auto">
          <a:xfrm>
            <a:off x="6005783" y="3197678"/>
            <a:ext cx="2036763" cy="615950"/>
            <a:chOff x="2788" y="2132"/>
            <a:chExt cx="1283" cy="388"/>
          </a:xfrm>
        </p:grpSpPr>
        <p:sp>
          <p:nvSpPr>
            <p:cNvPr id="19514" name="Rectangle 21">
              <a:extLst>
                <a:ext uri="{FF2B5EF4-FFF2-40B4-BE49-F238E27FC236}">
                  <a16:creationId xmlns:a16="http://schemas.microsoft.com/office/drawing/2014/main" id="{F5D6DFF7-E569-C441-A3A1-455E55E6B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515" name="Text Box 22">
              <a:extLst>
                <a:ext uri="{FF2B5EF4-FFF2-40B4-BE49-F238E27FC236}">
                  <a16:creationId xmlns:a16="http://schemas.microsoft.com/office/drawing/2014/main" id="{F157AA0C-B7DD-9142-9741-1891156401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8" y="2132"/>
              <a:ext cx="1283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latin typeface="Helvetica" pitchFamily="2" charset="0"/>
                </a:rPr>
                <a:t>local DNS server</a:t>
              </a:r>
              <a:endParaRPr lang="en-US" altLang="en-US" sz="2400" dirty="0">
                <a:latin typeface="Helvetica" pitchFamily="2" charset="0"/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 dirty="0" err="1">
                  <a:latin typeface="Courier New" panose="02070309020205020404" pitchFamily="49" charset="0"/>
                </a:rPr>
                <a:t>dns.rutgers.edu</a:t>
              </a:r>
              <a:endParaRPr lang="en-US" altLang="en-US" sz="16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9472" name="Text Box 23">
            <a:extLst>
              <a:ext uri="{FF2B5EF4-FFF2-40B4-BE49-F238E27FC236}">
                <a16:creationId xmlns:a16="http://schemas.microsoft.com/office/drawing/2014/main" id="{950F0CE3-2660-DD45-AC56-8D1EB4DB4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1608" y="3907291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C00000"/>
                </a:solidFill>
                <a:latin typeface="Arial" panose="020B0604020202020204" pitchFamily="34" charset="0"/>
              </a:rPr>
              <a:t>1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73" name="Text Box 24">
            <a:extLst>
              <a:ext uri="{FF2B5EF4-FFF2-40B4-BE49-F238E27FC236}">
                <a16:creationId xmlns:a16="http://schemas.microsoft.com/office/drawing/2014/main" id="{B62A8115-115B-8A48-A3D9-2C910391A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4533" y="1573666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74" name="Text Box 25">
            <a:extLst>
              <a:ext uri="{FF2B5EF4-FFF2-40B4-BE49-F238E27FC236}">
                <a16:creationId xmlns:a16="http://schemas.microsoft.com/office/drawing/2014/main" id="{DC1F5830-2D6B-3E40-A3DF-B0B59D223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0171" y="3359603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4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75" name="Text Box 26">
            <a:extLst>
              <a:ext uri="{FF2B5EF4-FFF2-40B4-BE49-F238E27FC236}">
                <a16:creationId xmlns:a16="http://schemas.microsoft.com/office/drawing/2014/main" id="{1B7B8584-9C93-6D41-B418-DEFFF953F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2971" y="3435804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5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76" name="Text Box 27">
            <a:extLst>
              <a:ext uri="{FF2B5EF4-FFF2-40B4-BE49-F238E27FC236}">
                <a16:creationId xmlns:a16="http://schemas.microsoft.com/office/drawing/2014/main" id="{DDC7DB96-06BA-F846-8F5A-5FBF33C36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8171" y="2064203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6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9477" name="Group 28">
            <a:extLst>
              <a:ext uri="{FF2B5EF4-FFF2-40B4-BE49-F238E27FC236}">
                <a16:creationId xmlns:a16="http://schemas.microsoft.com/office/drawing/2014/main" id="{F9E644DE-E959-6640-862D-5F63705F8A3D}"/>
              </a:ext>
            </a:extLst>
          </p:cNvPr>
          <p:cNvGrpSpPr>
            <a:grpSpLocks/>
          </p:cNvGrpSpPr>
          <p:nvPr/>
        </p:nvGrpSpPr>
        <p:grpSpPr bwMode="auto">
          <a:xfrm>
            <a:off x="8245746" y="945016"/>
            <a:ext cx="369888" cy="657225"/>
            <a:chOff x="4180" y="783"/>
            <a:chExt cx="150" cy="307"/>
          </a:xfrm>
        </p:grpSpPr>
        <p:sp>
          <p:nvSpPr>
            <p:cNvPr id="19506" name="AutoShape 29">
              <a:extLst>
                <a:ext uri="{FF2B5EF4-FFF2-40B4-BE49-F238E27FC236}">
                  <a16:creationId xmlns:a16="http://schemas.microsoft.com/office/drawing/2014/main" id="{03EAA193-C083-AD41-BCDC-20FAB18880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507" name="Rectangle 30">
              <a:extLst>
                <a:ext uri="{FF2B5EF4-FFF2-40B4-BE49-F238E27FC236}">
                  <a16:creationId xmlns:a16="http://schemas.microsoft.com/office/drawing/2014/main" id="{BE463B6B-1445-D042-BAE5-C3970B2709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508" name="Rectangle 31">
              <a:extLst>
                <a:ext uri="{FF2B5EF4-FFF2-40B4-BE49-F238E27FC236}">
                  <a16:creationId xmlns:a16="http://schemas.microsoft.com/office/drawing/2014/main" id="{3DE495D8-D62B-4E4F-AB85-92440372A4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509" name="AutoShape 32">
              <a:extLst>
                <a:ext uri="{FF2B5EF4-FFF2-40B4-BE49-F238E27FC236}">
                  <a16:creationId xmlns:a16="http://schemas.microsoft.com/office/drawing/2014/main" id="{DF306364-A589-9F44-8A5C-76370CE4F7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510" name="Line 33">
              <a:extLst>
                <a:ext uri="{FF2B5EF4-FFF2-40B4-BE49-F238E27FC236}">
                  <a16:creationId xmlns:a16="http://schemas.microsoft.com/office/drawing/2014/main" id="{6710E7D8-12E5-8146-9EFE-231CDDD831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11" name="Line 34">
              <a:extLst>
                <a:ext uri="{FF2B5EF4-FFF2-40B4-BE49-F238E27FC236}">
                  <a16:creationId xmlns:a16="http://schemas.microsoft.com/office/drawing/2014/main" id="{3CFC39E6-69EF-D141-B338-D062C83AFF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12" name="Rectangle 35">
              <a:extLst>
                <a:ext uri="{FF2B5EF4-FFF2-40B4-BE49-F238E27FC236}">
                  <a16:creationId xmlns:a16="http://schemas.microsoft.com/office/drawing/2014/main" id="{9A2F9168-0853-5A4F-9D97-3282DF42D9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513" name="Rectangle 36">
              <a:extLst>
                <a:ext uri="{FF2B5EF4-FFF2-40B4-BE49-F238E27FC236}">
                  <a16:creationId xmlns:a16="http://schemas.microsoft.com/office/drawing/2014/main" id="{3E3E0F9A-ED27-6D4D-B7B8-CBB396EC35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</p:grpSp>
      <p:grpSp>
        <p:nvGrpSpPr>
          <p:cNvPr id="19478" name="Group 37">
            <a:extLst>
              <a:ext uri="{FF2B5EF4-FFF2-40B4-BE49-F238E27FC236}">
                <a16:creationId xmlns:a16="http://schemas.microsoft.com/office/drawing/2014/main" id="{C914F66D-2D14-EA41-AF8A-7BCFE412D5E0}"/>
              </a:ext>
            </a:extLst>
          </p:cNvPr>
          <p:cNvGrpSpPr>
            <a:grpSpLocks/>
          </p:cNvGrpSpPr>
          <p:nvPr/>
        </p:nvGrpSpPr>
        <p:grpSpPr bwMode="auto">
          <a:xfrm>
            <a:off x="9074421" y="2373766"/>
            <a:ext cx="369888" cy="657225"/>
            <a:chOff x="4180" y="783"/>
            <a:chExt cx="150" cy="307"/>
          </a:xfrm>
        </p:grpSpPr>
        <p:sp>
          <p:nvSpPr>
            <p:cNvPr id="19498" name="AutoShape 38">
              <a:extLst>
                <a:ext uri="{FF2B5EF4-FFF2-40B4-BE49-F238E27FC236}">
                  <a16:creationId xmlns:a16="http://schemas.microsoft.com/office/drawing/2014/main" id="{66D35943-DC0F-EE4A-97CB-6E117DB7B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499" name="Rectangle 39">
              <a:extLst>
                <a:ext uri="{FF2B5EF4-FFF2-40B4-BE49-F238E27FC236}">
                  <a16:creationId xmlns:a16="http://schemas.microsoft.com/office/drawing/2014/main" id="{F4AD169C-1FD2-BD40-8BAE-DBB4ACB62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500" name="Rectangle 40">
              <a:extLst>
                <a:ext uri="{FF2B5EF4-FFF2-40B4-BE49-F238E27FC236}">
                  <a16:creationId xmlns:a16="http://schemas.microsoft.com/office/drawing/2014/main" id="{9F9D78E8-BBBB-E546-A907-4673523691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501" name="AutoShape 41">
              <a:extLst>
                <a:ext uri="{FF2B5EF4-FFF2-40B4-BE49-F238E27FC236}">
                  <a16:creationId xmlns:a16="http://schemas.microsoft.com/office/drawing/2014/main" id="{A3D9EEFE-FF47-A743-90DA-EDAF8ED00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502" name="Line 42">
              <a:extLst>
                <a:ext uri="{FF2B5EF4-FFF2-40B4-BE49-F238E27FC236}">
                  <a16:creationId xmlns:a16="http://schemas.microsoft.com/office/drawing/2014/main" id="{313F43BF-687D-7545-8A33-E087415089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3" name="Line 43">
              <a:extLst>
                <a:ext uri="{FF2B5EF4-FFF2-40B4-BE49-F238E27FC236}">
                  <a16:creationId xmlns:a16="http://schemas.microsoft.com/office/drawing/2014/main" id="{1CDB8127-92B9-5A49-ABFF-D99DDDD878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4" name="Rectangle 44">
              <a:extLst>
                <a:ext uri="{FF2B5EF4-FFF2-40B4-BE49-F238E27FC236}">
                  <a16:creationId xmlns:a16="http://schemas.microsoft.com/office/drawing/2014/main" id="{08488DF1-BE00-6D4C-A35B-50A9F3143A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505" name="Rectangle 45">
              <a:extLst>
                <a:ext uri="{FF2B5EF4-FFF2-40B4-BE49-F238E27FC236}">
                  <a16:creationId xmlns:a16="http://schemas.microsoft.com/office/drawing/2014/main" id="{AC5BDBC4-20EB-3E40-891A-6116AF4314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</p:grpSp>
      <p:grpSp>
        <p:nvGrpSpPr>
          <p:cNvPr id="19479" name="Group 46">
            <a:extLst>
              <a:ext uri="{FF2B5EF4-FFF2-40B4-BE49-F238E27FC236}">
                <a16:creationId xmlns:a16="http://schemas.microsoft.com/office/drawing/2014/main" id="{C3969308-E812-824E-977B-4DF3F45A7B2F}"/>
              </a:ext>
            </a:extLst>
          </p:cNvPr>
          <p:cNvGrpSpPr>
            <a:grpSpLocks/>
          </p:cNvGrpSpPr>
          <p:nvPr/>
        </p:nvGrpSpPr>
        <p:grpSpPr bwMode="auto">
          <a:xfrm>
            <a:off x="9055371" y="3993016"/>
            <a:ext cx="369888" cy="657225"/>
            <a:chOff x="4180" y="783"/>
            <a:chExt cx="150" cy="307"/>
          </a:xfrm>
        </p:grpSpPr>
        <p:sp>
          <p:nvSpPr>
            <p:cNvPr id="19490" name="AutoShape 47">
              <a:extLst>
                <a:ext uri="{FF2B5EF4-FFF2-40B4-BE49-F238E27FC236}">
                  <a16:creationId xmlns:a16="http://schemas.microsoft.com/office/drawing/2014/main" id="{1FC3F83E-8B47-5241-9741-8CB69A6749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491" name="Rectangle 48">
              <a:extLst>
                <a:ext uri="{FF2B5EF4-FFF2-40B4-BE49-F238E27FC236}">
                  <a16:creationId xmlns:a16="http://schemas.microsoft.com/office/drawing/2014/main" id="{D9157777-30B9-6940-A126-BFE560E6F9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492" name="Rectangle 49">
              <a:extLst>
                <a:ext uri="{FF2B5EF4-FFF2-40B4-BE49-F238E27FC236}">
                  <a16:creationId xmlns:a16="http://schemas.microsoft.com/office/drawing/2014/main" id="{CD7A1209-CFD8-B944-88F9-39AE5F6CE9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493" name="AutoShape 50">
              <a:extLst>
                <a:ext uri="{FF2B5EF4-FFF2-40B4-BE49-F238E27FC236}">
                  <a16:creationId xmlns:a16="http://schemas.microsoft.com/office/drawing/2014/main" id="{3FC72F62-66EC-A845-A9B6-7828EE7ACA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494" name="Line 51">
              <a:extLst>
                <a:ext uri="{FF2B5EF4-FFF2-40B4-BE49-F238E27FC236}">
                  <a16:creationId xmlns:a16="http://schemas.microsoft.com/office/drawing/2014/main" id="{66BFC35B-7982-1941-8D28-AB3D394C40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5" name="Line 52">
              <a:extLst>
                <a:ext uri="{FF2B5EF4-FFF2-40B4-BE49-F238E27FC236}">
                  <a16:creationId xmlns:a16="http://schemas.microsoft.com/office/drawing/2014/main" id="{1A5820C6-7331-FD48-AE53-5A9B6356A3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6" name="Rectangle 53">
              <a:extLst>
                <a:ext uri="{FF2B5EF4-FFF2-40B4-BE49-F238E27FC236}">
                  <a16:creationId xmlns:a16="http://schemas.microsoft.com/office/drawing/2014/main" id="{21CFF099-71E8-2542-97DB-877CE8B11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9497" name="Rectangle 54">
              <a:extLst>
                <a:ext uri="{FF2B5EF4-FFF2-40B4-BE49-F238E27FC236}">
                  <a16:creationId xmlns:a16="http://schemas.microsoft.com/office/drawing/2014/main" id="{5B333CC0-91BC-374D-870A-FF268F04F8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</p:grpSp>
      <p:sp>
        <p:nvSpPr>
          <p:cNvPr id="19480" name="Text Box 55">
            <a:extLst>
              <a:ext uri="{FF2B5EF4-FFF2-40B4-BE49-F238E27FC236}">
                <a16:creationId xmlns:a16="http://schemas.microsoft.com/office/drawing/2014/main" id="{52EE6F85-9026-AD45-9C24-5558E9908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94958" y="4564516"/>
            <a:ext cx="2305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 err="1">
                <a:latin typeface="Helvetica" pitchFamily="2" charset="0"/>
              </a:rPr>
              <a:t>umass.edu</a:t>
            </a:r>
            <a:r>
              <a:rPr lang="en-US" altLang="en-US" sz="1600" dirty="0">
                <a:latin typeface="Helvetica" pitchFamily="2" charset="0"/>
              </a:rPr>
              <a:t> DNS server</a:t>
            </a:r>
            <a:endParaRPr lang="en-US" altLang="en-US" sz="2400" dirty="0">
              <a:latin typeface="Helvetica" pitchFamily="2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 err="1">
                <a:latin typeface="Courier New" panose="02070309020205020404" pitchFamily="49" charset="0"/>
              </a:rPr>
              <a:t>dns.umass.edu</a:t>
            </a:r>
            <a:endParaRPr lang="en-US" altLang="en-US" sz="1600" dirty="0">
              <a:latin typeface="Times New Roman" panose="02020603050405020304" pitchFamily="18" charset="0"/>
            </a:endParaRPr>
          </a:p>
        </p:txBody>
      </p:sp>
      <p:sp>
        <p:nvSpPr>
          <p:cNvPr id="19481" name="Text Box 56">
            <a:extLst>
              <a:ext uri="{FF2B5EF4-FFF2-40B4-BE49-F238E27FC236}">
                <a16:creationId xmlns:a16="http://schemas.microsoft.com/office/drawing/2014/main" id="{87E291C9-9D36-3E47-A47B-6D1C9DDE9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9971" y="2140403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7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82" name="Text Box 57">
            <a:extLst>
              <a:ext uri="{FF2B5EF4-FFF2-40B4-BE49-F238E27FC236}">
                <a16:creationId xmlns:a16="http://schemas.microsoft.com/office/drawing/2014/main" id="{8BD31147-558F-D74B-BB34-3CB7A2C43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4058" y="3926341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8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83" name="Line 58">
            <a:extLst>
              <a:ext uri="{FF2B5EF4-FFF2-40B4-BE49-F238E27FC236}">
                <a16:creationId xmlns:a16="http://schemas.microsoft.com/office/drawing/2014/main" id="{CD81A710-C2B4-BA43-9F25-1349DFA9F0B8}"/>
              </a:ext>
            </a:extLst>
          </p:cNvPr>
          <p:cNvSpPr>
            <a:spLocks noChangeShapeType="1"/>
          </p:cNvSpPr>
          <p:nvPr/>
        </p:nvSpPr>
        <p:spPr bwMode="auto">
          <a:xfrm>
            <a:off x="8598171" y="1226003"/>
            <a:ext cx="685800" cy="11430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4" name="Text Box 59">
            <a:extLst>
              <a:ext uri="{FF2B5EF4-FFF2-40B4-BE49-F238E27FC236}">
                <a16:creationId xmlns:a16="http://schemas.microsoft.com/office/drawing/2014/main" id="{EB4F2A6E-E212-6640-96F9-A6AB025CF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1171" y="2445203"/>
            <a:ext cx="20113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.</a:t>
            </a:r>
            <a:r>
              <a:rPr lang="en-US" altLang="en-US" sz="1800" dirty="0" err="1">
                <a:latin typeface="Helvetica" pitchFamily="2" charset="0"/>
              </a:rPr>
              <a:t>edu</a:t>
            </a:r>
            <a:r>
              <a:rPr lang="en-US" altLang="en-US" sz="1800" dirty="0">
                <a:latin typeface="Helvetica" pitchFamily="2" charset="0"/>
              </a:rPr>
              <a:t> DNS server</a:t>
            </a:r>
            <a:endParaRPr lang="en-US" altLang="en-US" sz="1600" dirty="0">
              <a:latin typeface="Helvetica" pitchFamily="2" charset="0"/>
            </a:endParaRPr>
          </a:p>
        </p:txBody>
      </p:sp>
      <p:sp>
        <p:nvSpPr>
          <p:cNvPr id="19485" name="Line 60">
            <a:extLst>
              <a:ext uri="{FF2B5EF4-FFF2-40B4-BE49-F238E27FC236}">
                <a16:creationId xmlns:a16="http://schemas.microsoft.com/office/drawing/2014/main" id="{5138EC1F-0E4B-394C-A898-046EACBE669A}"/>
              </a:ext>
            </a:extLst>
          </p:cNvPr>
          <p:cNvSpPr>
            <a:spLocks noChangeShapeType="1"/>
          </p:cNvSpPr>
          <p:nvPr/>
        </p:nvSpPr>
        <p:spPr bwMode="auto">
          <a:xfrm>
            <a:off x="9360171" y="2978603"/>
            <a:ext cx="0" cy="9906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6" name="Line 61">
            <a:extLst>
              <a:ext uri="{FF2B5EF4-FFF2-40B4-BE49-F238E27FC236}">
                <a16:creationId xmlns:a16="http://schemas.microsoft.com/office/drawing/2014/main" id="{5331EEA8-CB02-2040-83D6-4AE7E35B13D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207771" y="3054803"/>
            <a:ext cx="0" cy="9144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7" name="Line 62">
            <a:extLst>
              <a:ext uri="{FF2B5EF4-FFF2-40B4-BE49-F238E27FC236}">
                <a16:creationId xmlns:a16="http://schemas.microsoft.com/office/drawing/2014/main" id="{11CC987D-5EE9-5D4B-819D-DAA502C8544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521971" y="1607003"/>
            <a:ext cx="533400" cy="9144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8" name="Text Box 63">
            <a:extLst>
              <a:ext uri="{FF2B5EF4-FFF2-40B4-BE49-F238E27FC236}">
                <a16:creationId xmlns:a16="http://schemas.microsoft.com/office/drawing/2014/main" id="{E2850ACE-0DB4-8546-B87E-BC900CB8A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371" y="1607003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3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89" name="Line 64">
            <a:extLst>
              <a:ext uri="{FF2B5EF4-FFF2-40B4-BE49-F238E27FC236}">
                <a16:creationId xmlns:a16="http://schemas.microsoft.com/office/drawing/2014/main" id="{3943B896-30E7-2A4F-9536-B3DB874965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31371" y="1607003"/>
            <a:ext cx="762000" cy="8382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Rectangle 65">
            <a:extLst>
              <a:ext uri="{FF2B5EF4-FFF2-40B4-BE49-F238E27FC236}">
                <a16:creationId xmlns:a16="http://schemas.microsoft.com/office/drawing/2014/main" id="{A3A6B52B-801E-7144-9AF3-2158FC4E04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Query type</a:t>
            </a:r>
          </a:p>
        </p:txBody>
      </p:sp>
      <p:sp>
        <p:nvSpPr>
          <p:cNvPr id="19461" name="Rectangle 66">
            <a:extLst>
              <a:ext uri="{FF2B5EF4-FFF2-40B4-BE49-F238E27FC236}">
                <a16:creationId xmlns:a16="http://schemas.microsoft.com/office/drawing/2014/main" id="{23F90139-999A-5C46-B6CF-11E89485E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608" y="1643289"/>
            <a:ext cx="5452631" cy="473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ZapfDingbats" pitchFamily="82" charset="2"/>
              <a:buNone/>
            </a:pPr>
            <a:r>
              <a:rPr lang="en-US" altLang="en-US" sz="3200" dirty="0">
                <a:solidFill>
                  <a:srgbClr val="C00000"/>
                </a:solidFill>
                <a:latin typeface="Helvetica" pitchFamily="2" charset="0"/>
              </a:rPr>
              <a:t>Recursive query:</a:t>
            </a:r>
            <a:endParaRPr lang="en-US" altLang="en-US" dirty="0">
              <a:latin typeface="Helvetica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>
                <a:latin typeface="Helvetica" pitchFamily="2" charset="0"/>
              </a:rPr>
              <a:t>Puts burden of name resolution on the contacted (e.g., root) name server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>
                <a:latin typeface="Helvetica" pitchFamily="2" charset="0"/>
              </a:rPr>
              <a:t>Query to root DNS server is recursive from POV of local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en-US" altLang="en-US" dirty="0">
                <a:latin typeface="Helvetica" pitchFamily="2" charset="0"/>
              </a:rPr>
              <a:t>Problem: think about load on the root DNS server.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>
                <a:latin typeface="Helvetica" pitchFamily="2" charset="0"/>
              </a:rPr>
              <a:t>Must it answer every DNS query?</a:t>
            </a:r>
          </a:p>
          <a:p>
            <a:pPr marL="0" indent="0">
              <a:buNone/>
            </a:pPr>
            <a:endParaRPr lang="en-US" altLang="en-US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242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8" grpId="0" animBg="1"/>
      <p:bldP spid="19469" grpId="0" animBg="1"/>
      <p:bldP spid="19470" grpId="0" animBg="1"/>
      <p:bldP spid="19472" grpId="0"/>
      <p:bldP spid="19473" grpId="0"/>
      <p:bldP spid="19474" grpId="0"/>
      <p:bldP spid="19475" grpId="0"/>
      <p:bldP spid="19476" grpId="0"/>
      <p:bldP spid="19481" grpId="0"/>
      <p:bldP spid="19482" grpId="0"/>
      <p:bldP spid="19483" grpId="0" animBg="1"/>
      <p:bldP spid="19485" grpId="0" animBg="1"/>
      <p:bldP spid="19486" grpId="0" animBg="1"/>
      <p:bldP spid="19487" grpId="0" animBg="1"/>
      <p:bldP spid="19488" grpId="0"/>
      <p:bldP spid="1948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DF12E9CF-844E-4549-A197-DE92C0325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fld id="{9F66C23D-04BA-0041-8988-14490C39BFA9}" type="slidenum">
              <a:rPr lang="en-US" altLang="en-US" sz="1400">
                <a:latin typeface="Times New Roman" panose="02020603050405020304" pitchFamily="18" charset="0"/>
              </a:rPr>
              <a:pPr>
                <a:buFontTx/>
                <a:buNone/>
              </a:pPr>
              <a:t>12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49972CE1-42A7-D149-9E89-609F92A7827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62669" y="1758950"/>
            <a:ext cx="10780394" cy="4733925"/>
          </a:xfrm>
        </p:spPr>
        <p:txBody>
          <a:bodyPr>
            <a:normAutofit/>
          </a:bodyPr>
          <a:lstStyle/>
          <a:p>
            <a:r>
              <a:rPr lang="en-US" altLang="en-US" dirty="0"/>
              <a:t>Once (any) name server learns a name to IP address mapping, it </a:t>
            </a:r>
            <a:r>
              <a:rPr lang="en-US" altLang="en-US" i="1" dirty="0">
                <a:solidFill>
                  <a:srgbClr val="C00000"/>
                </a:solidFill>
              </a:rPr>
              <a:t>caches</a:t>
            </a:r>
            <a:r>
              <a:rPr lang="en-US" altLang="en-US" dirty="0">
                <a:solidFill>
                  <a:srgbClr val="C00000"/>
                </a:solidFill>
              </a:rPr>
              <a:t> </a:t>
            </a:r>
            <a:r>
              <a:rPr lang="en-US" altLang="en-US" dirty="0"/>
              <a:t>the</a:t>
            </a:r>
            <a:r>
              <a:rPr lang="en-US" altLang="en-US" dirty="0">
                <a:solidFill>
                  <a:srgbClr val="C00000"/>
                </a:solidFill>
              </a:rPr>
              <a:t> </a:t>
            </a:r>
            <a:r>
              <a:rPr lang="en-US" altLang="en-US" dirty="0"/>
              <a:t>mapping</a:t>
            </a:r>
          </a:p>
          <a:p>
            <a:pPr lvl="1"/>
            <a:endParaRPr lang="en-US" altLang="en-US" sz="2800" dirty="0"/>
          </a:p>
          <a:p>
            <a:pPr lvl="1"/>
            <a:r>
              <a:rPr lang="en-US" altLang="en-US" sz="2800" dirty="0"/>
              <a:t>Cache entries timeout (disappear) after some time</a:t>
            </a:r>
          </a:p>
          <a:p>
            <a:pPr lvl="1"/>
            <a:endParaRPr lang="en-US" altLang="en-US" sz="2800" dirty="0"/>
          </a:p>
          <a:p>
            <a:pPr lvl="1"/>
            <a:r>
              <a:rPr lang="en-US" altLang="en-US" sz="2800" dirty="0"/>
              <a:t>TLD servers typically cached in local name servers</a:t>
            </a:r>
          </a:p>
          <a:p>
            <a:pPr lvl="1"/>
            <a:endParaRPr lang="en-US" altLang="en-US" sz="2800" dirty="0"/>
          </a:p>
          <a:p>
            <a:pPr lvl="1"/>
            <a:r>
              <a:rPr lang="en-US" altLang="en-US" sz="2800" dirty="0"/>
              <a:t>In practice, root name servers aren’t visited often!</a:t>
            </a:r>
          </a:p>
          <a:p>
            <a:pPr lvl="1"/>
            <a:endParaRPr lang="en-US" altLang="en-US" sz="2800" dirty="0"/>
          </a:p>
          <a:p>
            <a:r>
              <a:rPr lang="en-US" altLang="en-US" sz="3200" dirty="0">
                <a:solidFill>
                  <a:srgbClr val="C00000"/>
                </a:solidFill>
              </a:rPr>
              <a:t>Caching is pervasive in DNS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5DE5698-DD6F-9B4B-9331-BCA417B2A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DNS caching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43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1F971-FD53-9649-9F2D-AAB0380F7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 in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16E48-0A7F-9646-9A59-9EEFFF02D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urier" pitchFamily="2" charset="0"/>
              </a:rPr>
              <a:t>dig &lt;domain-name&gt;</a:t>
            </a:r>
          </a:p>
          <a:p>
            <a:r>
              <a:rPr lang="en-US" dirty="0">
                <a:latin typeface="Courier" pitchFamily="2" charset="0"/>
              </a:rPr>
              <a:t>dig +trace &lt;domain-name&gt;</a:t>
            </a:r>
          </a:p>
          <a:p>
            <a:r>
              <a:rPr lang="en-US" dirty="0">
                <a:latin typeface="Courier" pitchFamily="2" charset="0"/>
              </a:rPr>
              <a:t>dig @&lt;</a:t>
            </a:r>
            <a:r>
              <a:rPr lang="en-US" dirty="0" err="1">
                <a:latin typeface="Courier" pitchFamily="2" charset="0"/>
              </a:rPr>
              <a:t>dns</a:t>
            </a:r>
            <a:r>
              <a:rPr lang="en-US" dirty="0">
                <a:latin typeface="Courier" pitchFamily="2" charset="0"/>
              </a:rPr>
              <a:t>-server&gt; &lt;domain-name&gt;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/>
              <a:t>Don’t just watch; try it!</a:t>
            </a:r>
          </a:p>
        </p:txBody>
      </p:sp>
    </p:spTree>
    <p:extLst>
      <p:ext uri="{BB962C8B-B14F-4D97-AF65-F5344CB8AC3E}">
        <p14:creationId xmlns:p14="http://schemas.microsoft.com/office/powerpoint/2010/main" val="2434125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1AE3EAF6-C893-CA47-9ECF-B756B5ACE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fld id="{9A35B47A-D9DA-2745-A8FE-EDF463AFEE42}" type="slidenum">
              <a:rPr lang="en-US" altLang="en-US" sz="1400">
                <a:latin typeface="Times New Roman" panose="02020603050405020304" pitchFamily="18" charset="0"/>
              </a:rPr>
              <a:pPr>
                <a:buFontTx/>
                <a:buNone/>
              </a:pPr>
              <a:t>14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03BF76EB-C53F-FE4B-B063-4CFB04161B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Bootstrapping DNS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294FA66B-865B-4D49-B414-48609C1672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0515600" cy="47894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How does a host contact the name server if all it has is the domain name and no (name server) IP address? 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IP address of at least 1 nameserver (usually, a local resolver) must be known a priori </a:t>
            </a:r>
          </a:p>
          <a:p>
            <a:pPr marL="73025" indent="-293688"/>
            <a:r>
              <a:rPr lang="en-US" altLang="en-US" dirty="0"/>
              <a:t>The name server may be bootstrapped “statically”, e.g.,</a:t>
            </a:r>
          </a:p>
          <a:p>
            <a:pPr marL="692150" lvl="1" indent="-347663"/>
            <a:r>
              <a:rPr lang="en-US" altLang="en-US" sz="2000" dirty="0"/>
              <a:t>File </a:t>
            </a:r>
            <a:r>
              <a:rPr lang="en-US" altLang="en-US" sz="2000" dirty="0">
                <a:latin typeface="Courier New" panose="02070309020205020404" pitchFamily="49" charset="0"/>
              </a:rPr>
              <a:t>/</a:t>
            </a:r>
            <a:r>
              <a:rPr lang="en-US" altLang="en-US" sz="2000" dirty="0" err="1">
                <a:latin typeface="Courier New" panose="02070309020205020404" pitchFamily="49" charset="0"/>
              </a:rPr>
              <a:t>etc</a:t>
            </a:r>
            <a:r>
              <a:rPr lang="en-US" altLang="en-US" sz="2000" dirty="0">
                <a:latin typeface="Courier New" panose="02070309020205020404" pitchFamily="49" charset="0"/>
              </a:rPr>
              <a:t>/</a:t>
            </a:r>
            <a:r>
              <a:rPr lang="en-US" altLang="en-US" sz="2000" dirty="0" err="1">
                <a:latin typeface="Courier New" panose="02070309020205020404" pitchFamily="49" charset="0"/>
              </a:rPr>
              <a:t>resolv.conf</a:t>
            </a:r>
            <a:r>
              <a:rPr lang="en-US" altLang="en-US" sz="2000" dirty="0"/>
              <a:t> in </a:t>
            </a:r>
            <a:r>
              <a:rPr lang="en-US" altLang="en-US" sz="2000" dirty="0" err="1"/>
              <a:t>unix</a:t>
            </a:r>
            <a:endParaRPr lang="en-US" altLang="en-US" sz="2000" dirty="0"/>
          </a:p>
          <a:p>
            <a:pPr marL="692150" lvl="1" indent="-347663"/>
            <a:r>
              <a:rPr lang="en-US" altLang="en-US" sz="2000" dirty="0">
                <a:latin typeface="Courier New" panose="02070309020205020404" pitchFamily="49" charset="0"/>
              </a:rPr>
              <a:t>Start -&gt; settings-&gt; control panel-&gt; network -&gt;TCP/IP -&gt; properties</a:t>
            </a:r>
            <a:r>
              <a:rPr lang="en-US" altLang="en-US" sz="2000" dirty="0"/>
              <a:t> in windows </a:t>
            </a:r>
          </a:p>
          <a:p>
            <a:pPr marL="234950" indent="-347663"/>
            <a:r>
              <a:rPr lang="en-US" altLang="en-US" dirty="0"/>
              <a:t>… or with another protocol!</a:t>
            </a:r>
          </a:p>
          <a:p>
            <a:pPr marL="692150" lvl="1" indent="-347663"/>
            <a:r>
              <a:rPr lang="en-US" altLang="en-US" dirty="0">
                <a:solidFill>
                  <a:srgbClr val="C00000"/>
                </a:solidFill>
              </a:rPr>
              <a:t>DHCP: </a:t>
            </a:r>
            <a:r>
              <a:rPr lang="en-US" altLang="en-US" dirty="0"/>
              <a:t>Dynamic Host Configuration Protocol (more on this later)</a:t>
            </a:r>
          </a:p>
        </p:txBody>
      </p:sp>
    </p:spTree>
    <p:extLst>
      <p:ext uri="{BB962C8B-B14F-4D97-AF65-F5344CB8AC3E}">
        <p14:creationId xmlns:p14="http://schemas.microsoft.com/office/powerpoint/2010/main" val="950762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E054E-6845-004F-A56C-273FDF350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 may seem “basic”, low level, but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8846E-FFE8-C749-B18F-81B6A7018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99783B-52AF-214E-8AB4-41957E2A28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086" y="1549000"/>
            <a:ext cx="5627914" cy="111787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4E8CE98-6718-4E46-AC72-B22C523A29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9514" y="2667711"/>
            <a:ext cx="8893629" cy="93204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2FAD74E-A288-F24C-ADA4-B5A936E91C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200" y="4866092"/>
            <a:ext cx="7274379" cy="9249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0332FB1-1AE6-3A45-AFAC-B803DF8638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4852" y="3760317"/>
            <a:ext cx="5010519" cy="1102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998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E4E08-8129-3C45-B878-8CCF50296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 Resource Records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DC750-3F0E-E64F-83B9-DB3A858DFA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705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017CD-F3F8-AC4E-97DD-C873AC1B9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 is a distributed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6E356-1AE6-814F-9DFE-C4E2EA840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DNS stores </a:t>
            </a:r>
            <a:r>
              <a:rPr lang="en-US" dirty="0">
                <a:solidFill>
                  <a:srgbClr val="C00000"/>
                </a:solidFill>
              </a:rPr>
              <a:t>resource records (RRs)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en-US" dirty="0"/>
              <a:t>(Incomplete) message format for each resource record (RR):</a:t>
            </a:r>
          </a:p>
          <a:p>
            <a:pPr lvl="1"/>
            <a:r>
              <a:rPr lang="en-US" dirty="0"/>
              <a:t>Class, type, name, value, TTL</a:t>
            </a:r>
          </a:p>
          <a:p>
            <a:pPr lvl="1"/>
            <a:endParaRPr lang="en-US" dirty="0"/>
          </a:p>
          <a:p>
            <a:r>
              <a:rPr lang="en-US" dirty="0"/>
              <a:t>You can read all the gory details of the message format at </a:t>
            </a:r>
            <a:r>
              <a:rPr lang="en-US" dirty="0">
                <a:hlinkClick r:id="rId2"/>
              </a:rPr>
              <a:t>https://www.iana.org/assignments/dns-parameters/dns-parameters.xhtml</a:t>
            </a:r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27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6">
            <a:extLst>
              <a:ext uri="{FF2B5EF4-FFF2-40B4-BE49-F238E27FC236}">
                <a16:creationId xmlns:a16="http://schemas.microsoft.com/office/drawing/2014/main" id="{6839D8DF-92CC-994F-8F27-465EEB5AD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fld id="{C420BC16-3D75-AD48-BDE9-82F23DA6BB03}" type="slidenum">
              <a:rPr lang="en-US" altLang="en-US" sz="1400">
                <a:latin typeface="Times New Roman" panose="02020603050405020304" pitchFamily="18" charset="0"/>
              </a:rPr>
              <a:pPr>
                <a:buFontTx/>
                <a:buNone/>
              </a:pPr>
              <a:t>18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9810B34C-5388-EA43-9034-5E31FF1ECC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1284"/>
            <a:ext cx="7772400" cy="1143000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DNS records</a:t>
            </a:r>
            <a:endParaRPr lang="en-US" altLang="en-US" sz="4800" dirty="0"/>
          </a:p>
        </p:txBody>
      </p:sp>
      <p:sp>
        <p:nvSpPr>
          <p:cNvPr id="23557" name="Rectangle 4">
            <a:extLst>
              <a:ext uri="{FF2B5EF4-FFF2-40B4-BE49-F238E27FC236}">
                <a16:creationId xmlns:a16="http://schemas.microsoft.com/office/drawing/2014/main" id="{7B062E04-4080-F448-BB8F-0A3E863EEE1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1857375" y="4510082"/>
            <a:ext cx="4000500" cy="1866900"/>
          </a:xfrm>
        </p:spPr>
        <p:txBody>
          <a:bodyPr>
            <a:normAutofit lnSpcReduction="10000"/>
          </a:bodyPr>
          <a:lstStyle/>
          <a:p>
            <a:r>
              <a:rPr lang="en-US" altLang="en-US" sz="2400" dirty="0"/>
              <a:t>Type=NS</a:t>
            </a:r>
          </a:p>
          <a:p>
            <a:pPr lvl="1"/>
            <a:r>
              <a:rPr lang="en-US" altLang="en-US" sz="2000" b="1" dirty="0">
                <a:solidFill>
                  <a:schemeClr val="tx1"/>
                </a:solidFill>
              </a:rPr>
              <a:t>name</a:t>
            </a:r>
            <a:r>
              <a:rPr lang="en-US" altLang="en-US" sz="2000" dirty="0">
                <a:solidFill>
                  <a:schemeClr val="tx1"/>
                </a:solidFill>
              </a:rPr>
              <a:t> is domain (e.g. </a:t>
            </a:r>
            <a:r>
              <a:rPr lang="en-US" altLang="en-US" sz="2000" dirty="0" err="1">
                <a:solidFill>
                  <a:schemeClr val="tx1"/>
                </a:solidFill>
              </a:rPr>
              <a:t>foo.com</a:t>
            </a:r>
            <a:r>
              <a:rPr lang="en-US" altLang="en-US" sz="2000" dirty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en-US" altLang="en-US" sz="2000" b="1" dirty="0">
                <a:solidFill>
                  <a:schemeClr val="tx1"/>
                </a:solidFill>
              </a:rPr>
              <a:t>value</a:t>
            </a:r>
            <a:r>
              <a:rPr lang="en-US" altLang="en-US" sz="2000" dirty="0">
                <a:solidFill>
                  <a:schemeClr val="tx1"/>
                </a:solidFill>
              </a:rPr>
              <a:t> is hostname of authoritative name server for this domain</a:t>
            </a:r>
          </a:p>
          <a:p>
            <a:endParaRPr lang="en-US" altLang="en-US" sz="2400" dirty="0"/>
          </a:p>
        </p:txBody>
      </p:sp>
      <p:sp>
        <p:nvSpPr>
          <p:cNvPr id="23559" name="Rectangle 8">
            <a:extLst>
              <a:ext uri="{FF2B5EF4-FFF2-40B4-BE49-F238E27FC236}">
                <a16:creationId xmlns:a16="http://schemas.microsoft.com/office/drawing/2014/main" id="{BD6059D2-3CF3-7648-9E11-FEEDDCE3A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7875" y="1748739"/>
            <a:ext cx="38100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>
              <a:buNone/>
            </a:pPr>
            <a:r>
              <a:rPr lang="en-US" altLang="en-US" sz="2400" dirty="0">
                <a:latin typeface="Helvetica" pitchFamily="2" charset="0"/>
              </a:rPr>
              <a:t>Type=A</a:t>
            </a:r>
          </a:p>
          <a:p>
            <a:pPr lvl="1"/>
            <a:r>
              <a:rPr lang="en-US" altLang="en-US" sz="2000" b="1" dirty="0">
                <a:latin typeface="Helvetica" pitchFamily="2" charset="0"/>
              </a:rPr>
              <a:t>name</a:t>
            </a:r>
            <a:r>
              <a:rPr lang="en-US" altLang="en-US" sz="2000" dirty="0">
                <a:latin typeface="Helvetica" pitchFamily="2" charset="0"/>
              </a:rPr>
              <a:t> is hostname</a:t>
            </a:r>
          </a:p>
          <a:p>
            <a:pPr lvl="1"/>
            <a:r>
              <a:rPr lang="en-US" altLang="en-US" sz="2000" b="1" dirty="0">
                <a:latin typeface="Helvetica" pitchFamily="2" charset="0"/>
              </a:rPr>
              <a:t>value</a:t>
            </a:r>
            <a:r>
              <a:rPr lang="en-US" altLang="en-US" sz="2000" dirty="0">
                <a:latin typeface="Helvetica" pitchFamily="2" charset="0"/>
              </a:rPr>
              <a:t> is IPv4 address</a:t>
            </a:r>
          </a:p>
          <a:p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23560" name="Rectangle 9">
            <a:extLst>
              <a:ext uri="{FF2B5EF4-FFF2-40B4-BE49-F238E27FC236}">
                <a16:creationId xmlns:a16="http://schemas.microsoft.com/office/drawing/2014/main" id="{2CE6CB9E-CD31-0D4D-B338-2E838B911A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1988" y="2029726"/>
            <a:ext cx="451485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>
              <a:buNone/>
            </a:pPr>
            <a:r>
              <a:rPr lang="en-US" altLang="en-US" sz="2400" dirty="0">
                <a:latin typeface="Helvetica" pitchFamily="2" charset="0"/>
              </a:rPr>
              <a:t>Type=CNAME</a:t>
            </a:r>
          </a:p>
          <a:p>
            <a:pPr lvl="1"/>
            <a:r>
              <a:rPr lang="en-US" altLang="en-US" sz="2000" b="1" dirty="0">
                <a:latin typeface="Helvetica" pitchFamily="2" charset="0"/>
              </a:rPr>
              <a:t>name</a:t>
            </a:r>
            <a:r>
              <a:rPr lang="en-US" altLang="en-US" sz="2000" dirty="0">
                <a:latin typeface="Helvetica" pitchFamily="2" charset="0"/>
              </a:rPr>
              <a:t> is alias name for some “canonical” (the real) name</a:t>
            </a:r>
          </a:p>
          <a:p>
            <a:pPr lvl="1">
              <a:buFont typeface="Wingdings" pitchFamily="2" charset="2"/>
              <a:buNone/>
            </a:pPr>
            <a:r>
              <a:rPr lang="en-US" altLang="en-US" sz="1800" dirty="0">
                <a:latin typeface="Helvetica" pitchFamily="2" charset="0"/>
              </a:rPr>
              <a:t>  e.g., </a:t>
            </a:r>
            <a:r>
              <a:rPr lang="en-US" altLang="en-US" sz="1800" dirty="0" err="1">
                <a:latin typeface="Helvetica" pitchFamily="2" charset="0"/>
              </a:rPr>
              <a:t>www.ibm.com</a:t>
            </a:r>
            <a:r>
              <a:rPr lang="en-US" altLang="en-US" sz="1800" dirty="0">
                <a:latin typeface="Helvetica" pitchFamily="2" charset="0"/>
              </a:rPr>
              <a:t> </a:t>
            </a:r>
            <a:r>
              <a:rPr lang="en-US" altLang="en-US" sz="2000" dirty="0">
                <a:latin typeface="Helvetica" pitchFamily="2" charset="0"/>
              </a:rPr>
              <a:t>is really</a:t>
            </a:r>
            <a:endParaRPr lang="en-US" altLang="en-US" sz="1800" dirty="0">
              <a:latin typeface="Helvetica" pitchFamily="2" charset="0"/>
            </a:endParaRPr>
          </a:p>
          <a:p>
            <a:pPr lvl="1">
              <a:buFont typeface="Wingdings" pitchFamily="2" charset="2"/>
              <a:buNone/>
            </a:pPr>
            <a:r>
              <a:rPr lang="en-US" altLang="en-US" sz="1800" dirty="0">
                <a:latin typeface="Helvetica" pitchFamily="2" charset="0"/>
              </a:rPr>
              <a:t>  servereast.backup2.ibm.com</a:t>
            </a:r>
          </a:p>
          <a:p>
            <a:pPr lvl="1"/>
            <a:r>
              <a:rPr lang="en-US" altLang="en-US" sz="2000" b="1" dirty="0">
                <a:latin typeface="Helvetica" pitchFamily="2" charset="0"/>
              </a:rPr>
              <a:t>value</a:t>
            </a:r>
            <a:r>
              <a:rPr lang="en-US" altLang="en-US" sz="2000" dirty="0">
                <a:latin typeface="Helvetica" pitchFamily="2" charset="0"/>
              </a:rPr>
              <a:t> is canonical name</a:t>
            </a:r>
          </a:p>
          <a:p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23561" name="Rectangle 10">
            <a:extLst>
              <a:ext uri="{FF2B5EF4-FFF2-40B4-BE49-F238E27FC236}">
                <a16:creationId xmlns:a16="http://schemas.microsoft.com/office/drawing/2014/main" id="{14470BD7-EB2B-314D-9EBE-E86B3EE6C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6914" y="4789482"/>
            <a:ext cx="4408487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>
              <a:buNone/>
            </a:pPr>
            <a:r>
              <a:rPr lang="en-US" altLang="en-US" sz="2400" dirty="0">
                <a:latin typeface="Helvetica" pitchFamily="2" charset="0"/>
              </a:rPr>
              <a:t>Type=MX</a:t>
            </a:r>
          </a:p>
          <a:p>
            <a:pPr lvl="1"/>
            <a:r>
              <a:rPr lang="en-US" altLang="en-US" sz="2000" b="1" dirty="0">
                <a:latin typeface="Helvetica" pitchFamily="2" charset="0"/>
              </a:rPr>
              <a:t>value</a:t>
            </a:r>
            <a:r>
              <a:rPr lang="en-US" altLang="en-US" sz="2000" dirty="0">
                <a:latin typeface="Helvetica" pitchFamily="2" charset="0"/>
              </a:rPr>
              <a:t> is name of </a:t>
            </a:r>
            <a:r>
              <a:rPr lang="en-US" altLang="en-US" sz="2000" dirty="0" err="1">
                <a:latin typeface="Helvetica" pitchFamily="2" charset="0"/>
              </a:rPr>
              <a:t>mailserver</a:t>
            </a:r>
            <a:r>
              <a:rPr lang="en-US" altLang="en-US" sz="2000" dirty="0">
                <a:latin typeface="Helvetica" pitchFamily="2" charset="0"/>
              </a:rPr>
              <a:t> associated with </a:t>
            </a:r>
            <a:r>
              <a:rPr lang="en-US" altLang="en-US" sz="2000" b="1" dirty="0">
                <a:latin typeface="Helvetica" pitchFamily="2" charset="0"/>
              </a:rPr>
              <a:t>name</a:t>
            </a:r>
            <a:endParaRPr lang="en-US" altLang="en-US" sz="2000" dirty="0">
              <a:latin typeface="Helvetica" pitchFamily="2" charset="0"/>
            </a:endParaRPr>
          </a:p>
          <a:p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23562" name="Rectangle 8">
            <a:extLst>
              <a:ext uri="{FF2B5EF4-FFF2-40B4-BE49-F238E27FC236}">
                <a16:creationId xmlns:a16="http://schemas.microsoft.com/office/drawing/2014/main" id="{115C873C-A931-9D47-A152-D503AB071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7875" y="3099020"/>
            <a:ext cx="38100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>
              <a:buNone/>
            </a:pPr>
            <a:r>
              <a:rPr lang="en-US" altLang="en-US" sz="2400" dirty="0">
                <a:latin typeface="Helvetica" pitchFamily="2" charset="0"/>
              </a:rPr>
              <a:t>Type=AAAA</a:t>
            </a:r>
          </a:p>
          <a:p>
            <a:pPr lvl="1"/>
            <a:r>
              <a:rPr lang="en-US" altLang="en-US" sz="2000" b="1" dirty="0">
                <a:latin typeface="Helvetica" pitchFamily="2" charset="0"/>
              </a:rPr>
              <a:t>name</a:t>
            </a:r>
            <a:r>
              <a:rPr lang="en-US" altLang="en-US" sz="2000" dirty="0">
                <a:latin typeface="Helvetica" pitchFamily="2" charset="0"/>
              </a:rPr>
              <a:t> is hostname</a:t>
            </a:r>
          </a:p>
          <a:p>
            <a:pPr lvl="1"/>
            <a:r>
              <a:rPr lang="en-US" altLang="en-US" sz="2000" b="1" dirty="0">
                <a:latin typeface="Helvetica" pitchFamily="2" charset="0"/>
              </a:rPr>
              <a:t>value</a:t>
            </a:r>
            <a:r>
              <a:rPr lang="en-US" altLang="en-US" sz="2000" dirty="0">
                <a:latin typeface="Helvetica" pitchFamily="2" charset="0"/>
              </a:rPr>
              <a:t> is </a:t>
            </a:r>
            <a:r>
              <a:rPr lang="en-US" altLang="en-US" sz="2000" dirty="0">
                <a:solidFill>
                  <a:srgbClr val="C00000"/>
                </a:solidFill>
                <a:latin typeface="Helvetica" pitchFamily="2" charset="0"/>
              </a:rPr>
              <a:t>IPv6</a:t>
            </a:r>
            <a:r>
              <a:rPr lang="en-US" altLang="en-US" sz="2000" dirty="0">
                <a:latin typeface="Helvetica" pitchFamily="2" charset="0"/>
              </a:rPr>
              <a:t> address</a:t>
            </a:r>
          </a:p>
          <a:p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732ACD-E985-C246-AC73-B968EB9E63CC}"/>
              </a:ext>
            </a:extLst>
          </p:cNvPr>
          <p:cNvSpPr txBox="1"/>
          <p:nvPr/>
        </p:nvSpPr>
        <p:spPr>
          <a:xfrm>
            <a:off x="471488" y="6356350"/>
            <a:ext cx="10258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" pitchFamily="2" charset="0"/>
              </a:rPr>
              <a:t>More complete info at </a:t>
            </a:r>
            <a:r>
              <a:rPr lang="en-US" dirty="0">
                <a:latin typeface="Helvetica" pitchFamily="2" charset="0"/>
                <a:hlinkClick r:id="rId2"/>
              </a:rPr>
              <a:t>https://www.iana.org/assignments/dns-parameters/dns-parameters.xhtml</a:t>
            </a:r>
            <a:r>
              <a:rPr lang="en-US" dirty="0">
                <a:latin typeface="Helvetica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684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build="p"/>
      <p:bldP spid="23559" grpId="0"/>
      <p:bldP spid="23560" grpId="0"/>
      <p:bldP spid="23561" grpId="0"/>
      <p:bldP spid="23562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5">
            <a:extLst>
              <a:ext uri="{FF2B5EF4-FFF2-40B4-BE49-F238E27FC236}">
                <a16:creationId xmlns:a16="http://schemas.microsoft.com/office/drawing/2014/main" id="{56E979DD-A9C2-0B46-8B59-00581639B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DNS record example</a:t>
            </a:r>
          </a:p>
        </p:txBody>
      </p:sp>
      <p:sp>
        <p:nvSpPr>
          <p:cNvPr id="24579" name="Slide Number Placeholder 4">
            <a:extLst>
              <a:ext uri="{FF2B5EF4-FFF2-40B4-BE49-F238E27FC236}">
                <a16:creationId xmlns:a16="http://schemas.microsoft.com/office/drawing/2014/main" id="{2C078EB2-25A2-664C-A6EF-990073A6E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fld id="{FC1B6A0D-9C8F-7641-A97C-6337B673C0E3}" type="slidenum">
              <a:rPr lang="en-US" altLang="en-US" sz="1400">
                <a:latin typeface="Times New Roman" panose="02020603050405020304" pitchFamily="18" charset="0"/>
              </a:rPr>
              <a:pPr>
                <a:buFontTx/>
                <a:buNone/>
              </a:pPr>
              <a:t>19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EDEF506-BA72-FB4B-99EF-EFB6FFBC3D5C}"/>
              </a:ext>
            </a:extLst>
          </p:cNvPr>
          <p:cNvGraphicFramePr>
            <a:graphicFrameLocks noGrp="1"/>
          </p:cNvGraphicFramePr>
          <p:nvPr/>
        </p:nvGraphicFramePr>
        <p:xfrm>
          <a:off x="4210050" y="13462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Design.cs.rutgers.edu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CLASS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TTL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day(86400)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192.26.92.30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1DE1C04-6F16-114B-9F18-981D34833A0E}"/>
              </a:ext>
            </a:extLst>
          </p:cNvPr>
          <p:cNvGraphicFramePr>
            <a:graphicFrameLocks noGrp="1"/>
          </p:cNvGraphicFramePr>
          <p:nvPr/>
        </p:nvGraphicFramePr>
        <p:xfrm>
          <a:off x="4222750" y="34925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Cs.rutgers.edu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CLASS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TTL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day(86400)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NSDNAME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Ns-lcsr.rutgers.edu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4620" name="Text Box 5">
            <a:extLst>
              <a:ext uri="{FF2B5EF4-FFF2-40B4-BE49-F238E27FC236}">
                <a16:creationId xmlns:a16="http://schemas.microsoft.com/office/drawing/2014/main" id="{336F3E26-8891-C447-A8B2-2D9FD6970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1606551"/>
            <a:ext cx="21685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RRs in response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to query</a:t>
            </a:r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24621" name="Text Box 6">
            <a:extLst>
              <a:ext uri="{FF2B5EF4-FFF2-40B4-BE49-F238E27FC236}">
                <a16:creationId xmlns:a16="http://schemas.microsoft.com/office/drawing/2014/main" id="{CA5920F0-3404-9A43-98C4-6E7366F20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9550" y="3567113"/>
            <a:ext cx="23066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records for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authoritative servers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Information about nameserver</a:t>
            </a:r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24622" name="Line 9">
            <a:extLst>
              <a:ext uri="{FF2B5EF4-FFF2-40B4-BE49-F238E27FC236}">
                <a16:creationId xmlns:a16="http://schemas.microsoft.com/office/drawing/2014/main" id="{1CCAD9D6-E831-414F-B8B6-52A2FE5738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8276" y="2330451"/>
            <a:ext cx="1514475" cy="37147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3" name="Line 10">
            <a:extLst>
              <a:ext uri="{FF2B5EF4-FFF2-40B4-BE49-F238E27FC236}">
                <a16:creationId xmlns:a16="http://schemas.microsoft.com/office/drawing/2014/main" id="{99E7EC97-50BB-1C42-9AC9-14629D80BA5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4950" y="5199063"/>
            <a:ext cx="1447800" cy="13335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5A4589-BA4C-EF41-B1DF-D66FF6C47627}"/>
              </a:ext>
            </a:extLst>
          </p:cNvPr>
          <p:cNvSpPr txBox="1"/>
          <p:nvPr/>
        </p:nvSpPr>
        <p:spPr>
          <a:xfrm>
            <a:off x="1123949" y="6064250"/>
            <a:ext cx="9305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DNS serves as a general repository of information for the Internet!</a:t>
            </a:r>
          </a:p>
        </p:txBody>
      </p:sp>
    </p:spTree>
    <p:extLst>
      <p:ext uri="{BB962C8B-B14F-4D97-AF65-F5344CB8AC3E}">
        <p14:creationId xmlns:p14="http://schemas.microsoft.com/office/powerpoint/2010/main" val="244571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86188-4A7D-684C-6764-ACB46B5C4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concepts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69C58BA-5943-747C-2696-A4E9EF76D22B}"/>
              </a:ext>
            </a:extLst>
          </p:cNvPr>
          <p:cNvCxnSpPr/>
          <p:nvPr/>
        </p:nvCxnSpPr>
        <p:spPr>
          <a:xfrm>
            <a:off x="728031" y="2256424"/>
            <a:ext cx="0" cy="3073706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B10F3B7-D7EC-102F-A5E2-B76F5A6A7B94}"/>
              </a:ext>
            </a:extLst>
          </p:cNvPr>
          <p:cNvCxnSpPr/>
          <p:nvPr/>
        </p:nvCxnSpPr>
        <p:spPr>
          <a:xfrm>
            <a:off x="2973635" y="2256424"/>
            <a:ext cx="0" cy="3073706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483DF8A-815D-3704-81F7-7A896CED2389}"/>
              </a:ext>
            </a:extLst>
          </p:cNvPr>
          <p:cNvCxnSpPr/>
          <p:nvPr/>
        </p:nvCxnSpPr>
        <p:spPr>
          <a:xfrm>
            <a:off x="728031" y="2542863"/>
            <a:ext cx="2268557" cy="870333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6BEC7CF-3963-7357-6B6C-8DC651BD52AD}"/>
              </a:ext>
            </a:extLst>
          </p:cNvPr>
          <p:cNvCxnSpPr/>
          <p:nvPr/>
        </p:nvCxnSpPr>
        <p:spPr>
          <a:xfrm>
            <a:off x="705077" y="2725042"/>
            <a:ext cx="2268557" cy="870333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2493342-525F-29FC-F4A2-C43390FFA735}"/>
              </a:ext>
            </a:extLst>
          </p:cNvPr>
          <p:cNvCxnSpPr/>
          <p:nvPr/>
        </p:nvCxnSpPr>
        <p:spPr>
          <a:xfrm>
            <a:off x="750986" y="2922944"/>
            <a:ext cx="2268557" cy="870333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9A63D99-A6CA-E7FB-E878-C3F1495E3197}"/>
              </a:ext>
            </a:extLst>
          </p:cNvPr>
          <p:cNvCxnSpPr>
            <a:cxnSpLocks/>
          </p:cNvCxnSpPr>
          <p:nvPr/>
        </p:nvCxnSpPr>
        <p:spPr>
          <a:xfrm>
            <a:off x="3095737" y="2513287"/>
            <a:ext cx="0" cy="806264"/>
          </a:xfrm>
          <a:prstGeom prst="straightConnector1">
            <a:avLst/>
          </a:prstGeom>
          <a:ln w="508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BD73E23-ADB1-6079-3781-055DAEEE9F86}"/>
              </a:ext>
            </a:extLst>
          </p:cNvPr>
          <p:cNvCxnSpPr>
            <a:cxnSpLocks/>
          </p:cNvCxnSpPr>
          <p:nvPr/>
        </p:nvCxnSpPr>
        <p:spPr>
          <a:xfrm>
            <a:off x="3095737" y="3319551"/>
            <a:ext cx="0" cy="644488"/>
          </a:xfrm>
          <a:prstGeom prst="straightConnector1">
            <a:avLst/>
          </a:prstGeom>
          <a:ln w="50800">
            <a:solidFill>
              <a:schemeClr val="tx1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4BB3F78-E8FB-7862-0EA6-95222C5A17B5}"/>
              </a:ext>
            </a:extLst>
          </p:cNvPr>
          <p:cNvCxnSpPr>
            <a:cxnSpLocks/>
          </p:cNvCxnSpPr>
          <p:nvPr/>
        </p:nvCxnSpPr>
        <p:spPr>
          <a:xfrm>
            <a:off x="3093901" y="3964039"/>
            <a:ext cx="0" cy="644488"/>
          </a:xfrm>
          <a:prstGeom prst="straightConnector1">
            <a:avLst/>
          </a:prstGeom>
          <a:ln w="508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8BD9DD9-EEF6-D8C7-BB75-78ACA5900079}"/>
              </a:ext>
            </a:extLst>
          </p:cNvPr>
          <p:cNvCxnSpPr>
            <a:cxnSpLocks/>
          </p:cNvCxnSpPr>
          <p:nvPr/>
        </p:nvCxnSpPr>
        <p:spPr>
          <a:xfrm>
            <a:off x="3020463" y="4608528"/>
            <a:ext cx="713614" cy="28361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61CD5A2-27F0-F2E1-7D3F-D5BD82E81BD4}"/>
              </a:ext>
            </a:extLst>
          </p:cNvPr>
          <p:cNvCxnSpPr>
            <a:cxnSpLocks/>
          </p:cNvCxnSpPr>
          <p:nvPr/>
        </p:nvCxnSpPr>
        <p:spPr>
          <a:xfrm>
            <a:off x="3019543" y="4790707"/>
            <a:ext cx="714534" cy="29154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C1AEEB6-9ED0-F7D5-52E8-AFFEA4401177}"/>
              </a:ext>
            </a:extLst>
          </p:cNvPr>
          <p:cNvCxnSpPr>
            <a:cxnSpLocks/>
          </p:cNvCxnSpPr>
          <p:nvPr/>
        </p:nvCxnSpPr>
        <p:spPr>
          <a:xfrm>
            <a:off x="3021384" y="4988609"/>
            <a:ext cx="712693" cy="275824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8B3A8A80-4D2C-134F-0151-664747B72F1B}"/>
              </a:ext>
            </a:extLst>
          </p:cNvPr>
          <p:cNvSpPr txBox="1"/>
          <p:nvPr/>
        </p:nvSpPr>
        <p:spPr>
          <a:xfrm>
            <a:off x="3348669" y="2750647"/>
            <a:ext cx="1564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Propagation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97105A-B60A-CFBB-483C-E0D9EAD9B7C1}"/>
              </a:ext>
            </a:extLst>
          </p:cNvPr>
          <p:cNvSpPr txBox="1"/>
          <p:nvPr/>
        </p:nvSpPr>
        <p:spPr>
          <a:xfrm>
            <a:off x="3371623" y="3457129"/>
            <a:ext cx="1564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Transmission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EF63683-AEEA-8657-E0E8-6EA0E078D37E}"/>
              </a:ext>
            </a:extLst>
          </p:cNvPr>
          <p:cNvSpPr txBox="1"/>
          <p:nvPr/>
        </p:nvSpPr>
        <p:spPr>
          <a:xfrm>
            <a:off x="3371623" y="4137758"/>
            <a:ext cx="1564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Queueing</a:t>
            </a:r>
          </a:p>
        </p:txBody>
      </p:sp>
      <p:pic>
        <p:nvPicPr>
          <p:cNvPr id="22" name="Picture 18" descr="Router Clip Art">
            <a:extLst>
              <a:ext uri="{FF2B5EF4-FFF2-40B4-BE49-F238E27FC236}">
                <a16:creationId xmlns:a16="http://schemas.microsoft.com/office/drawing/2014/main" id="{0B069951-5BB7-EE55-6FAC-46590F0D33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027" y="1778098"/>
            <a:ext cx="821210" cy="604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7" descr="ANd9GcTxPLH7geI9YctTbt0tziC9-zZAWvCxFSthtLXwscnWaTnRXLSlcA">
            <a:extLst>
              <a:ext uri="{FF2B5EF4-FFF2-40B4-BE49-F238E27FC236}">
                <a16:creationId xmlns:a16="http://schemas.microsoft.com/office/drawing/2014/main" id="{58F9E679-243E-CD47-BB6C-D4EEA19C23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97" y="1690688"/>
            <a:ext cx="851800" cy="664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57816B4-193A-0852-7A7F-791269EE5E54}"/>
              </a:ext>
            </a:extLst>
          </p:cNvPr>
          <p:cNvCxnSpPr/>
          <p:nvPr/>
        </p:nvCxnSpPr>
        <p:spPr>
          <a:xfrm flipH="1">
            <a:off x="1377108" y="2725042"/>
            <a:ext cx="508156" cy="870333"/>
          </a:xfrm>
          <a:prstGeom prst="straightConnector1">
            <a:avLst/>
          </a:prstGeom>
          <a:ln w="1270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7C6DB92-B082-26D0-978F-561E004B6D61}"/>
              </a:ext>
            </a:extLst>
          </p:cNvPr>
          <p:cNvSpPr txBox="1"/>
          <p:nvPr/>
        </p:nvSpPr>
        <p:spPr>
          <a:xfrm>
            <a:off x="944777" y="3628025"/>
            <a:ext cx="1268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Bandwidth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6151195-86EE-3597-977F-04CD798E2A5E}"/>
              </a:ext>
            </a:extLst>
          </p:cNvPr>
          <p:cNvCxnSpPr>
            <a:cxnSpLocks/>
          </p:cNvCxnSpPr>
          <p:nvPr/>
        </p:nvCxnSpPr>
        <p:spPr>
          <a:xfrm>
            <a:off x="775742" y="2485452"/>
            <a:ext cx="2220846" cy="27835"/>
          </a:xfrm>
          <a:prstGeom prst="line">
            <a:avLst/>
          </a:prstGeom>
          <a:ln w="127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1" descr="ANd9GcRPBOggjlkDezYUAVBu7bpZ7WvibrFbTBk14wIRvrsKgiiq1INs_A">
            <a:extLst>
              <a:ext uri="{FF2B5EF4-FFF2-40B4-BE49-F238E27FC236}">
                <a16:creationId xmlns:a16="http://schemas.microsoft.com/office/drawing/2014/main" id="{3327F3E9-CF47-5D3E-A834-E5BB81EF3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420" y="1345674"/>
            <a:ext cx="1390360" cy="1307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25">
            <a:extLst>
              <a:ext uri="{FF2B5EF4-FFF2-40B4-BE49-F238E27FC236}">
                <a16:creationId xmlns:a16="http://schemas.microsoft.com/office/drawing/2014/main" id="{538E9607-F988-2357-AF6E-A8E53B89A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9488" y="1250467"/>
            <a:ext cx="866197" cy="1147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19B159CC-F8E7-85DA-BFB2-4334F3F0C3B4}"/>
              </a:ext>
            </a:extLst>
          </p:cNvPr>
          <p:cNvSpPr txBox="1"/>
          <p:nvPr/>
        </p:nvSpPr>
        <p:spPr>
          <a:xfrm>
            <a:off x="6183880" y="2666154"/>
            <a:ext cx="2519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Application process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BB26EFC-F10A-6C16-BC32-03556F2D112E}"/>
              </a:ext>
            </a:extLst>
          </p:cNvPr>
          <p:cNvCxnSpPr>
            <a:cxnSpLocks/>
          </p:cNvCxnSpPr>
          <p:nvPr/>
        </p:nvCxnSpPr>
        <p:spPr>
          <a:xfrm flipV="1">
            <a:off x="4993735" y="5280801"/>
            <a:ext cx="7052754" cy="14156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E1ADEBCC-87C3-85D9-C9E7-28BFF889C3B1}"/>
              </a:ext>
            </a:extLst>
          </p:cNvPr>
          <p:cNvSpPr txBox="1"/>
          <p:nvPr/>
        </p:nvSpPr>
        <p:spPr>
          <a:xfrm>
            <a:off x="4657622" y="4886039"/>
            <a:ext cx="15022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>
                <a:latin typeface="Helvetica" pitchFamily="2" charset="0"/>
              </a:rPr>
              <a:t>User space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2308619-28C0-1B30-F080-01AC94FD0230}"/>
              </a:ext>
            </a:extLst>
          </p:cNvPr>
          <p:cNvSpPr txBox="1"/>
          <p:nvPr/>
        </p:nvSpPr>
        <p:spPr>
          <a:xfrm>
            <a:off x="4509965" y="5393872"/>
            <a:ext cx="15022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>
                <a:latin typeface="Helvetica" pitchFamily="2" charset="0"/>
              </a:rPr>
              <a:t>Kernel space</a:t>
            </a:r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F3AB597E-BED1-6FE1-3B29-AD52AFDB94BA}"/>
              </a:ext>
            </a:extLst>
          </p:cNvPr>
          <p:cNvSpPr/>
          <p:nvPr/>
        </p:nvSpPr>
        <p:spPr>
          <a:xfrm>
            <a:off x="6012195" y="5099236"/>
            <a:ext cx="1727847" cy="437469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Helvetica" pitchFamily="2" charset="0"/>
              </a:rPr>
              <a:t>Socket</a:t>
            </a:r>
            <a:endParaRPr lang="en-US" b="1" dirty="0">
              <a:latin typeface="Helvetica" pitchFamily="2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44D28D8-A091-3C53-E493-561DF68300ED}"/>
              </a:ext>
            </a:extLst>
          </p:cNvPr>
          <p:cNvSpPr txBox="1"/>
          <p:nvPr/>
        </p:nvSpPr>
        <p:spPr>
          <a:xfrm>
            <a:off x="372797" y="5407493"/>
            <a:ext cx="4257719" cy="1146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2400" dirty="0">
                <a:latin typeface="Helvetica" pitchFamily="2" charset="0"/>
              </a:rPr>
              <a:t>Client-server architecture</a:t>
            </a:r>
          </a:p>
          <a:p>
            <a:pPr algn="l">
              <a:lnSpc>
                <a:spcPct val="150000"/>
              </a:lnSpc>
            </a:pPr>
            <a:r>
              <a:rPr lang="en-US" sz="2400" dirty="0">
                <a:latin typeface="Helvetica" pitchFamily="2" charset="0"/>
              </a:rPr>
              <a:t>Peer to peer architecture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1E19A69-4E15-8658-019E-5063583AEC20}"/>
              </a:ext>
            </a:extLst>
          </p:cNvPr>
          <p:cNvCxnSpPr>
            <a:cxnSpLocks/>
          </p:cNvCxnSpPr>
          <p:nvPr/>
        </p:nvCxnSpPr>
        <p:spPr>
          <a:xfrm>
            <a:off x="515954" y="2440241"/>
            <a:ext cx="0" cy="644488"/>
          </a:xfrm>
          <a:prstGeom prst="straightConnector1">
            <a:avLst/>
          </a:prstGeom>
          <a:ln w="50800">
            <a:solidFill>
              <a:schemeClr val="tx1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3674E041-687D-6168-8A72-124C97DC5B9A}"/>
              </a:ext>
            </a:extLst>
          </p:cNvPr>
          <p:cNvSpPr txBox="1"/>
          <p:nvPr/>
        </p:nvSpPr>
        <p:spPr>
          <a:xfrm>
            <a:off x="6220990" y="1253721"/>
            <a:ext cx="578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IP</a:t>
            </a:r>
            <a:r>
              <a:rPr lang="en-US" baseline="-25000" dirty="0">
                <a:latin typeface="Helvetica" pitchFamily="2" charset="0"/>
              </a:rPr>
              <a:t>A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4CD773D8-A756-0EA6-9EA8-A7D70CF4C9F6}"/>
              </a:ext>
            </a:extLst>
          </p:cNvPr>
          <p:cNvSpPr/>
          <p:nvPr/>
        </p:nvSpPr>
        <p:spPr>
          <a:xfrm>
            <a:off x="5165997" y="3046102"/>
            <a:ext cx="3206822" cy="174460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0A5631B-0C19-CCB6-43A4-F3112C016552}"/>
              </a:ext>
            </a:extLst>
          </p:cNvPr>
          <p:cNvSpPr txBox="1"/>
          <p:nvPr/>
        </p:nvSpPr>
        <p:spPr>
          <a:xfrm>
            <a:off x="7473328" y="2301973"/>
            <a:ext cx="7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err="1">
                <a:latin typeface="Helvetica" pitchFamily="2" charset="0"/>
              </a:rPr>
              <a:t>port</a:t>
            </a:r>
            <a:r>
              <a:rPr lang="en-US" baseline="-25000" dirty="0" err="1">
                <a:latin typeface="Helvetica" pitchFamily="2" charset="0"/>
              </a:rPr>
              <a:t>A</a:t>
            </a:r>
            <a:endParaRPr lang="en-US" baseline="-25000" dirty="0">
              <a:latin typeface="Helvetica" pitchFamily="2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82D8E95-9B8E-F668-7A79-6979CD1A6B7A}"/>
              </a:ext>
            </a:extLst>
          </p:cNvPr>
          <p:cNvSpPr txBox="1"/>
          <p:nvPr/>
        </p:nvSpPr>
        <p:spPr>
          <a:xfrm>
            <a:off x="10009767" y="1668964"/>
            <a:ext cx="578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IP</a:t>
            </a:r>
            <a:r>
              <a:rPr lang="en-US" baseline="-25000" dirty="0">
                <a:latin typeface="Helvetica" pitchFamily="2" charset="0"/>
              </a:rPr>
              <a:t>B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7D645EF-66B4-8DBE-CE37-C38A11442B87}"/>
              </a:ext>
            </a:extLst>
          </p:cNvPr>
          <p:cNvSpPr txBox="1"/>
          <p:nvPr/>
        </p:nvSpPr>
        <p:spPr>
          <a:xfrm>
            <a:off x="9235901" y="2254930"/>
            <a:ext cx="7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err="1">
                <a:latin typeface="Helvetica" pitchFamily="2" charset="0"/>
              </a:rPr>
              <a:t>port</a:t>
            </a:r>
            <a:r>
              <a:rPr lang="en-US" baseline="-25000" dirty="0" err="1">
                <a:latin typeface="Helvetica" pitchFamily="2" charset="0"/>
              </a:rPr>
              <a:t>B</a:t>
            </a:r>
            <a:endParaRPr lang="en-US" baseline="-25000" dirty="0">
              <a:latin typeface="Helvetica" pitchFamily="2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5BE769-AA44-5782-3336-F828D2FD1FD3}"/>
              </a:ext>
            </a:extLst>
          </p:cNvPr>
          <p:cNvSpPr txBox="1"/>
          <p:nvPr/>
        </p:nvSpPr>
        <p:spPr>
          <a:xfrm>
            <a:off x="5326808" y="3653413"/>
            <a:ext cx="3442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Courier" pitchFamily="2" charset="0"/>
              </a:rPr>
              <a:t>connect(IP</a:t>
            </a:r>
            <a:r>
              <a:rPr lang="en-US" baseline="-25000" dirty="0">
                <a:latin typeface="Courier" pitchFamily="2" charset="0"/>
              </a:rPr>
              <a:t>B</a:t>
            </a:r>
            <a:r>
              <a:rPr lang="en-US" dirty="0">
                <a:latin typeface="Courier" pitchFamily="2" charset="0"/>
              </a:rPr>
              <a:t>, </a:t>
            </a:r>
            <a:r>
              <a:rPr lang="en-US" dirty="0" err="1">
                <a:latin typeface="Courier" pitchFamily="2" charset="0"/>
              </a:rPr>
              <a:t>port</a:t>
            </a:r>
            <a:r>
              <a:rPr lang="en-US" baseline="-25000" dirty="0" err="1">
                <a:latin typeface="Courier" pitchFamily="2" charset="0"/>
              </a:rPr>
              <a:t>B</a:t>
            </a:r>
            <a:r>
              <a:rPr lang="en-US" dirty="0">
                <a:latin typeface="Courier" pitchFamily="2" charset="0"/>
              </a:rPr>
              <a:t>)</a:t>
            </a:r>
          </a:p>
          <a:p>
            <a:pPr algn="l"/>
            <a:r>
              <a:rPr lang="en-US" dirty="0">
                <a:latin typeface="Courier" pitchFamily="2" charset="0"/>
              </a:rPr>
              <a:t>send(data)</a:t>
            </a:r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AD8FBBD7-518F-4FF1-C3F2-899F96A3F336}"/>
              </a:ext>
            </a:extLst>
          </p:cNvPr>
          <p:cNvSpPr/>
          <p:nvPr/>
        </p:nvSpPr>
        <p:spPr>
          <a:xfrm>
            <a:off x="8839667" y="3046372"/>
            <a:ext cx="3206822" cy="174460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3E1F7DB-CDE4-47FD-F8BE-E0BCA0F9DCA2}"/>
              </a:ext>
            </a:extLst>
          </p:cNvPr>
          <p:cNvSpPr txBox="1"/>
          <p:nvPr/>
        </p:nvSpPr>
        <p:spPr>
          <a:xfrm>
            <a:off x="9235901" y="3358110"/>
            <a:ext cx="25521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Courier" pitchFamily="2" charset="0"/>
              </a:rPr>
              <a:t>bind(IP</a:t>
            </a:r>
            <a:r>
              <a:rPr lang="en-US" baseline="-25000" dirty="0">
                <a:latin typeface="Courier" pitchFamily="2" charset="0"/>
              </a:rPr>
              <a:t>B</a:t>
            </a:r>
            <a:r>
              <a:rPr lang="en-US" dirty="0">
                <a:latin typeface="Courier" pitchFamily="2" charset="0"/>
              </a:rPr>
              <a:t>, </a:t>
            </a:r>
            <a:r>
              <a:rPr lang="en-US" dirty="0" err="1">
                <a:latin typeface="Courier" pitchFamily="2" charset="0"/>
              </a:rPr>
              <a:t>port</a:t>
            </a:r>
            <a:r>
              <a:rPr lang="en-US" baseline="-25000" dirty="0" err="1">
                <a:latin typeface="Courier" pitchFamily="2" charset="0"/>
              </a:rPr>
              <a:t>B</a:t>
            </a:r>
            <a:r>
              <a:rPr lang="en-US" dirty="0">
                <a:latin typeface="Courier" pitchFamily="2" charset="0"/>
              </a:rPr>
              <a:t>)</a:t>
            </a:r>
          </a:p>
          <a:p>
            <a:pPr algn="l"/>
            <a:r>
              <a:rPr lang="en-US" dirty="0">
                <a:latin typeface="Courier" pitchFamily="2" charset="0"/>
              </a:rPr>
              <a:t>listen()</a:t>
            </a:r>
          </a:p>
          <a:p>
            <a:pPr algn="l"/>
            <a:r>
              <a:rPr lang="en-US" dirty="0">
                <a:latin typeface="Courier" pitchFamily="2" charset="0"/>
              </a:rPr>
              <a:t>accept()</a:t>
            </a:r>
          </a:p>
          <a:p>
            <a:pPr algn="l"/>
            <a:r>
              <a:rPr lang="en-US" dirty="0" err="1">
                <a:latin typeface="Courier" pitchFamily="2" charset="0"/>
              </a:rPr>
              <a:t>recv</a:t>
            </a:r>
            <a:r>
              <a:rPr lang="en-US" dirty="0">
                <a:latin typeface="Courier" pitchFamily="2" charset="0"/>
              </a:rPr>
              <a:t>(data)</a:t>
            </a:r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E131DFAB-D2C6-CE82-B6F5-CAFA8678D94A}"/>
              </a:ext>
            </a:extLst>
          </p:cNvPr>
          <p:cNvSpPr/>
          <p:nvPr/>
        </p:nvSpPr>
        <p:spPr>
          <a:xfrm>
            <a:off x="9525365" y="5126521"/>
            <a:ext cx="1727847" cy="437469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Helvetica" pitchFamily="2" charset="0"/>
              </a:rPr>
              <a:t>Socket</a:t>
            </a:r>
            <a:endParaRPr lang="en-US" b="1" dirty="0">
              <a:latin typeface="Helvetica" pitchFamily="2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A4C77C0-31B1-9D05-F9C8-69D8CC78BF10}"/>
              </a:ext>
            </a:extLst>
          </p:cNvPr>
          <p:cNvSpPr txBox="1"/>
          <p:nvPr/>
        </p:nvSpPr>
        <p:spPr>
          <a:xfrm>
            <a:off x="5514927" y="5705834"/>
            <a:ext cx="2722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OS network stack layers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1FE9F73-420A-7479-EA1B-AB9F0944A316}"/>
              </a:ext>
            </a:extLst>
          </p:cNvPr>
          <p:cNvSpPr txBox="1"/>
          <p:nvPr/>
        </p:nvSpPr>
        <p:spPr>
          <a:xfrm>
            <a:off x="8898297" y="5733261"/>
            <a:ext cx="2722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OS network stack layers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EB0BF418-29C6-255C-9F1A-B7A178F1DF82}"/>
              </a:ext>
            </a:extLst>
          </p:cNvPr>
          <p:cNvGrpSpPr/>
          <p:nvPr/>
        </p:nvGrpSpPr>
        <p:grpSpPr>
          <a:xfrm>
            <a:off x="7641139" y="6232274"/>
            <a:ext cx="1822017" cy="369332"/>
            <a:chOff x="5997799" y="3676600"/>
            <a:chExt cx="1822017" cy="369332"/>
          </a:xfrm>
        </p:grpSpPr>
        <p:sp>
          <p:nvSpPr>
            <p:cNvPr id="55" name="Can 54">
              <a:extLst>
                <a:ext uri="{FF2B5EF4-FFF2-40B4-BE49-F238E27FC236}">
                  <a16:creationId xmlns:a16="http://schemas.microsoft.com/office/drawing/2014/main" id="{C5ACAE8A-7EF6-BC0E-3121-785896B4755C}"/>
                </a:ext>
              </a:extLst>
            </p:cNvPr>
            <p:cNvSpPr/>
            <p:nvPr/>
          </p:nvSpPr>
          <p:spPr>
            <a:xfrm rot="5400000">
              <a:off x="6739739" y="2950258"/>
              <a:ext cx="338137" cy="1822017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A8C799F0-AF4A-73D7-690C-9763D00305A6}"/>
                </a:ext>
              </a:extLst>
            </p:cNvPr>
            <p:cNvSpPr txBox="1"/>
            <p:nvPr/>
          </p:nvSpPr>
          <p:spPr>
            <a:xfrm>
              <a:off x="6399866" y="3676600"/>
              <a:ext cx="11926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solidFill>
                    <a:schemeClr val="bg1"/>
                  </a:solidFill>
                  <a:latin typeface="Helvetica" pitchFamily="2" charset="0"/>
                </a:rPr>
                <a:t>Internet</a:t>
              </a:r>
            </a:p>
          </p:txBody>
        </p:sp>
      </p:grpSp>
      <p:sp>
        <p:nvSpPr>
          <p:cNvPr id="57" name="Bent Up Arrow 56">
            <a:extLst>
              <a:ext uri="{FF2B5EF4-FFF2-40B4-BE49-F238E27FC236}">
                <a16:creationId xmlns:a16="http://schemas.microsoft.com/office/drawing/2014/main" id="{F1E7F612-D7F0-09D4-F707-1F30D20780D9}"/>
              </a:ext>
            </a:extLst>
          </p:cNvPr>
          <p:cNvSpPr/>
          <p:nvPr/>
        </p:nvSpPr>
        <p:spPr>
          <a:xfrm rot="16200000" flipH="1" flipV="1">
            <a:off x="6983634" y="6128110"/>
            <a:ext cx="433546" cy="45074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Bent Up Arrow 57">
            <a:extLst>
              <a:ext uri="{FF2B5EF4-FFF2-40B4-BE49-F238E27FC236}">
                <a16:creationId xmlns:a16="http://schemas.microsoft.com/office/drawing/2014/main" id="{EA91C9FE-5524-C592-F45D-75343332E9E8}"/>
              </a:ext>
            </a:extLst>
          </p:cNvPr>
          <p:cNvSpPr/>
          <p:nvPr/>
        </p:nvSpPr>
        <p:spPr>
          <a:xfrm rot="10800000" flipH="1" flipV="1">
            <a:off x="9626980" y="6100350"/>
            <a:ext cx="433546" cy="45074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386ACA3-20E5-350F-60AB-5F87E72CAD93}"/>
              </a:ext>
            </a:extLst>
          </p:cNvPr>
          <p:cNvSpPr txBox="1"/>
          <p:nvPr/>
        </p:nvSpPr>
        <p:spPr>
          <a:xfrm>
            <a:off x="7467076" y="759049"/>
            <a:ext cx="3206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Connection 4-tuple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758FAA78-954A-FBB1-7BD4-6C66C84A281F}"/>
              </a:ext>
            </a:extLst>
          </p:cNvPr>
          <p:cNvCxnSpPr>
            <a:cxnSpLocks/>
          </p:cNvCxnSpPr>
          <p:nvPr/>
        </p:nvCxnSpPr>
        <p:spPr>
          <a:xfrm flipH="1">
            <a:off x="6650661" y="1087525"/>
            <a:ext cx="642505" cy="196606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E123F360-46A8-7D11-6680-B0E4D970810D}"/>
              </a:ext>
            </a:extLst>
          </p:cNvPr>
          <p:cNvCxnSpPr>
            <a:cxnSpLocks/>
            <a:endCxn id="44" idx="0"/>
          </p:cNvCxnSpPr>
          <p:nvPr/>
        </p:nvCxnSpPr>
        <p:spPr>
          <a:xfrm flipH="1">
            <a:off x="7833568" y="1263394"/>
            <a:ext cx="409743" cy="1038579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38BDCF99-AD5F-17A9-31FC-54F3C5B49AA4}"/>
              </a:ext>
            </a:extLst>
          </p:cNvPr>
          <p:cNvCxnSpPr>
            <a:cxnSpLocks/>
            <a:endCxn id="45" idx="0"/>
          </p:cNvCxnSpPr>
          <p:nvPr/>
        </p:nvCxnSpPr>
        <p:spPr>
          <a:xfrm>
            <a:off x="9740695" y="1276922"/>
            <a:ext cx="558253" cy="392042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F1A41534-EA0B-5C24-698B-C0709207B2AD}"/>
              </a:ext>
            </a:extLst>
          </p:cNvPr>
          <p:cNvCxnSpPr>
            <a:cxnSpLocks/>
            <a:endCxn id="46" idx="0"/>
          </p:cNvCxnSpPr>
          <p:nvPr/>
        </p:nvCxnSpPr>
        <p:spPr>
          <a:xfrm>
            <a:off x="9118611" y="1262856"/>
            <a:ext cx="477530" cy="99207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A04EBEDE-D983-12D8-274E-8429A244CC50}"/>
              </a:ext>
            </a:extLst>
          </p:cNvPr>
          <p:cNvSpPr txBox="1"/>
          <p:nvPr/>
        </p:nvSpPr>
        <p:spPr>
          <a:xfrm>
            <a:off x="8839667" y="2666154"/>
            <a:ext cx="2519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Application process</a:t>
            </a:r>
          </a:p>
        </p:txBody>
      </p:sp>
      <p:pic>
        <p:nvPicPr>
          <p:cNvPr id="70" name="Picture 69" descr="A picture containing night sky&#10;&#10;Description automatically generated">
            <a:extLst>
              <a:ext uri="{FF2B5EF4-FFF2-40B4-BE49-F238E27FC236}">
                <a16:creationId xmlns:a16="http://schemas.microsoft.com/office/drawing/2014/main" id="{A74B33EC-3764-D2AC-7A3C-0E456E6EBD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28882" y="3456103"/>
            <a:ext cx="652370" cy="1207579"/>
          </a:xfrm>
          <a:prstGeom prst="rect">
            <a:avLst/>
          </a:prstGeom>
        </p:spPr>
      </p:pic>
      <p:sp>
        <p:nvSpPr>
          <p:cNvPr id="72" name="Oval 71">
            <a:extLst>
              <a:ext uri="{FF2B5EF4-FFF2-40B4-BE49-F238E27FC236}">
                <a16:creationId xmlns:a16="http://schemas.microsoft.com/office/drawing/2014/main" id="{8C707373-5B8A-7D88-6675-6DBA12EBCB9C}"/>
              </a:ext>
            </a:extLst>
          </p:cNvPr>
          <p:cNvSpPr/>
          <p:nvPr/>
        </p:nvSpPr>
        <p:spPr>
          <a:xfrm>
            <a:off x="6305860" y="3683503"/>
            <a:ext cx="1887948" cy="481467"/>
          </a:xfrm>
          <a:prstGeom prst="ellipse">
            <a:avLst/>
          </a:prstGeom>
          <a:solidFill>
            <a:srgbClr val="C00000">
              <a:alpha val="2729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0A4387D-6332-A7BE-78E9-E0FCCB5C048D}"/>
              </a:ext>
            </a:extLst>
          </p:cNvPr>
          <p:cNvSpPr txBox="1"/>
          <p:nvPr/>
        </p:nvSpPr>
        <p:spPr>
          <a:xfrm>
            <a:off x="5317262" y="3361551"/>
            <a:ext cx="3442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 err="1">
                <a:solidFill>
                  <a:srgbClr val="C00000"/>
                </a:solidFill>
                <a:latin typeface="Courier" pitchFamily="2" charset="0"/>
              </a:rPr>
              <a:t>gethostbyname</a:t>
            </a:r>
            <a:r>
              <a:rPr lang="en-US" b="1" dirty="0">
                <a:solidFill>
                  <a:srgbClr val="C00000"/>
                </a:solidFill>
                <a:latin typeface="Courier" pitchFamily="2" charset="0"/>
              </a:rPr>
              <a:t>()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6702D97-A4C4-11BB-6CBA-A494FA3ED29F}"/>
              </a:ext>
            </a:extLst>
          </p:cNvPr>
          <p:cNvSpPr txBox="1"/>
          <p:nvPr/>
        </p:nvSpPr>
        <p:spPr>
          <a:xfrm>
            <a:off x="3469224" y="1267116"/>
            <a:ext cx="281133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DNS: </a:t>
            </a:r>
            <a:r>
              <a:rPr lang="en-US" sz="2000" dirty="0">
                <a:latin typeface="Helvetica" pitchFamily="2" charset="0"/>
              </a:rPr>
              <a:t>turn human-readable addresses into IP addresses.</a:t>
            </a:r>
            <a:endParaRPr lang="en-US" sz="2800" dirty="0">
              <a:latin typeface="Helvetica" pitchFamily="2" charset="0"/>
            </a:endParaRP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C03EDB55-2E51-7AA3-DEDA-F3EF500C3E4D}"/>
              </a:ext>
            </a:extLst>
          </p:cNvPr>
          <p:cNvCxnSpPr>
            <a:cxnSpLocks/>
          </p:cNvCxnSpPr>
          <p:nvPr/>
        </p:nvCxnSpPr>
        <p:spPr>
          <a:xfrm>
            <a:off x="4919023" y="2398312"/>
            <a:ext cx="794152" cy="98730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486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6" grpId="0"/>
      <p:bldP spid="35" grpId="0"/>
      <p:bldP spid="37" grpId="0"/>
      <p:bldP spid="38" grpId="0"/>
      <p:bldP spid="39" grpId="0" animBg="1"/>
      <p:bldP spid="40" grpId="0"/>
      <p:bldP spid="42" grpId="0"/>
      <p:bldP spid="43" grpId="0" animBg="1"/>
      <p:bldP spid="44" grpId="0"/>
      <p:bldP spid="45" grpId="0"/>
      <p:bldP spid="46" grpId="0"/>
      <p:bldP spid="47" grpId="0"/>
      <p:bldP spid="48" grpId="0" animBg="1"/>
      <p:bldP spid="49" grpId="0"/>
      <p:bldP spid="51" grpId="0" animBg="1"/>
      <p:bldP spid="52" grpId="0"/>
      <p:bldP spid="53" grpId="0"/>
      <p:bldP spid="57" grpId="0" animBg="1"/>
      <p:bldP spid="58" grpId="0" animBg="1"/>
      <p:bldP spid="59" grpId="0"/>
      <p:bldP spid="68" grpId="0"/>
      <p:bldP spid="72" grpId="0" animBg="1"/>
      <p:bldP spid="73" grpId="0"/>
      <p:bldP spid="7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DA9EE-58D5-2441-9BE8-62891FB48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 record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84596-C63C-C447-87B5-E60C4446A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urier" pitchFamily="2" charset="0"/>
              </a:rPr>
              <a:t>dig –t &lt;type&gt; &lt;domain-name&gt;</a:t>
            </a:r>
          </a:p>
        </p:txBody>
      </p:sp>
    </p:spTree>
    <p:extLst>
      <p:ext uri="{BB962C8B-B14F-4D97-AF65-F5344CB8AC3E}">
        <p14:creationId xmlns:p14="http://schemas.microsoft.com/office/powerpoint/2010/main" val="20983367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6">
            <a:extLst>
              <a:ext uri="{FF2B5EF4-FFF2-40B4-BE49-F238E27FC236}">
                <a16:creationId xmlns:a16="http://schemas.microsoft.com/office/drawing/2014/main" id="{47BF0D01-D30B-0B45-B158-61AE01698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fld id="{C04FAA4C-F617-6A41-A05F-E9ED159808C6}" type="slidenum">
              <a:rPr lang="en-US" altLang="en-US" sz="1400">
                <a:latin typeface="Times New Roman" panose="02020603050405020304" pitchFamily="18" charset="0"/>
              </a:rPr>
              <a:pPr>
                <a:buFontTx/>
                <a:buNone/>
              </a:pPr>
              <a:t>21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B678F07C-613B-C84A-9AF1-00A6658533B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38199" y="1543729"/>
            <a:ext cx="10691813" cy="5177745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Hostname to IP address translation via a global network of servers</a:t>
            </a:r>
          </a:p>
          <a:p>
            <a:r>
              <a:rPr lang="en-US" altLang="en-US" sz="2400" dirty="0"/>
              <a:t>Embodies several scaling principles</a:t>
            </a:r>
          </a:p>
          <a:p>
            <a:pPr lvl="1"/>
            <a:r>
              <a:rPr lang="en-US" altLang="en-US" dirty="0"/>
              <a:t>Partition through a hierarchy to silo query load</a:t>
            </a:r>
          </a:p>
          <a:p>
            <a:pPr lvl="1"/>
            <a:r>
              <a:rPr lang="en-US" altLang="en-US" dirty="0"/>
              <a:t>Replication to scale out at each level of hierarchy</a:t>
            </a:r>
          </a:p>
          <a:p>
            <a:pPr lvl="1"/>
            <a:r>
              <a:rPr lang="en-US" altLang="en-US" dirty="0"/>
              <a:t>Caching to reduce query load</a:t>
            </a:r>
          </a:p>
          <a:p>
            <a:r>
              <a:rPr lang="en-US" altLang="en-US" sz="2400" dirty="0"/>
              <a:t>Once you have a reliable DB, can implement many useful things on top! </a:t>
            </a:r>
          </a:p>
          <a:p>
            <a:r>
              <a:rPr lang="en-US" altLang="en-US" sz="2400" dirty="0"/>
              <a:t>Example 1: Scaling large web services, e.g., google search, by redirecting different clients to different servers (IP addresses)</a:t>
            </a:r>
          </a:p>
          <a:p>
            <a:pPr lvl="1"/>
            <a:r>
              <a:rPr lang="en-US" altLang="en-US" sz="2000" dirty="0"/>
              <a:t>Reliability, load balancing, performance optimization</a:t>
            </a:r>
          </a:p>
          <a:p>
            <a:r>
              <a:rPr lang="en-US" altLang="en-US" sz="2400" dirty="0"/>
              <a:t>Example 2: Associating certificates, keys (security info) with domain names</a:t>
            </a:r>
          </a:p>
          <a:p>
            <a:pPr lvl="1"/>
            <a:r>
              <a:rPr lang="en-US" altLang="en-US" sz="2000" dirty="0">
                <a:hlinkClick r:id="rId2"/>
              </a:rPr>
              <a:t>https://www.rfc-editor.org/rfc/rfc8162.html</a:t>
            </a:r>
            <a:endParaRPr lang="en-US" altLang="en-US" sz="2000" dirty="0"/>
          </a:p>
          <a:p>
            <a:pPr lvl="1"/>
            <a:r>
              <a:rPr lang="en-US" altLang="en-US" sz="2000" dirty="0">
                <a:hlinkClick r:id="rId3"/>
              </a:rPr>
              <a:t>https://datatracker.ietf.org/doc/draft-ietf-dnsop-svcb-https/00/</a:t>
            </a:r>
            <a:endParaRPr lang="en-US" altLang="en-US" sz="2000" dirty="0"/>
          </a:p>
          <a:p>
            <a:pPr lvl="1"/>
            <a:endParaRPr lang="en-US" altLang="en-US" sz="2000" dirty="0"/>
          </a:p>
          <a:p>
            <a:pPr lvl="1"/>
            <a:endParaRPr lang="en-US" altLang="en-US" sz="2000" dirty="0"/>
          </a:p>
          <a:p>
            <a:endParaRPr lang="en-US" alt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A9C0DAD-AD68-454B-8FA3-9BAFF845B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Summary of DNS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38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Placeholder 5">
            <a:extLst>
              <a:ext uri="{FF2B5EF4-FFF2-40B4-BE49-F238E27FC236}">
                <a16:creationId xmlns:a16="http://schemas.microsoft.com/office/drawing/2014/main" id="{F5F83FCE-4FCC-5944-BBE6-A7B92D78CA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579" y="4046169"/>
            <a:ext cx="10101901" cy="2566988"/>
          </a:xfrm>
        </p:spPr>
        <p:txBody>
          <a:bodyPr>
            <a:normAutofit/>
          </a:bodyPr>
          <a:lstStyle/>
          <a:p>
            <a:r>
              <a:rPr lang="en-US" altLang="en-US" dirty="0"/>
              <a:t>Key idea: Implement a server that looks up a table.</a:t>
            </a:r>
          </a:p>
          <a:p>
            <a:r>
              <a:rPr lang="en-US" altLang="en-US" dirty="0"/>
              <a:t>Will this scale?</a:t>
            </a:r>
          </a:p>
          <a:p>
            <a:pPr lvl="1"/>
            <a:r>
              <a:rPr lang="en-US" altLang="en-US" dirty="0"/>
              <a:t>Every new (changed) host needs to be (re)entered in this table</a:t>
            </a:r>
          </a:p>
          <a:p>
            <a:pPr lvl="1"/>
            <a:r>
              <a:rPr lang="en-US" altLang="en-US" dirty="0"/>
              <a:t>Performance: can the server serve billions of Internet users?</a:t>
            </a:r>
          </a:p>
          <a:p>
            <a:pPr lvl="1"/>
            <a:r>
              <a:rPr lang="en-US" altLang="en-US" dirty="0"/>
              <a:t>Failure: what if the server or the database crashes?</a:t>
            </a:r>
          </a:p>
          <a:p>
            <a:pPr lvl="1"/>
            <a:r>
              <a:rPr lang="en-US" altLang="en-US" dirty="0"/>
              <a:t>Security: What if someone “takes over” this server?</a:t>
            </a:r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017F5CF3-9D09-1543-B981-846A444D4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fld id="{54F791E9-0A13-634C-9A94-3CE750F3F5AB}" type="slidenum">
              <a:rPr lang="en-US" altLang="en-US" sz="1400">
                <a:latin typeface="Times New Roman" panose="02020603050405020304" pitchFamily="18" charset="0"/>
              </a:rPr>
              <a:pPr>
                <a:buFontTx/>
                <a:buNone/>
              </a:pPr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12293" name="Object 2">
            <a:extLst>
              <a:ext uri="{FF2B5EF4-FFF2-40B4-BE49-F238E27FC236}">
                <a16:creationId xmlns:a16="http://schemas.microsoft.com/office/drawing/2014/main" id="{F7235B5A-B9E4-4943-842B-ACECAFAF4D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50585" y="2224239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7462500" imgH="14478000" progId="MS_ClipArt_Gallery.2">
                  <p:embed/>
                </p:oleObj>
              </mc:Choice>
              <mc:Fallback>
                <p:oleObj name="Clip" r:id="rId2" imgW="17462500" imgH="14478000" progId="MS_ClipArt_Gallery.2">
                  <p:embed/>
                  <p:pic>
                    <p:nvPicPr>
                      <p:cNvPr id="12293" name="Object 2">
                        <a:extLst>
                          <a:ext uri="{FF2B5EF4-FFF2-40B4-BE49-F238E27FC236}">
                            <a16:creationId xmlns:a16="http://schemas.microsoft.com/office/drawing/2014/main" id="{F7235B5A-B9E4-4943-842B-ACECAFAF4D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0585" y="2224239"/>
                        <a:ext cx="83343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BCC8C853-08CF-4642-9AA4-73D4858E9A08}"/>
              </a:ext>
            </a:extLst>
          </p:cNvPr>
          <p:cNvGraphicFramePr>
            <a:graphicFrameLocks noGrp="1"/>
          </p:cNvGraphicFramePr>
          <p:nvPr/>
        </p:nvGraphicFramePr>
        <p:xfrm>
          <a:off x="5834708" y="389892"/>
          <a:ext cx="5105400" cy="1431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935">
                <a:tc>
                  <a:txBody>
                    <a:bodyPr/>
                    <a:lstStyle/>
                    <a:p>
                      <a:r>
                        <a:rPr lang="en-US" sz="1400" dirty="0"/>
                        <a:t>DOMAIN</a:t>
                      </a:r>
                      <a:r>
                        <a:rPr lang="en-US" sz="1400" baseline="0" dirty="0"/>
                        <a:t> NAME</a:t>
                      </a:r>
                      <a:endParaRPr lang="en-US" sz="1400" dirty="0"/>
                    </a:p>
                  </a:txBody>
                  <a:tcPr marL="91445" marR="91445" marT="45740" marB="4574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IP</a:t>
                      </a:r>
                      <a:r>
                        <a:rPr lang="en-US" sz="1400" baseline="0" dirty="0"/>
                        <a:t> ADDRESS</a:t>
                      </a:r>
                      <a:endParaRPr lang="en-US" sz="1400" dirty="0"/>
                    </a:p>
                  </a:txBody>
                  <a:tcPr marL="91445" marR="91445" marT="45740" marB="4574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748">
                <a:tc>
                  <a:txBody>
                    <a:bodyPr/>
                    <a:lstStyle/>
                    <a:p>
                      <a:r>
                        <a:rPr lang="en-US" sz="1200" dirty="0" err="1"/>
                        <a:t>spotify.com</a:t>
                      </a:r>
                      <a:endParaRPr lang="en-US" sz="1200" dirty="0"/>
                    </a:p>
                  </a:txBody>
                  <a:tcPr marL="91445" marR="91445" marT="45740" marB="4574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98.138.253.109</a:t>
                      </a:r>
                    </a:p>
                  </a:txBody>
                  <a:tcPr marL="91445" marR="91445" marT="45740" marB="4574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748">
                <a:tc>
                  <a:txBody>
                    <a:bodyPr/>
                    <a:lstStyle/>
                    <a:p>
                      <a:r>
                        <a:rPr lang="en-US" sz="1200" dirty="0"/>
                        <a:t>cs.rutgers.edu</a:t>
                      </a:r>
                    </a:p>
                  </a:txBody>
                  <a:tcPr marL="91445" marR="91445" marT="45740" marB="4574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128.6.4.2</a:t>
                      </a:r>
                    </a:p>
                  </a:txBody>
                  <a:tcPr marL="91445" marR="91445" marT="45740" marB="4574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748">
                <a:tc>
                  <a:txBody>
                    <a:bodyPr/>
                    <a:lstStyle/>
                    <a:p>
                      <a:r>
                        <a:rPr lang="en-US" sz="1200" dirty="0"/>
                        <a:t>www.google.com</a:t>
                      </a:r>
                    </a:p>
                  </a:txBody>
                  <a:tcPr marL="91445" marR="91445" marT="45740" marB="4574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74.125.225.243</a:t>
                      </a:r>
                    </a:p>
                  </a:txBody>
                  <a:tcPr marL="91445" marR="91445" marT="45740" marB="4574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748">
                <a:tc>
                  <a:txBody>
                    <a:bodyPr/>
                    <a:lstStyle/>
                    <a:p>
                      <a:r>
                        <a:rPr lang="en-US" sz="1200" dirty="0"/>
                        <a:t>www.princeton.edu</a:t>
                      </a:r>
                    </a:p>
                  </a:txBody>
                  <a:tcPr marL="91445" marR="91445" marT="45740" marB="4574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128.112.132.86</a:t>
                      </a:r>
                    </a:p>
                  </a:txBody>
                  <a:tcPr marL="91445" marR="91445" marT="45740" marB="4574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315" name="TextBox 21">
            <a:extLst>
              <a:ext uri="{FF2B5EF4-FFF2-40B4-BE49-F238E27FC236}">
                <a16:creationId xmlns:a16="http://schemas.microsoft.com/office/drawing/2014/main" id="{C31769EA-1C91-FD45-AE4A-E5E8C71FA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390" y="2489218"/>
            <a:ext cx="330455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ZapfDingbats" pitchFamily="82" charset="2"/>
              <a:buNone/>
            </a:pPr>
            <a:r>
              <a:rPr lang="en-US" altLang="en-US" sz="2400" dirty="0">
                <a:latin typeface="Helvetica" pitchFamily="2" charset="0"/>
              </a:rPr>
              <a:t>QUERY </a:t>
            </a:r>
            <a:r>
              <a:rPr lang="en-US" altLang="en-US" sz="2400" dirty="0" err="1">
                <a:latin typeface="Helvetica" pitchFamily="2" charset="0"/>
              </a:rPr>
              <a:t>cs.rutgers.edu</a:t>
            </a:r>
            <a:endParaRPr lang="en-US" altLang="en-US" sz="2400" dirty="0">
              <a:latin typeface="Helvetica" pitchFamily="2" charset="0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C2A6AB8-8794-004F-BC7C-3C5BD3BB2307}"/>
              </a:ext>
            </a:extLst>
          </p:cNvPr>
          <p:cNvCxnSpPr/>
          <p:nvPr/>
        </p:nvCxnSpPr>
        <p:spPr bwMode="auto">
          <a:xfrm>
            <a:off x="2926898" y="2492793"/>
            <a:ext cx="6392863" cy="0"/>
          </a:xfrm>
          <a:prstGeom prst="straightConnector1">
            <a:avLst/>
          </a:prstGeom>
          <a:ln w="50800">
            <a:solidFill>
              <a:srgbClr val="C00000"/>
            </a:solidFill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317" name="Straight Arrow Connector 28">
            <a:extLst>
              <a:ext uri="{FF2B5EF4-FFF2-40B4-BE49-F238E27FC236}">
                <a16:creationId xmlns:a16="http://schemas.microsoft.com/office/drawing/2014/main" id="{B12756D7-E4D3-6C41-9463-4AD964C7EDE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741612" y="3423370"/>
            <a:ext cx="6708775" cy="0"/>
          </a:xfrm>
          <a:prstGeom prst="straightConnector1">
            <a:avLst/>
          </a:prstGeom>
          <a:noFill/>
          <a:ln w="508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18" name="TextBox 29">
            <a:extLst>
              <a:ext uri="{FF2B5EF4-FFF2-40B4-BE49-F238E27FC236}">
                <a16:creationId xmlns:a16="http://schemas.microsoft.com/office/drawing/2014/main" id="{A5280324-D38E-364E-812C-CFEE359A0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390" y="3492589"/>
            <a:ext cx="32640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ZapfDingbats" pitchFamily="82" charset="2"/>
              <a:buNone/>
            </a:pPr>
            <a:r>
              <a:rPr lang="en-US" altLang="en-US" sz="2400" dirty="0">
                <a:latin typeface="Helvetica" pitchFamily="2" charset="0"/>
              </a:rPr>
              <a:t>RESPONSE 128.6.4.2</a:t>
            </a:r>
          </a:p>
        </p:txBody>
      </p:sp>
      <p:sp>
        <p:nvSpPr>
          <p:cNvPr id="12319" name="TextBox 30">
            <a:extLst>
              <a:ext uri="{FF2B5EF4-FFF2-40B4-BE49-F238E27FC236}">
                <a16:creationId xmlns:a16="http://schemas.microsoft.com/office/drawing/2014/main" id="{982A0CD2-3816-5F4D-8FE6-C44F634BB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4693" y="2110421"/>
            <a:ext cx="36134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ZapfDingbats" pitchFamily="82" charset="2"/>
              <a:buNone/>
            </a:pPr>
            <a:r>
              <a:rPr lang="en-US" altLang="en-US" sz="1600" dirty="0">
                <a:latin typeface="Helvetica" pitchFamily="2" charset="0"/>
              </a:rPr>
              <a:t>&lt;Client IP, </a:t>
            </a:r>
            <a:r>
              <a:rPr lang="en-US" altLang="en-US" sz="1600" dirty="0" err="1">
                <a:latin typeface="Helvetica" pitchFamily="2" charset="0"/>
              </a:rPr>
              <a:t>CPort</a:t>
            </a:r>
            <a:r>
              <a:rPr lang="en-US" altLang="en-US" sz="1600" dirty="0">
                <a:latin typeface="Helvetica" pitchFamily="2" charset="0"/>
              </a:rPr>
              <a:t>, DNS server IP, 53&gt; </a:t>
            </a:r>
          </a:p>
        </p:txBody>
      </p:sp>
      <p:sp>
        <p:nvSpPr>
          <p:cNvPr id="12320" name="TextBox 31">
            <a:extLst>
              <a:ext uri="{FF2B5EF4-FFF2-40B4-BE49-F238E27FC236}">
                <a16:creationId xmlns:a16="http://schemas.microsoft.com/office/drawing/2014/main" id="{0363D13B-44CD-A14B-AD77-30ABEE8EB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4120" y="3062120"/>
            <a:ext cx="335457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ZapfDingbats" pitchFamily="82" charset="2"/>
              <a:buNone/>
            </a:pPr>
            <a:r>
              <a:rPr lang="en-US" altLang="en-US" sz="1600" dirty="0">
                <a:latin typeface="Helvetica" pitchFamily="2" charset="0"/>
              </a:rPr>
              <a:t>&lt;DNS server, 53, Client IP, </a:t>
            </a:r>
            <a:r>
              <a:rPr lang="en-US" altLang="en-US" sz="1600" dirty="0" err="1">
                <a:latin typeface="Helvetica" pitchFamily="2" charset="0"/>
              </a:rPr>
              <a:t>Cport</a:t>
            </a:r>
            <a:r>
              <a:rPr lang="en-US" altLang="en-US" sz="1600" dirty="0">
                <a:latin typeface="Helvetica" pitchFamily="2" charset="0"/>
              </a:rPr>
              <a:t>&gt;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7327731-9EF3-534B-B4B8-7960BCB93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Helvetica" pitchFamily="2" charset="0"/>
              </a:rPr>
              <a:t>Simple DNS</a:t>
            </a:r>
            <a:endParaRPr lang="en-US" dirty="0">
              <a:latin typeface="Helvetica" pitchFamily="2" charset="0"/>
            </a:endParaRPr>
          </a:p>
        </p:txBody>
      </p:sp>
      <p:pic>
        <p:nvPicPr>
          <p:cNvPr id="2" name="Picture 25">
            <a:extLst>
              <a:ext uri="{FF2B5EF4-FFF2-40B4-BE49-F238E27FC236}">
                <a16:creationId xmlns:a16="http://schemas.microsoft.com/office/drawing/2014/main" id="{7E6B5F3A-6B48-8357-1DF7-E08565D8A5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9761" y="2058414"/>
            <a:ext cx="719964" cy="954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7146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5" grpId="0"/>
      <p:bldP spid="12318" grpId="0"/>
      <p:bldP spid="12319" grpId="0"/>
      <p:bldP spid="123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6">
            <a:extLst>
              <a:ext uri="{FF2B5EF4-FFF2-40B4-BE49-F238E27FC236}">
                <a16:creationId xmlns:a16="http://schemas.microsoft.com/office/drawing/2014/main" id="{266DCEF4-203F-F94A-98A5-EADF08A54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fld id="{B91403D0-2BF8-F643-BE6A-D55A9773C9F9}" type="slidenum">
              <a:rPr lang="en-US" altLang="en-US" sz="1400">
                <a:latin typeface="Times New Roman" panose="02020603050405020304" pitchFamily="18" charset="0"/>
              </a:rPr>
              <a:pPr>
                <a:buFontTx/>
                <a:buNone/>
              </a:pPr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CD09C6D6-82DD-0D40-B5C5-B8F44CC07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8563" y="1919288"/>
            <a:ext cx="2063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Root DNS Servers</a:t>
            </a: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2C38EFAA-E66D-114D-A72C-25ACBB648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2050" y="2987676"/>
            <a:ext cx="1974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com DNS servers</a:t>
            </a:r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9D487FE8-72D8-9D48-98BC-D411526010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0" y="2921001"/>
            <a:ext cx="1873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org DNS servers</a:t>
            </a: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E744E2F4-6F19-9F4D-B689-EC9EC7455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513" y="2921001"/>
            <a:ext cx="1924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edu DNS servers</a:t>
            </a:r>
          </a:p>
        </p:txBody>
      </p:sp>
      <p:sp>
        <p:nvSpPr>
          <p:cNvPr id="14343" name="Line 7">
            <a:extLst>
              <a:ext uri="{FF2B5EF4-FFF2-40B4-BE49-F238E27FC236}">
                <a16:creationId xmlns:a16="http://schemas.microsoft.com/office/drawing/2014/main" id="{0C624542-E3B4-3442-8B03-A4B15FD652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48076" y="2319338"/>
            <a:ext cx="2074863" cy="6016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Line 8">
            <a:extLst>
              <a:ext uri="{FF2B5EF4-FFF2-40B4-BE49-F238E27FC236}">
                <a16:creationId xmlns:a16="http://schemas.microsoft.com/office/drawing/2014/main" id="{0B69DC45-70E1-004D-87A2-A5DF035E3C9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0275" y="2252664"/>
            <a:ext cx="0" cy="6683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Line 9">
            <a:extLst>
              <a:ext uri="{FF2B5EF4-FFF2-40B4-BE49-F238E27FC236}">
                <a16:creationId xmlns:a16="http://schemas.microsoft.com/office/drawing/2014/main" id="{FDD431E1-D7F1-4543-A409-68E6881FDAA8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7464" y="2319338"/>
            <a:ext cx="2147887" cy="6016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0EEB8BCD-D37A-E74C-832D-42A61D714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9300" y="3595688"/>
            <a:ext cx="1479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rutgers.edu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DNS servers</a:t>
            </a:r>
          </a:p>
        </p:txBody>
      </p:sp>
      <p:sp>
        <p:nvSpPr>
          <p:cNvPr id="14347" name="Text Box 11">
            <a:extLst>
              <a:ext uri="{FF2B5EF4-FFF2-40B4-BE49-F238E27FC236}">
                <a16:creationId xmlns:a16="http://schemas.microsoft.com/office/drawing/2014/main" id="{893DAF49-4DA7-9F48-A7D5-783959425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3788" y="3556000"/>
            <a:ext cx="1479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umass.edu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DNS servers</a:t>
            </a:r>
          </a:p>
        </p:txBody>
      </p:sp>
      <p:sp>
        <p:nvSpPr>
          <p:cNvPr id="14348" name="Line 12">
            <a:extLst>
              <a:ext uri="{FF2B5EF4-FFF2-40B4-BE49-F238E27FC236}">
                <a16:creationId xmlns:a16="http://schemas.microsoft.com/office/drawing/2014/main" id="{67A621CC-C988-C747-B7BA-693289C056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42263" y="3254376"/>
            <a:ext cx="500062" cy="3349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9" name="Line 13">
            <a:extLst>
              <a:ext uri="{FF2B5EF4-FFF2-40B4-BE49-F238E27FC236}">
                <a16:creationId xmlns:a16="http://schemas.microsoft.com/office/drawing/2014/main" id="{311D0620-3368-C146-931E-5B394FE75733}"/>
              </a:ext>
            </a:extLst>
          </p:cNvPr>
          <p:cNvSpPr>
            <a:spLocks noChangeShapeType="1"/>
          </p:cNvSpPr>
          <p:nvPr/>
        </p:nvSpPr>
        <p:spPr bwMode="auto">
          <a:xfrm>
            <a:off x="8872539" y="3254376"/>
            <a:ext cx="428625" cy="3349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0" name="Text Box 14">
            <a:extLst>
              <a:ext uri="{FF2B5EF4-FFF2-40B4-BE49-F238E27FC236}">
                <a16:creationId xmlns:a16="http://schemas.microsoft.com/office/drawing/2014/main" id="{845E2251-6B04-1B46-AA09-FDF78D55C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7550" y="3689350"/>
            <a:ext cx="1479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 err="1">
                <a:latin typeface="Arial" panose="020B0604020202020204" pitchFamily="34" charset="0"/>
              </a:rPr>
              <a:t>google.com</a:t>
            </a: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DNS servers</a:t>
            </a:r>
          </a:p>
        </p:txBody>
      </p:sp>
      <p:sp>
        <p:nvSpPr>
          <p:cNvPr id="14351" name="Text Box 15">
            <a:extLst>
              <a:ext uri="{FF2B5EF4-FFF2-40B4-BE49-F238E27FC236}">
                <a16:creationId xmlns:a16="http://schemas.microsoft.com/office/drawing/2014/main" id="{854EBB05-B461-0048-93B8-516B7CECF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722688"/>
            <a:ext cx="1492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amazon.com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DNS servers</a:t>
            </a:r>
          </a:p>
        </p:txBody>
      </p:sp>
      <p:sp>
        <p:nvSpPr>
          <p:cNvPr id="14352" name="Line 16">
            <a:extLst>
              <a:ext uri="{FF2B5EF4-FFF2-40B4-BE49-F238E27FC236}">
                <a16:creationId xmlns:a16="http://schemas.microsoft.com/office/drawing/2014/main" id="{2E07294C-1128-C241-B9ED-D9F3241D53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89239" y="3322638"/>
            <a:ext cx="287337" cy="400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3" name="Line 17">
            <a:extLst>
              <a:ext uri="{FF2B5EF4-FFF2-40B4-BE49-F238E27FC236}">
                <a16:creationId xmlns:a16="http://schemas.microsoft.com/office/drawing/2014/main" id="{6A97D8D4-36F0-4C48-8596-9E96B57169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9514" y="3322638"/>
            <a:ext cx="358775" cy="400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4" name="Text Box 18">
            <a:extLst>
              <a:ext uri="{FF2B5EF4-FFF2-40B4-BE49-F238E27FC236}">
                <a16:creationId xmlns:a16="http://schemas.microsoft.com/office/drawing/2014/main" id="{7247BEFF-6F5F-E945-9312-D1B592EE0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2900" y="3621088"/>
            <a:ext cx="1479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 err="1">
                <a:latin typeface="Arial" panose="020B0604020202020204" pitchFamily="34" charset="0"/>
              </a:rPr>
              <a:t>wnyc.org</a:t>
            </a: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DNS servers</a:t>
            </a:r>
          </a:p>
        </p:txBody>
      </p:sp>
      <p:sp>
        <p:nvSpPr>
          <p:cNvPr id="14355" name="Line 19">
            <a:extLst>
              <a:ext uri="{FF2B5EF4-FFF2-40B4-BE49-F238E27FC236}">
                <a16:creationId xmlns:a16="http://schemas.microsoft.com/office/drawing/2014/main" id="{196920E4-A70A-A94E-BEEC-02A056C7D1F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0275" y="3254375"/>
            <a:ext cx="0" cy="4016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7" name="Line 25">
            <a:extLst>
              <a:ext uri="{FF2B5EF4-FFF2-40B4-BE49-F238E27FC236}">
                <a16:creationId xmlns:a16="http://schemas.microsoft.com/office/drawing/2014/main" id="{F40CB8C9-8A6F-5F47-9820-38758628AC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27875" y="4244975"/>
            <a:ext cx="444500" cy="522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8" name="Text Box 26">
            <a:extLst>
              <a:ext uri="{FF2B5EF4-FFF2-40B4-BE49-F238E27FC236}">
                <a16:creationId xmlns:a16="http://schemas.microsoft.com/office/drawing/2014/main" id="{3BC06DE9-3011-554E-B016-5FAE1543C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763" y="4773613"/>
            <a:ext cx="1708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ZapfDingbats" pitchFamily="82" charset="2"/>
              <a:buNone/>
            </a:pPr>
            <a:r>
              <a:rPr lang="en-US" altLang="en-US" sz="1800">
                <a:latin typeface="Arial" panose="020B0604020202020204" pitchFamily="34" charset="0"/>
              </a:rPr>
              <a:t>cs.rutgers.edu </a:t>
            </a:r>
            <a:br>
              <a:rPr lang="en-US" altLang="en-US" sz="1800">
                <a:latin typeface="Arial" panose="020B0604020202020204" pitchFamily="34" charset="0"/>
              </a:rPr>
            </a:br>
            <a:r>
              <a:rPr lang="en-US" altLang="en-US" sz="1800">
                <a:latin typeface="Arial" panose="020B0604020202020204" pitchFamily="34" charset="0"/>
              </a:rPr>
              <a:t>DNS server</a:t>
            </a:r>
          </a:p>
        </p:txBody>
      </p:sp>
      <p:sp>
        <p:nvSpPr>
          <p:cNvPr id="14359" name="Text Box 27">
            <a:extLst>
              <a:ext uri="{FF2B5EF4-FFF2-40B4-BE49-F238E27FC236}">
                <a16:creationId xmlns:a16="http://schemas.microsoft.com/office/drawing/2014/main" id="{30F37D51-231D-E04E-AC77-88A01811D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6125517"/>
            <a:ext cx="15888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ZapfDingbats" pitchFamily="82" charset="2"/>
              <a:buNone/>
            </a:pPr>
            <a:r>
              <a:rPr lang="en-US" altLang="en-US" sz="2400" dirty="0">
                <a:latin typeface="Helvetica" pitchFamily="2" charset="0"/>
              </a:rPr>
              <a:t>RFC 1034</a:t>
            </a:r>
            <a:endParaRPr lang="en-US" altLang="en-US" sz="2400" dirty="0">
              <a:solidFill>
                <a:srgbClr val="C00000"/>
              </a:solidFill>
              <a:latin typeface="Helvetica" pitchFamily="2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CF438B3-A2CF-AF46-9E20-6061D6385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Helvetica" pitchFamily="2" charset="0"/>
              </a:rPr>
              <a:t>Distributed and hierarchical database</a:t>
            </a:r>
            <a:endParaRPr lang="en-US" dirty="0">
              <a:latin typeface="Helvet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8A28DC-F86B-0340-8BAE-EDF38BD68A2F}"/>
              </a:ext>
            </a:extLst>
          </p:cNvPr>
          <p:cNvSpPr txBox="1"/>
          <p:nvPr/>
        </p:nvSpPr>
        <p:spPr>
          <a:xfrm>
            <a:off x="9580563" y="1919288"/>
            <a:ext cx="2304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Top-level domain (TLD) servers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CEADBC3-871D-6644-82AD-F8E4EFE24056}"/>
              </a:ext>
            </a:extLst>
          </p:cNvPr>
          <p:cNvCxnSpPr/>
          <p:nvPr/>
        </p:nvCxnSpPr>
        <p:spPr>
          <a:xfrm flipH="1">
            <a:off x="8872539" y="2319338"/>
            <a:ext cx="581024" cy="601662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7D82E6E-EA88-7F44-8FB6-EA26473AB96C}"/>
              </a:ext>
            </a:extLst>
          </p:cNvPr>
          <p:cNvCxnSpPr>
            <a:cxnSpLocks/>
          </p:cNvCxnSpPr>
          <p:nvPr/>
        </p:nvCxnSpPr>
        <p:spPr>
          <a:xfrm flipH="1">
            <a:off x="6653214" y="2210447"/>
            <a:ext cx="2771774" cy="777229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D9C737B-0191-FC43-842A-4E0B65675A0A}"/>
              </a:ext>
            </a:extLst>
          </p:cNvPr>
          <p:cNvCxnSpPr>
            <a:cxnSpLocks/>
          </p:cNvCxnSpPr>
          <p:nvPr/>
        </p:nvCxnSpPr>
        <p:spPr>
          <a:xfrm flipH="1">
            <a:off x="4305301" y="2108160"/>
            <a:ext cx="5148262" cy="859329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7F1367C-5A94-1046-83F2-9FDA406D55EA}"/>
              </a:ext>
            </a:extLst>
          </p:cNvPr>
          <p:cNvSpPr txBox="1"/>
          <p:nvPr/>
        </p:nvSpPr>
        <p:spPr>
          <a:xfrm>
            <a:off x="9453563" y="4724619"/>
            <a:ext cx="2310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Authoritative name server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AA953FC-6495-CD4F-8A5F-575AC0BDA5FA}"/>
              </a:ext>
            </a:extLst>
          </p:cNvPr>
          <p:cNvCxnSpPr>
            <a:endCxn id="14358" idx="3"/>
          </p:cNvCxnSpPr>
          <p:nvPr/>
        </p:nvCxnSpPr>
        <p:spPr>
          <a:xfrm flipH="1">
            <a:off x="8443913" y="4953684"/>
            <a:ext cx="857251" cy="14060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Map&#10;&#10;Description automatically generated">
            <a:extLst>
              <a:ext uri="{FF2B5EF4-FFF2-40B4-BE49-F238E27FC236}">
                <a16:creationId xmlns:a16="http://schemas.microsoft.com/office/drawing/2014/main" id="{D0D181B9-DDAA-834D-92CE-4CDAA3B777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04" y="3171709"/>
            <a:ext cx="1532281" cy="2855911"/>
          </a:xfrm>
          <a:prstGeom prst="rect">
            <a:avLst/>
          </a:prstGeom>
        </p:spPr>
      </p:pic>
      <p:pic>
        <p:nvPicPr>
          <p:cNvPr id="10" name="Picture 9" descr="Map&#10;&#10;Description automatically generated">
            <a:extLst>
              <a:ext uri="{FF2B5EF4-FFF2-40B4-BE49-F238E27FC236}">
                <a16:creationId xmlns:a16="http://schemas.microsoft.com/office/drawing/2014/main" id="{4C273992-1D44-4546-896B-E9B6C13E57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668" y="1043087"/>
            <a:ext cx="2425180" cy="20261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FED458-4B2E-6642-980D-A6945B520F52}"/>
              </a:ext>
            </a:extLst>
          </p:cNvPr>
          <p:cNvCxnSpPr>
            <a:cxnSpLocks/>
          </p:cNvCxnSpPr>
          <p:nvPr/>
        </p:nvCxnSpPr>
        <p:spPr>
          <a:xfrm>
            <a:off x="1677318" y="2380213"/>
            <a:ext cx="149146" cy="1342475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ADCAD8E-3A4B-E049-AE64-846625C7E1D5}"/>
              </a:ext>
            </a:extLst>
          </p:cNvPr>
          <p:cNvCxnSpPr>
            <a:cxnSpLocks/>
          </p:cNvCxnSpPr>
          <p:nvPr/>
        </p:nvCxnSpPr>
        <p:spPr>
          <a:xfrm flipH="1">
            <a:off x="395031" y="2380213"/>
            <a:ext cx="976960" cy="1209126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5">
            <a:extLst>
              <a:ext uri="{FF2B5EF4-FFF2-40B4-BE49-F238E27FC236}">
                <a16:creationId xmlns:a16="http://schemas.microsoft.com/office/drawing/2014/main" id="{3AD13DE2-17BA-3C10-26B0-8949DE067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439" y="4493524"/>
            <a:ext cx="1053370" cy="1395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8" name="Picture 25">
            <a:extLst>
              <a:ext uri="{FF2B5EF4-FFF2-40B4-BE49-F238E27FC236}">
                <a16:creationId xmlns:a16="http://schemas.microsoft.com/office/drawing/2014/main" id="{0FF41AC3-4709-C932-7D91-BC3A49BD84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743" y="2449997"/>
            <a:ext cx="389368" cy="515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6" name="Picture 25">
            <a:extLst>
              <a:ext uri="{FF2B5EF4-FFF2-40B4-BE49-F238E27FC236}">
                <a16:creationId xmlns:a16="http://schemas.microsoft.com/office/drawing/2014/main" id="{AB77C45C-0521-B21E-89BA-6A3A96AE2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4833" y="2533212"/>
            <a:ext cx="389368" cy="515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7" name="Picture 25">
            <a:extLst>
              <a:ext uri="{FF2B5EF4-FFF2-40B4-BE49-F238E27FC236}">
                <a16:creationId xmlns:a16="http://schemas.microsoft.com/office/drawing/2014/main" id="{1A429110-FE87-240D-198A-408F1D4A8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3854" y="2504717"/>
            <a:ext cx="389368" cy="515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8" name="Picture 25">
            <a:extLst>
              <a:ext uri="{FF2B5EF4-FFF2-40B4-BE49-F238E27FC236}">
                <a16:creationId xmlns:a16="http://schemas.microsoft.com/office/drawing/2014/main" id="{EBC4E8D1-E82F-E5E4-4548-7476F76952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939" y="1510491"/>
            <a:ext cx="389368" cy="515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9" name="Picture 25">
            <a:extLst>
              <a:ext uri="{FF2B5EF4-FFF2-40B4-BE49-F238E27FC236}">
                <a16:creationId xmlns:a16="http://schemas.microsoft.com/office/drawing/2014/main" id="{61DE72B4-2ADA-EF55-6987-A8351824C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9839" y="3278233"/>
            <a:ext cx="389368" cy="515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20" name="Picture 25">
            <a:extLst>
              <a:ext uri="{FF2B5EF4-FFF2-40B4-BE49-F238E27FC236}">
                <a16:creationId xmlns:a16="http://schemas.microsoft.com/office/drawing/2014/main" id="{9CEC8118-9045-AD1D-1118-B04985A31C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245" y="3354389"/>
            <a:ext cx="389368" cy="515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21" name="Picture 25">
            <a:extLst>
              <a:ext uri="{FF2B5EF4-FFF2-40B4-BE49-F238E27FC236}">
                <a16:creationId xmlns:a16="http://schemas.microsoft.com/office/drawing/2014/main" id="{1C290879-5DEC-764D-A21F-1BA26EB42D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026" y="3447752"/>
            <a:ext cx="389368" cy="515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22" name="Picture 25">
            <a:extLst>
              <a:ext uri="{FF2B5EF4-FFF2-40B4-BE49-F238E27FC236}">
                <a16:creationId xmlns:a16="http://schemas.microsoft.com/office/drawing/2014/main" id="{FF97BF2E-A858-C215-C615-D72C52EF17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722" y="4223980"/>
            <a:ext cx="389368" cy="515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23" name="Picture 25">
            <a:extLst>
              <a:ext uri="{FF2B5EF4-FFF2-40B4-BE49-F238E27FC236}">
                <a16:creationId xmlns:a16="http://schemas.microsoft.com/office/drawing/2014/main" id="{1DB63E0F-A4D7-F7C8-204E-2E66C6FE7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6979" y="5084343"/>
            <a:ext cx="389368" cy="515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2C9C835-67E0-B5FD-41B5-F7C943E11F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7799" y="4661375"/>
            <a:ext cx="1274357" cy="1100129"/>
          </a:xfrm>
          <a:prstGeom prst="rect">
            <a:avLst/>
          </a:prstGeom>
        </p:spPr>
      </p:pic>
      <p:pic>
        <p:nvPicPr>
          <p:cNvPr id="28" name="Picture 25">
            <a:extLst>
              <a:ext uri="{FF2B5EF4-FFF2-40B4-BE49-F238E27FC236}">
                <a16:creationId xmlns:a16="http://schemas.microsoft.com/office/drawing/2014/main" id="{611BE5DE-C35C-9DCE-B696-67D6AD1CE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543" y="1971962"/>
            <a:ext cx="389368" cy="515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29" name="Picture 25">
            <a:extLst>
              <a:ext uri="{FF2B5EF4-FFF2-40B4-BE49-F238E27FC236}">
                <a16:creationId xmlns:a16="http://schemas.microsoft.com/office/drawing/2014/main" id="{9ABD977C-EDE5-C03D-C62A-5712C1AAD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148" y="2449310"/>
            <a:ext cx="389368" cy="515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0" name="Picture 25">
            <a:extLst>
              <a:ext uri="{FF2B5EF4-FFF2-40B4-BE49-F238E27FC236}">
                <a16:creationId xmlns:a16="http://schemas.microsoft.com/office/drawing/2014/main" id="{599FD781-0182-A341-2CB9-147392E874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0611" y="1852612"/>
            <a:ext cx="389368" cy="515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D4D1CF6-3DFC-9F88-AF49-304730E7F749}"/>
              </a:ext>
            </a:extLst>
          </p:cNvPr>
          <p:cNvSpPr txBox="1"/>
          <p:nvPr/>
        </p:nvSpPr>
        <p:spPr>
          <a:xfrm>
            <a:off x="4632756" y="6063734"/>
            <a:ext cx="1734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Hierarchy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E437F96-AAF7-7B60-85DC-0CC056A42B90}"/>
              </a:ext>
            </a:extLst>
          </p:cNvPr>
          <p:cNvSpPr txBox="1"/>
          <p:nvPr/>
        </p:nvSpPr>
        <p:spPr>
          <a:xfrm>
            <a:off x="7441407" y="6077247"/>
            <a:ext cx="1734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Replication</a:t>
            </a:r>
          </a:p>
        </p:txBody>
      </p:sp>
    </p:spTree>
    <p:extLst>
      <p:ext uri="{BB962C8B-B14F-4D97-AF65-F5344CB8AC3E}">
        <p14:creationId xmlns:p14="http://schemas.microsoft.com/office/powerpoint/2010/main" val="239793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/>
      <p:bldP spid="14342" grpId="0"/>
      <p:bldP spid="14343" grpId="0" animBg="1"/>
      <p:bldP spid="14344" grpId="0" animBg="1"/>
      <p:bldP spid="14345" grpId="0" animBg="1"/>
      <p:bldP spid="14346" grpId="0"/>
      <p:bldP spid="14347" grpId="0"/>
      <p:bldP spid="14348" grpId="0" animBg="1"/>
      <p:bldP spid="14349" grpId="0" animBg="1"/>
      <p:bldP spid="14350" grpId="0"/>
      <p:bldP spid="14351" grpId="0"/>
      <p:bldP spid="14352" grpId="0" animBg="1"/>
      <p:bldP spid="14353" grpId="0" animBg="1"/>
      <p:bldP spid="14354" grpId="0"/>
      <p:bldP spid="14355" grpId="0" animBg="1"/>
      <p:bldP spid="14357" grpId="0" animBg="1"/>
      <p:bldP spid="14358" grpId="0"/>
      <p:bldP spid="2" grpId="0"/>
      <p:bldP spid="12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5">
            <a:extLst>
              <a:ext uri="{FF2B5EF4-FFF2-40B4-BE49-F238E27FC236}">
                <a16:creationId xmlns:a16="http://schemas.microsoft.com/office/drawing/2014/main" id="{8885EFF7-874F-A74F-BE66-F4A7967B4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DNS Protocol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C1D344E-4D6C-0F4A-9A24-1D8D5BB07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4886"/>
            <a:ext cx="10515600" cy="4642077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/>
              <a:t>Client-server application</a:t>
            </a:r>
          </a:p>
          <a:p>
            <a:pPr>
              <a:defRPr/>
            </a:pPr>
            <a:r>
              <a:rPr lang="en-US" dirty="0"/>
              <a:t>Client connects to (known) port 53 on server </a:t>
            </a:r>
          </a:p>
          <a:p>
            <a:pPr>
              <a:defRPr/>
            </a:pPr>
            <a:r>
              <a:rPr lang="en-US" dirty="0"/>
              <a:t>For now, assume DNS server IP known</a:t>
            </a:r>
          </a:p>
          <a:p>
            <a:pPr>
              <a:defRPr/>
            </a:pPr>
            <a:r>
              <a:rPr lang="en-US" dirty="0"/>
              <a:t>Two types of messages</a:t>
            </a:r>
          </a:p>
          <a:p>
            <a:pPr lvl="1">
              <a:defRPr/>
            </a:pPr>
            <a:r>
              <a:rPr lang="en-US" dirty="0"/>
              <a:t>Queries</a:t>
            </a:r>
          </a:p>
          <a:p>
            <a:pPr lvl="1">
              <a:defRPr/>
            </a:pPr>
            <a:r>
              <a:rPr lang="en-US" dirty="0"/>
              <a:t>Responses</a:t>
            </a:r>
          </a:p>
          <a:p>
            <a:pPr>
              <a:defRPr/>
            </a:pPr>
            <a:r>
              <a:rPr lang="en-US" dirty="0"/>
              <a:t>Type of Query (OPCODE)</a:t>
            </a:r>
          </a:p>
          <a:p>
            <a:pPr lvl="1">
              <a:defRPr/>
            </a:pPr>
            <a:r>
              <a:rPr lang="en-US" dirty="0"/>
              <a:t>Standard query (0x0)</a:t>
            </a:r>
          </a:p>
          <a:p>
            <a:pPr lvl="2">
              <a:defRPr/>
            </a:pPr>
            <a:r>
              <a:rPr lang="en-US" dirty="0"/>
              <a:t>e.g., Request IP address for a given domain name</a:t>
            </a:r>
          </a:p>
          <a:p>
            <a:pPr lvl="1">
              <a:defRPr/>
            </a:pPr>
            <a:r>
              <a:rPr lang="en-US" dirty="0"/>
              <a:t>Updates (0x5)</a:t>
            </a:r>
          </a:p>
          <a:p>
            <a:pPr lvl="2">
              <a:defRPr/>
            </a:pPr>
            <a:r>
              <a:rPr lang="en-US" dirty="0"/>
              <a:t>Provide a binding of IP address to domain name</a:t>
            </a:r>
          </a:p>
          <a:p>
            <a:pPr>
              <a:defRPr/>
            </a:pPr>
            <a:r>
              <a:rPr lang="en-US" dirty="0"/>
              <a:t>Each type has a common message format that follows the header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5364" name="Slide Number Placeholder 4">
            <a:extLst>
              <a:ext uri="{FF2B5EF4-FFF2-40B4-BE49-F238E27FC236}">
                <a16:creationId xmlns:a16="http://schemas.microsoft.com/office/drawing/2014/main" id="{5FB4C05D-2EC7-B248-9702-6B4D6D75A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fld id="{9A508A60-AA3C-124C-8CD4-88E731871A8E}" type="slidenum">
              <a:rPr lang="en-US" altLang="en-US" sz="1400">
                <a:latin typeface="Times New Roman" panose="02020603050405020304" pitchFamily="18" charset="0"/>
              </a:rPr>
              <a:pPr>
                <a:buFontTx/>
                <a:buNone/>
              </a:pPr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909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6">
            <a:extLst>
              <a:ext uri="{FF2B5EF4-FFF2-40B4-BE49-F238E27FC236}">
                <a16:creationId xmlns:a16="http://schemas.microsoft.com/office/drawing/2014/main" id="{C27ADA17-E705-DC45-9C47-C3C038D96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fld id="{F5E86301-B890-CF4E-B100-EF98FD00345C}" type="slidenum">
              <a:rPr lang="en-US" altLang="en-US" sz="1400">
                <a:latin typeface="Times New Roman" panose="02020603050405020304" pitchFamily="18" charset="0"/>
              </a:rPr>
              <a:pPr>
                <a:buFontTx/>
                <a:buNone/>
              </a:pPr>
              <a:t>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3CD8CAF1-99F5-9244-9A5E-D28F567A867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334588" y="1500188"/>
            <a:ext cx="9506010" cy="754856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  <a:buFont typeface="ZapfDingbats" pitchFamily="82" charset="2"/>
              <a:buNone/>
            </a:pPr>
            <a:r>
              <a:rPr lang="en-US" altLang="en-US" sz="2400" u="sng" dirty="0">
                <a:solidFill>
                  <a:schemeClr val="accent2"/>
                </a:solidFill>
              </a:rPr>
              <a:t>DNS protocol :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C00000"/>
                </a:solidFill>
              </a:rPr>
              <a:t>query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/>
              <a:t>and </a:t>
            </a:r>
            <a:r>
              <a:rPr lang="en-US" altLang="en-US" sz="2400" dirty="0">
                <a:solidFill>
                  <a:srgbClr val="C00000"/>
                </a:solidFill>
              </a:rPr>
              <a:t>reply</a:t>
            </a:r>
            <a:r>
              <a:rPr lang="en-US" altLang="en-US" sz="2400" dirty="0"/>
              <a:t> messages, both with same </a:t>
            </a:r>
            <a:r>
              <a:rPr lang="en-US" altLang="en-US" sz="2400" dirty="0">
                <a:solidFill>
                  <a:srgbClr val="C00000"/>
                </a:solidFill>
              </a:rPr>
              <a:t>message format</a:t>
            </a:r>
          </a:p>
        </p:txBody>
      </p:sp>
      <p:sp>
        <p:nvSpPr>
          <p:cNvPr id="21509" name="Rectangle 4">
            <a:extLst>
              <a:ext uri="{FF2B5EF4-FFF2-40B4-BE49-F238E27FC236}">
                <a16:creationId xmlns:a16="http://schemas.microsoft.com/office/drawing/2014/main" id="{9F9FF86F-AC61-BA41-AB78-0CF784EA5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1713" y="2255044"/>
            <a:ext cx="3575050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ZapfDingbats" pitchFamily="82" charset="2"/>
              <a:buNone/>
            </a:pPr>
            <a:r>
              <a:rPr lang="en-US" altLang="en-US" sz="2400" dirty="0">
                <a:latin typeface="Helvetica" pitchFamily="2" charset="0"/>
              </a:rPr>
              <a:t>Message header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Helvetica" pitchFamily="2" charset="0"/>
              </a:rPr>
              <a:t>QR = 0 for Query, 1 for response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Helvetica" pitchFamily="2" charset="0"/>
              </a:rPr>
              <a:t>Opcode= 0 standard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Helvetica" pitchFamily="2" charset="0"/>
              </a:rPr>
              <a:t>identification: 16 bit # for query, reply to query uses same #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Helvetica" pitchFamily="2" charset="0"/>
              </a:rPr>
              <a:t>flags: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Helvetica" pitchFamily="2" charset="0"/>
              </a:rPr>
              <a:t>Authoritative answer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Helvetica" pitchFamily="2" charset="0"/>
              </a:rPr>
              <a:t>recursion desired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Helvetica" pitchFamily="2" charset="0"/>
              </a:rPr>
              <a:t>recursion available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Helvetica" pitchFamily="2" charset="0"/>
              </a:rPr>
              <a:t>reply is authoritative</a:t>
            </a:r>
          </a:p>
        </p:txBody>
      </p:sp>
      <p:pic>
        <p:nvPicPr>
          <p:cNvPr id="21510" name="Picture 5" descr="DNSmessage">
            <a:extLst>
              <a:ext uri="{FF2B5EF4-FFF2-40B4-BE49-F238E27FC236}">
                <a16:creationId xmlns:a16="http://schemas.microsoft.com/office/drawing/2014/main" id="{48B67994-DC58-524C-AD0A-3F4ADB7B80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7989" y="2090739"/>
            <a:ext cx="5132387" cy="416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511" name="Group 4">
            <a:extLst>
              <a:ext uri="{FF2B5EF4-FFF2-40B4-BE49-F238E27FC236}">
                <a16:creationId xmlns:a16="http://schemas.microsoft.com/office/drawing/2014/main" id="{1A6A2059-A99A-DB40-A62D-132F46E7A108}"/>
              </a:ext>
            </a:extLst>
          </p:cNvPr>
          <p:cNvGrpSpPr>
            <a:grpSpLocks/>
          </p:cNvGrpSpPr>
          <p:nvPr/>
        </p:nvGrpSpPr>
        <p:grpSpPr bwMode="auto">
          <a:xfrm>
            <a:off x="5705475" y="1860551"/>
            <a:ext cx="1828800" cy="307975"/>
            <a:chOff x="6157913" y="310454"/>
            <a:chExt cx="1828800" cy="307778"/>
          </a:xfrm>
        </p:grpSpPr>
        <p:sp>
          <p:nvSpPr>
            <p:cNvPr id="21512" name="Rectangle 2">
              <a:extLst>
                <a:ext uri="{FF2B5EF4-FFF2-40B4-BE49-F238E27FC236}">
                  <a16:creationId xmlns:a16="http://schemas.microsoft.com/office/drawing/2014/main" id="{5F5CE727-313B-0349-9A41-CC0143CA60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7913" y="357188"/>
              <a:ext cx="914400" cy="21431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9E011C-68B5-D94D-A6AB-9964098A99F5}"/>
                </a:ext>
              </a:extLst>
            </p:cNvPr>
            <p:cNvSpPr/>
            <p:nvPr/>
          </p:nvSpPr>
          <p:spPr bwMode="auto">
            <a:xfrm>
              <a:off x="7072313" y="356463"/>
              <a:ext cx="914400" cy="21576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342900" indent="-342900">
                <a:defRPr/>
              </a:pPr>
              <a:endParaRPr lang="en-US">
                <a:latin typeface="Helvetica" pitchFamily="2" charset="0"/>
              </a:endParaRPr>
            </a:p>
          </p:txBody>
        </p:sp>
        <p:sp>
          <p:nvSpPr>
            <p:cNvPr id="21514" name="TextBox 3">
              <a:extLst>
                <a:ext uri="{FF2B5EF4-FFF2-40B4-BE49-F238E27FC236}">
                  <a16:creationId xmlns:a16="http://schemas.microsoft.com/office/drawing/2014/main" id="{CFA13F59-CE55-4B40-8317-3539F9053A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61143" y="310455"/>
              <a:ext cx="4539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r>
                <a:rPr lang="en-US" altLang="en-US" sz="1400" dirty="0">
                  <a:latin typeface="Helvetica" pitchFamily="2" charset="0"/>
                </a:rPr>
                <a:t>QR</a:t>
              </a:r>
            </a:p>
          </p:txBody>
        </p:sp>
        <p:sp>
          <p:nvSpPr>
            <p:cNvPr id="21515" name="TextBox 10">
              <a:extLst>
                <a:ext uri="{FF2B5EF4-FFF2-40B4-BE49-F238E27FC236}">
                  <a16:creationId xmlns:a16="http://schemas.microsoft.com/office/drawing/2014/main" id="{CEE4EA7D-98CC-C44C-AD14-AABD2A1DC9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72313" y="310454"/>
              <a:ext cx="81464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r>
                <a:rPr lang="en-US" altLang="en-US" sz="1400">
                  <a:latin typeface="Helvetica" pitchFamily="2" charset="0"/>
                </a:rPr>
                <a:t>Opcode</a:t>
              </a: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BA80D3CA-E174-AA4C-8BBB-B6ECE2183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DNS protocol: Message 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01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6">
            <a:extLst>
              <a:ext uri="{FF2B5EF4-FFF2-40B4-BE49-F238E27FC236}">
                <a16:creationId xmlns:a16="http://schemas.microsoft.com/office/drawing/2014/main" id="{7794455C-39D3-7144-B1D0-F61E0BAA5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fld id="{4871B1AF-DA4D-5E4E-B33C-762A128E8C4B}" type="slidenum">
              <a:rPr lang="en-US" altLang="en-US" sz="1400">
                <a:latin typeface="Times New Roman" panose="02020603050405020304" pitchFamily="18" charset="0"/>
              </a:rPr>
              <a:pPr>
                <a:buFontTx/>
                <a:buNone/>
              </a:pPr>
              <a:t>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22532" name="Picture 3" descr="DNSmessage">
            <a:extLst>
              <a:ext uri="{FF2B5EF4-FFF2-40B4-BE49-F238E27FC236}">
                <a16:creationId xmlns:a16="http://schemas.microsoft.com/office/drawing/2014/main" id="{317A0E0A-CE47-134B-ADEB-895BA904C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6371" y="1901116"/>
            <a:ext cx="4387850" cy="356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 Box 4">
            <a:extLst>
              <a:ext uri="{FF2B5EF4-FFF2-40B4-BE49-F238E27FC236}">
                <a16:creationId xmlns:a16="http://schemas.microsoft.com/office/drawing/2014/main" id="{1D32C9A4-48F5-ED43-A5B4-48AA0E01D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0423" y="2218686"/>
            <a:ext cx="216437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Name, type fields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 for a query</a:t>
            </a:r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22534" name="Text Box 5">
            <a:extLst>
              <a:ext uri="{FF2B5EF4-FFF2-40B4-BE49-F238E27FC236}">
                <a16:creationId xmlns:a16="http://schemas.microsoft.com/office/drawing/2014/main" id="{B9CAF801-A792-774A-8E91-176CCBF9D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617" y="3166542"/>
            <a:ext cx="360066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Resource records  in response to query</a:t>
            </a:r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22535" name="Text Box 6">
            <a:extLst>
              <a:ext uri="{FF2B5EF4-FFF2-40B4-BE49-F238E27FC236}">
                <a16:creationId xmlns:a16="http://schemas.microsoft.com/office/drawing/2014/main" id="{F25FFB4E-4629-6949-81E8-38AEE3915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480" y="3950746"/>
            <a:ext cx="360066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records for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authoritative servers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Information about nameserver</a:t>
            </a:r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22536" name="Text Box 7">
            <a:extLst>
              <a:ext uri="{FF2B5EF4-FFF2-40B4-BE49-F238E27FC236}">
                <a16:creationId xmlns:a16="http://schemas.microsoft.com/office/drawing/2014/main" id="{607BCA76-3D53-F14F-A65D-8159723C9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467" y="5065172"/>
            <a:ext cx="263251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additional “helpful”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info that may be used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dirty="0">
              <a:latin typeface="Helvetica" pitchFamily="2" charset="0"/>
            </a:endParaRPr>
          </a:p>
        </p:txBody>
      </p:sp>
      <p:sp>
        <p:nvSpPr>
          <p:cNvPr id="22537" name="Line 8">
            <a:extLst>
              <a:ext uri="{FF2B5EF4-FFF2-40B4-BE49-F238E27FC236}">
                <a16:creationId xmlns:a16="http://schemas.microsoft.com/office/drawing/2014/main" id="{05A479F2-E2E1-5342-9572-8C4BB33EA4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5421" y="2563103"/>
            <a:ext cx="1447800" cy="8001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8" name="Line 9">
            <a:extLst>
              <a:ext uri="{FF2B5EF4-FFF2-40B4-BE49-F238E27FC236}">
                <a16:creationId xmlns:a16="http://schemas.microsoft.com/office/drawing/2014/main" id="{60FB4118-7586-2D46-8032-07EF40DA14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5422" y="3591804"/>
            <a:ext cx="1514475" cy="37147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9" name="Line 10">
            <a:extLst>
              <a:ext uri="{FF2B5EF4-FFF2-40B4-BE49-F238E27FC236}">
                <a16:creationId xmlns:a16="http://schemas.microsoft.com/office/drawing/2014/main" id="{5F31722E-7626-3C4F-89C6-4722A6F97CE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3996" y="4468103"/>
            <a:ext cx="1447800" cy="13335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Line 11">
            <a:extLst>
              <a:ext uri="{FF2B5EF4-FFF2-40B4-BE49-F238E27FC236}">
                <a16:creationId xmlns:a16="http://schemas.microsoft.com/office/drawing/2014/main" id="{72508D61-32DD-1848-9038-1694400E08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83522" y="5134854"/>
            <a:ext cx="1438275" cy="2762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541" name="Group 12">
            <a:extLst>
              <a:ext uri="{FF2B5EF4-FFF2-40B4-BE49-F238E27FC236}">
                <a16:creationId xmlns:a16="http://schemas.microsoft.com/office/drawing/2014/main" id="{A62BE518-8DF3-5548-82EF-7A9B5D6B9D9D}"/>
              </a:ext>
            </a:extLst>
          </p:cNvPr>
          <p:cNvGrpSpPr>
            <a:grpSpLocks/>
          </p:cNvGrpSpPr>
          <p:nvPr/>
        </p:nvGrpSpPr>
        <p:grpSpPr bwMode="auto">
          <a:xfrm>
            <a:off x="5688434" y="1674104"/>
            <a:ext cx="1828800" cy="307975"/>
            <a:chOff x="6157913" y="310454"/>
            <a:chExt cx="1828800" cy="307778"/>
          </a:xfrm>
        </p:grpSpPr>
        <p:sp>
          <p:nvSpPr>
            <p:cNvPr id="22542" name="Rectangle 13">
              <a:extLst>
                <a:ext uri="{FF2B5EF4-FFF2-40B4-BE49-F238E27FC236}">
                  <a16:creationId xmlns:a16="http://schemas.microsoft.com/office/drawing/2014/main" id="{B9ABA94E-3B8C-2C48-8580-334653AF37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7913" y="357188"/>
              <a:ext cx="914400" cy="21431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E9F936B-6DF8-D746-AD2B-DB12EF56B9EE}"/>
                </a:ext>
              </a:extLst>
            </p:cNvPr>
            <p:cNvSpPr/>
            <p:nvPr/>
          </p:nvSpPr>
          <p:spPr bwMode="auto">
            <a:xfrm>
              <a:off x="7072313" y="356463"/>
              <a:ext cx="914400" cy="21576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342900" indent="-342900">
                <a:defRPr/>
              </a:pPr>
              <a:endParaRPr lang="en-US"/>
            </a:p>
          </p:txBody>
        </p:sp>
        <p:sp>
          <p:nvSpPr>
            <p:cNvPr id="22544" name="TextBox 15">
              <a:extLst>
                <a:ext uri="{FF2B5EF4-FFF2-40B4-BE49-F238E27FC236}">
                  <a16:creationId xmlns:a16="http://schemas.microsoft.com/office/drawing/2014/main" id="{AFBD0D5A-9880-4B49-93D1-51FCD386C0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61143" y="310455"/>
              <a:ext cx="4539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r>
                <a:rPr lang="en-US" altLang="en-US" sz="1400"/>
                <a:t>QR</a:t>
              </a:r>
            </a:p>
          </p:txBody>
        </p:sp>
        <p:sp>
          <p:nvSpPr>
            <p:cNvPr id="22545" name="TextBox 16">
              <a:extLst>
                <a:ext uri="{FF2B5EF4-FFF2-40B4-BE49-F238E27FC236}">
                  <a16:creationId xmlns:a16="http://schemas.microsoft.com/office/drawing/2014/main" id="{0E50548A-931A-984E-B12B-4698BA4E1C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72313" y="310454"/>
              <a:ext cx="91242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r>
                <a:rPr lang="en-US" altLang="en-US" sz="1400"/>
                <a:t>OPCODE</a:t>
              </a: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C4373972-6C49-BFDE-A117-D366F48AA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 protocol: Message format</a:t>
            </a:r>
          </a:p>
        </p:txBody>
      </p:sp>
    </p:spTree>
    <p:extLst>
      <p:ext uri="{BB962C8B-B14F-4D97-AF65-F5344CB8AC3E}">
        <p14:creationId xmlns:p14="http://schemas.microsoft.com/office/powerpoint/2010/main" val="92531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/>
      <p:bldP spid="22534" grpId="0"/>
      <p:bldP spid="22535" grpId="0"/>
      <p:bldP spid="22536" grpId="0"/>
      <p:bldP spid="22537" grpId="0" animBg="1"/>
      <p:bldP spid="22538" grpId="0" animBg="1"/>
      <p:bldP spid="22539" grpId="0" animBg="1"/>
      <p:bldP spid="225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B5C29B33-5C05-194D-8ECE-C9D60B33B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fld id="{910176F2-617F-EA4E-B508-76B38B6D6FC6}" type="slidenum">
              <a:rPr lang="en-US" altLang="en-US" sz="1400">
                <a:latin typeface="Times New Roman" panose="02020603050405020304" pitchFamily="18" charset="0"/>
              </a:rPr>
              <a:pPr>
                <a:buFontTx/>
                <a:buNone/>
              </a:pPr>
              <a:t>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091183BA-C5A2-EF42-9FFD-357E7A6A97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DNS Protocol: Actions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88252BC-09F5-F743-BA00-2ADE855F22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300" dirty="0"/>
              <a:t>When client wants to know an IP address for a host name</a:t>
            </a:r>
          </a:p>
          <a:p>
            <a:pPr marL="692150" lvl="1" indent="-347663"/>
            <a:endParaRPr lang="en-US" altLang="en-US" sz="2200" dirty="0"/>
          </a:p>
          <a:p>
            <a:pPr marL="692150" lvl="1" indent="-347663"/>
            <a:r>
              <a:rPr lang="en-US" altLang="en-US" sz="2200" dirty="0"/>
              <a:t>Client sends a DNS query to the “local” name server in its network</a:t>
            </a:r>
          </a:p>
          <a:p>
            <a:pPr marL="692150" lvl="1" indent="-347663"/>
            <a:endParaRPr lang="en-US" altLang="en-US" sz="2200" dirty="0"/>
          </a:p>
          <a:p>
            <a:pPr marL="692150" lvl="1" indent="-347663"/>
            <a:r>
              <a:rPr lang="en-US" altLang="en-US" sz="2200" dirty="0"/>
              <a:t>If name server contains the mapping, it returns the IP address to the client</a:t>
            </a:r>
          </a:p>
          <a:p>
            <a:pPr marL="692150" lvl="1" indent="-347663"/>
            <a:endParaRPr lang="en-US" altLang="en-US" sz="2200" dirty="0"/>
          </a:p>
          <a:p>
            <a:pPr marL="692150" lvl="1" indent="-347663"/>
            <a:r>
              <a:rPr lang="en-US" altLang="en-US" sz="2200" dirty="0"/>
              <a:t>Otherwise, the name server forwards the request to the root name server</a:t>
            </a:r>
          </a:p>
          <a:p>
            <a:pPr marL="692150" lvl="1" indent="-347663"/>
            <a:endParaRPr lang="en-US" altLang="en-US" sz="2200" dirty="0"/>
          </a:p>
          <a:p>
            <a:pPr marL="692150" lvl="1" indent="-347663"/>
            <a:r>
              <a:rPr lang="en-US" altLang="en-US" sz="2200" dirty="0"/>
              <a:t>The request works its way down the DNS hierarchy until it reaches a name server with a mapping for the requested name</a:t>
            </a:r>
          </a:p>
          <a:p>
            <a:pPr marL="692150" lvl="1" indent="-347663"/>
            <a:endParaRPr lang="en-US" altLang="en-US" sz="22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2954BF1-AADE-C4E7-8032-108A77A80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2200" y="1704976"/>
            <a:ext cx="1421054" cy="1181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662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>
            <a:extLst>
              <a:ext uri="{FF2B5EF4-FFF2-40B4-BE49-F238E27FC236}">
                <a16:creationId xmlns:a16="http://schemas.microsoft.com/office/drawing/2014/main" id="{352BC893-4A7E-2C4E-B1CB-A9C35238C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fld id="{B3589091-8CBD-D640-A013-08D0C2760944}" type="slidenum">
              <a:rPr lang="en-US" altLang="en-US" sz="1400">
                <a:latin typeface="Times New Roman" panose="02020603050405020304" pitchFamily="18" charset="0"/>
              </a:rPr>
              <a:pPr>
                <a:buFontTx/>
                <a:buNone/>
              </a:pPr>
              <a:t>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17411" name="Object 2">
            <a:extLst>
              <a:ext uri="{FF2B5EF4-FFF2-40B4-BE49-F238E27FC236}">
                <a16:creationId xmlns:a16="http://schemas.microsoft.com/office/drawing/2014/main" id="{85E97ABD-870F-4F44-A4F9-6866827A3F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13514" y="4303714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7462500" imgH="14478000" progId="MS_ClipArt_Gallery.2">
                  <p:embed/>
                </p:oleObj>
              </mc:Choice>
              <mc:Fallback>
                <p:oleObj name="Clip" r:id="rId2" imgW="17462500" imgH="14478000" progId="MS_ClipArt_Gallery.2">
                  <p:embed/>
                  <p:pic>
                    <p:nvPicPr>
                      <p:cNvPr id="17411" name="Object 2">
                        <a:extLst>
                          <a:ext uri="{FF2B5EF4-FFF2-40B4-BE49-F238E27FC236}">
                            <a16:creationId xmlns:a16="http://schemas.microsoft.com/office/drawing/2014/main" id="{85E97ABD-870F-4F44-A4F9-6866827A3F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3514" y="4303714"/>
                        <a:ext cx="833437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Text Box 3">
            <a:extLst>
              <a:ext uri="{FF2B5EF4-FFF2-40B4-BE49-F238E27FC236}">
                <a16:creationId xmlns:a16="http://schemas.microsoft.com/office/drawing/2014/main" id="{3B25F23A-A7B8-084A-BCC3-F4A276C9B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8442" y="4881564"/>
            <a:ext cx="191270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requesting host</a:t>
            </a:r>
            <a:endParaRPr lang="en-US" altLang="en-US" sz="2400" dirty="0">
              <a:latin typeface="Helvetica" pitchFamily="2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 err="1">
                <a:latin typeface="Courier New" panose="02070309020205020404" pitchFamily="49" charset="0"/>
              </a:rPr>
              <a:t>cs.rutgers.edu</a:t>
            </a:r>
            <a:endParaRPr lang="en-US" altLang="en-US" sz="1600" dirty="0">
              <a:latin typeface="Times New Roman" panose="02020603050405020304" pitchFamily="18" charset="0"/>
            </a:endParaRPr>
          </a:p>
        </p:txBody>
      </p:sp>
      <p:sp>
        <p:nvSpPr>
          <p:cNvPr id="17413" name="Text Box 4">
            <a:extLst>
              <a:ext uri="{FF2B5EF4-FFF2-40B4-BE49-F238E27FC236}">
                <a16:creationId xmlns:a16="http://schemas.microsoft.com/office/drawing/2014/main" id="{BBCF3E96-3AE7-D942-9277-042603DEA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7740" y="5670550"/>
            <a:ext cx="22829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gaia.cs.umass.edu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7414" name="Object 5">
            <a:extLst>
              <a:ext uri="{FF2B5EF4-FFF2-40B4-BE49-F238E27FC236}">
                <a16:creationId xmlns:a16="http://schemas.microsoft.com/office/drawing/2014/main" id="{75BB8708-6437-4943-9FBF-79533B94A5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37589" y="5103814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17462500" imgH="14478000" progId="MS_ClipArt_Gallery.2">
                  <p:embed/>
                </p:oleObj>
              </mc:Choice>
              <mc:Fallback>
                <p:oleObj name="Clip" r:id="rId4" imgW="17462500" imgH="14478000" progId="MS_ClipArt_Gallery.2">
                  <p:embed/>
                  <p:pic>
                    <p:nvPicPr>
                      <p:cNvPr id="17414" name="Object 5">
                        <a:extLst>
                          <a:ext uri="{FF2B5EF4-FFF2-40B4-BE49-F238E27FC236}">
                            <a16:creationId xmlns:a16="http://schemas.microsoft.com/office/drawing/2014/main" id="{75BB8708-6437-4943-9FBF-79533B94A5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7589" y="5103814"/>
                        <a:ext cx="833437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415" name="Group 6">
            <a:extLst>
              <a:ext uri="{FF2B5EF4-FFF2-40B4-BE49-F238E27FC236}">
                <a16:creationId xmlns:a16="http://schemas.microsoft.com/office/drawing/2014/main" id="{66182696-CC57-074A-ADD5-82E1D4AF0C78}"/>
              </a:ext>
            </a:extLst>
          </p:cNvPr>
          <p:cNvGrpSpPr>
            <a:grpSpLocks/>
          </p:cNvGrpSpPr>
          <p:nvPr/>
        </p:nvGrpSpPr>
        <p:grpSpPr bwMode="auto">
          <a:xfrm>
            <a:off x="6761164" y="2228851"/>
            <a:ext cx="369887" cy="657225"/>
            <a:chOff x="4180" y="783"/>
            <a:chExt cx="150" cy="307"/>
          </a:xfrm>
        </p:grpSpPr>
        <p:sp>
          <p:nvSpPr>
            <p:cNvPr id="17467" name="AutoShape 7">
              <a:extLst>
                <a:ext uri="{FF2B5EF4-FFF2-40B4-BE49-F238E27FC236}">
                  <a16:creationId xmlns:a16="http://schemas.microsoft.com/office/drawing/2014/main" id="{1D285F26-CD84-2F4A-AB86-840BFA87FD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68" name="Rectangle 8">
              <a:extLst>
                <a:ext uri="{FF2B5EF4-FFF2-40B4-BE49-F238E27FC236}">
                  <a16:creationId xmlns:a16="http://schemas.microsoft.com/office/drawing/2014/main" id="{0C1FAEE6-BCDF-4146-9845-32DD4724D8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69" name="Rectangle 9">
              <a:extLst>
                <a:ext uri="{FF2B5EF4-FFF2-40B4-BE49-F238E27FC236}">
                  <a16:creationId xmlns:a16="http://schemas.microsoft.com/office/drawing/2014/main" id="{E93C2E75-9C9B-4E4A-AB9A-D3E10A526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70" name="AutoShape 10">
              <a:extLst>
                <a:ext uri="{FF2B5EF4-FFF2-40B4-BE49-F238E27FC236}">
                  <a16:creationId xmlns:a16="http://schemas.microsoft.com/office/drawing/2014/main" id="{FED19E6A-66A0-1045-82E3-0B958138D7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71" name="Line 11">
              <a:extLst>
                <a:ext uri="{FF2B5EF4-FFF2-40B4-BE49-F238E27FC236}">
                  <a16:creationId xmlns:a16="http://schemas.microsoft.com/office/drawing/2014/main" id="{1DD0C8BE-9053-D249-AD5D-4E6BFA212D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72" name="Line 12">
              <a:extLst>
                <a:ext uri="{FF2B5EF4-FFF2-40B4-BE49-F238E27FC236}">
                  <a16:creationId xmlns:a16="http://schemas.microsoft.com/office/drawing/2014/main" id="{059633E5-7500-424C-83C0-9769BF42B8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73" name="Rectangle 13">
              <a:extLst>
                <a:ext uri="{FF2B5EF4-FFF2-40B4-BE49-F238E27FC236}">
                  <a16:creationId xmlns:a16="http://schemas.microsoft.com/office/drawing/2014/main" id="{BCDDE357-6053-BF4B-8D64-3D284CC9AC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74" name="Rectangle 14">
              <a:extLst>
                <a:ext uri="{FF2B5EF4-FFF2-40B4-BE49-F238E27FC236}">
                  <a16:creationId xmlns:a16="http://schemas.microsoft.com/office/drawing/2014/main" id="{652D3DD2-5E94-1742-B4A4-469A1CCF9F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</p:grpSp>
      <p:sp>
        <p:nvSpPr>
          <p:cNvPr id="17416" name="Text Box 15">
            <a:extLst>
              <a:ext uri="{FF2B5EF4-FFF2-40B4-BE49-F238E27FC236}">
                <a16:creationId xmlns:a16="http://schemas.microsoft.com/office/drawing/2014/main" id="{D02D3F32-01D5-7348-BC19-CA6B873AB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1" y="481013"/>
            <a:ext cx="2011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root DNS server</a:t>
            </a:r>
            <a:endParaRPr lang="en-US" altLang="en-US" sz="1600" dirty="0">
              <a:latin typeface="Helvetica" pitchFamily="2" charset="0"/>
            </a:endParaRPr>
          </a:p>
        </p:txBody>
      </p:sp>
      <p:sp>
        <p:nvSpPr>
          <p:cNvPr id="283664" name="Line 16">
            <a:extLst>
              <a:ext uri="{FF2B5EF4-FFF2-40B4-BE49-F238E27FC236}">
                <a16:creationId xmlns:a16="http://schemas.microsoft.com/office/drawing/2014/main" id="{A973488D-B557-4741-BA71-41C8B3B94B1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10375" y="2916238"/>
            <a:ext cx="0" cy="131445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3665" name="Line 17">
            <a:extLst>
              <a:ext uri="{FF2B5EF4-FFF2-40B4-BE49-F238E27FC236}">
                <a16:creationId xmlns:a16="http://schemas.microsoft.com/office/drawing/2014/main" id="{0713F039-7FE1-F944-A822-897085BBB7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24675" y="1220788"/>
            <a:ext cx="914400" cy="97155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283666" name="Line 18">
            <a:extLst>
              <a:ext uri="{FF2B5EF4-FFF2-40B4-BE49-F238E27FC236}">
                <a16:creationId xmlns:a16="http://schemas.microsoft.com/office/drawing/2014/main" id="{EA3A7AFB-5976-0146-BDF3-3B15E91FD3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10425" y="2382839"/>
            <a:ext cx="1485900" cy="95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3667" name="Line 19">
            <a:extLst>
              <a:ext uri="{FF2B5EF4-FFF2-40B4-BE49-F238E27FC236}">
                <a16:creationId xmlns:a16="http://schemas.microsoft.com/office/drawing/2014/main" id="{0519D182-DF37-C442-B562-B732727CEDA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210426" y="2554288"/>
            <a:ext cx="1419225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3668" name="Line 20">
            <a:extLst>
              <a:ext uri="{FF2B5EF4-FFF2-40B4-BE49-F238E27FC236}">
                <a16:creationId xmlns:a16="http://schemas.microsoft.com/office/drawing/2014/main" id="{BA8720A9-5BB5-B046-843C-0445F490FA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34226" y="1449388"/>
            <a:ext cx="733425" cy="7620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283669" name="Line 21">
            <a:extLst>
              <a:ext uri="{FF2B5EF4-FFF2-40B4-BE49-F238E27FC236}">
                <a16:creationId xmlns:a16="http://schemas.microsoft.com/office/drawing/2014/main" id="{DF61498B-7FA2-C149-B358-BA3C892823AF}"/>
              </a:ext>
            </a:extLst>
          </p:cNvPr>
          <p:cNvSpPr>
            <a:spLocks noChangeShapeType="1"/>
          </p:cNvSpPr>
          <p:nvPr/>
        </p:nvSpPr>
        <p:spPr bwMode="auto">
          <a:xfrm>
            <a:off x="7000876" y="2944814"/>
            <a:ext cx="9525" cy="132397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423" name="Group 22">
            <a:extLst>
              <a:ext uri="{FF2B5EF4-FFF2-40B4-BE49-F238E27FC236}">
                <a16:creationId xmlns:a16="http://schemas.microsoft.com/office/drawing/2014/main" id="{CDCD15D2-C0A7-9A48-B390-D7E61E797C51}"/>
              </a:ext>
            </a:extLst>
          </p:cNvPr>
          <p:cNvGrpSpPr>
            <a:grpSpLocks/>
          </p:cNvGrpSpPr>
          <p:nvPr/>
        </p:nvGrpSpPr>
        <p:grpSpPr bwMode="auto">
          <a:xfrm>
            <a:off x="5635626" y="3062286"/>
            <a:ext cx="2036763" cy="615949"/>
            <a:chOff x="2788" y="2132"/>
            <a:chExt cx="1283" cy="388"/>
          </a:xfrm>
        </p:grpSpPr>
        <p:sp>
          <p:nvSpPr>
            <p:cNvPr id="17465" name="Rectangle 23">
              <a:extLst>
                <a:ext uri="{FF2B5EF4-FFF2-40B4-BE49-F238E27FC236}">
                  <a16:creationId xmlns:a16="http://schemas.microsoft.com/office/drawing/2014/main" id="{5199C91D-2E70-6C44-8C70-86E5630CC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66" name="Text Box 24">
              <a:extLst>
                <a:ext uri="{FF2B5EF4-FFF2-40B4-BE49-F238E27FC236}">
                  <a16:creationId xmlns:a16="http://schemas.microsoft.com/office/drawing/2014/main" id="{277B345F-DD19-8141-A4F5-266C84E8DC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8" y="2132"/>
              <a:ext cx="1283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latin typeface="Helvetica" pitchFamily="2" charset="0"/>
                </a:rPr>
                <a:t>local DNS server</a:t>
              </a:r>
              <a:endParaRPr lang="en-US" altLang="en-US" sz="2400" dirty="0">
                <a:latin typeface="Helvetica" pitchFamily="2" charset="0"/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 dirty="0" err="1">
                  <a:latin typeface="Courier New" panose="02070309020205020404" pitchFamily="49" charset="0"/>
                </a:rPr>
                <a:t>dns.rutgers.edu</a:t>
              </a:r>
              <a:endParaRPr lang="en-US" altLang="en-US" sz="16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283673" name="Text Box 25">
            <a:extLst>
              <a:ext uri="{FF2B5EF4-FFF2-40B4-BE49-F238E27FC236}">
                <a16:creationId xmlns:a16="http://schemas.microsoft.com/office/drawing/2014/main" id="{647EEE41-C689-C142-A30B-3318C35CA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1450" y="3771901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C00000"/>
                </a:solidFill>
                <a:latin typeface="Arial" panose="020B0604020202020204" pitchFamily="34" charset="0"/>
              </a:rPr>
              <a:t>1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3674" name="Text Box 26">
            <a:extLst>
              <a:ext uri="{FF2B5EF4-FFF2-40B4-BE49-F238E27FC236}">
                <a16:creationId xmlns:a16="http://schemas.microsoft.com/office/drawing/2014/main" id="{9155D20E-2E32-C645-A3CE-6336090DA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4375" y="1438276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3675" name="Text Box 27">
            <a:extLst>
              <a:ext uri="{FF2B5EF4-FFF2-40B4-BE49-F238E27FC236}">
                <a16:creationId xmlns:a16="http://schemas.microsoft.com/office/drawing/2014/main" id="{0F1E03DC-7CB5-5B49-8E57-604FD4855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2525" y="1676401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3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3676" name="Text Box 28">
            <a:extLst>
              <a:ext uri="{FF2B5EF4-FFF2-40B4-BE49-F238E27FC236}">
                <a16:creationId xmlns:a16="http://schemas.microsoft.com/office/drawing/2014/main" id="{6C44E1AC-91CD-C847-8E32-73E4855CA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6850" y="2085976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4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3677" name="Text Box 29">
            <a:extLst>
              <a:ext uri="{FF2B5EF4-FFF2-40B4-BE49-F238E27FC236}">
                <a16:creationId xmlns:a16="http://schemas.microsoft.com/office/drawing/2014/main" id="{708A60B0-8F07-0746-A8D2-0DF7ED004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7013" y="25733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5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3678" name="Text Box 30">
            <a:extLst>
              <a:ext uri="{FF2B5EF4-FFF2-40B4-BE49-F238E27FC236}">
                <a16:creationId xmlns:a16="http://schemas.microsoft.com/office/drawing/2014/main" id="{1E535EFE-33CB-F94C-B3D4-67F7622DB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3913" y="3613151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6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7430" name="Group 31">
            <a:extLst>
              <a:ext uri="{FF2B5EF4-FFF2-40B4-BE49-F238E27FC236}">
                <a16:creationId xmlns:a16="http://schemas.microsoft.com/office/drawing/2014/main" id="{CBFD1E0A-8D94-5E40-8A2B-95BD3F83CDCF}"/>
              </a:ext>
            </a:extLst>
          </p:cNvPr>
          <p:cNvGrpSpPr>
            <a:grpSpLocks/>
          </p:cNvGrpSpPr>
          <p:nvPr/>
        </p:nvGrpSpPr>
        <p:grpSpPr bwMode="auto">
          <a:xfrm>
            <a:off x="7875589" y="809626"/>
            <a:ext cx="369887" cy="657225"/>
            <a:chOff x="4180" y="783"/>
            <a:chExt cx="150" cy="307"/>
          </a:xfrm>
        </p:grpSpPr>
        <p:sp>
          <p:nvSpPr>
            <p:cNvPr id="17457" name="AutoShape 32">
              <a:extLst>
                <a:ext uri="{FF2B5EF4-FFF2-40B4-BE49-F238E27FC236}">
                  <a16:creationId xmlns:a16="http://schemas.microsoft.com/office/drawing/2014/main" id="{62402978-A093-8148-ABA0-EA7428F34A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58" name="Rectangle 33">
              <a:extLst>
                <a:ext uri="{FF2B5EF4-FFF2-40B4-BE49-F238E27FC236}">
                  <a16:creationId xmlns:a16="http://schemas.microsoft.com/office/drawing/2014/main" id="{FAFDA25B-6817-1442-8504-A16ED0969C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59" name="Rectangle 34">
              <a:extLst>
                <a:ext uri="{FF2B5EF4-FFF2-40B4-BE49-F238E27FC236}">
                  <a16:creationId xmlns:a16="http://schemas.microsoft.com/office/drawing/2014/main" id="{13851F92-9A23-5C44-966D-D554BA3CA9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60" name="AutoShape 35">
              <a:extLst>
                <a:ext uri="{FF2B5EF4-FFF2-40B4-BE49-F238E27FC236}">
                  <a16:creationId xmlns:a16="http://schemas.microsoft.com/office/drawing/2014/main" id="{3B039433-EAB9-B74A-8CDD-2BE46774C3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61" name="Line 36">
              <a:extLst>
                <a:ext uri="{FF2B5EF4-FFF2-40B4-BE49-F238E27FC236}">
                  <a16:creationId xmlns:a16="http://schemas.microsoft.com/office/drawing/2014/main" id="{3660847E-8D97-B544-BB42-8F24A3328A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62" name="Line 37">
              <a:extLst>
                <a:ext uri="{FF2B5EF4-FFF2-40B4-BE49-F238E27FC236}">
                  <a16:creationId xmlns:a16="http://schemas.microsoft.com/office/drawing/2014/main" id="{2795D185-9BBC-614D-A0E2-B98F068796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63" name="Rectangle 38">
              <a:extLst>
                <a:ext uri="{FF2B5EF4-FFF2-40B4-BE49-F238E27FC236}">
                  <a16:creationId xmlns:a16="http://schemas.microsoft.com/office/drawing/2014/main" id="{6A22BA70-02FB-3949-AE48-7C2746F78D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64" name="Rectangle 39">
              <a:extLst>
                <a:ext uri="{FF2B5EF4-FFF2-40B4-BE49-F238E27FC236}">
                  <a16:creationId xmlns:a16="http://schemas.microsoft.com/office/drawing/2014/main" id="{62F4C58E-40A7-4C46-8392-32EC6434F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</p:grpSp>
      <p:grpSp>
        <p:nvGrpSpPr>
          <p:cNvPr id="17431" name="Group 40">
            <a:extLst>
              <a:ext uri="{FF2B5EF4-FFF2-40B4-BE49-F238E27FC236}">
                <a16:creationId xmlns:a16="http://schemas.microsoft.com/office/drawing/2014/main" id="{E614F220-F126-BE47-8FDA-9A9E09840D08}"/>
              </a:ext>
            </a:extLst>
          </p:cNvPr>
          <p:cNvGrpSpPr>
            <a:grpSpLocks/>
          </p:cNvGrpSpPr>
          <p:nvPr/>
        </p:nvGrpSpPr>
        <p:grpSpPr bwMode="auto">
          <a:xfrm>
            <a:off x="8704264" y="2238376"/>
            <a:ext cx="369887" cy="657225"/>
            <a:chOff x="4180" y="783"/>
            <a:chExt cx="150" cy="307"/>
          </a:xfrm>
        </p:grpSpPr>
        <p:sp>
          <p:nvSpPr>
            <p:cNvPr id="17449" name="AutoShape 41">
              <a:extLst>
                <a:ext uri="{FF2B5EF4-FFF2-40B4-BE49-F238E27FC236}">
                  <a16:creationId xmlns:a16="http://schemas.microsoft.com/office/drawing/2014/main" id="{83F89C41-2D52-A841-BF38-A9FB6079D9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50" name="Rectangle 42">
              <a:extLst>
                <a:ext uri="{FF2B5EF4-FFF2-40B4-BE49-F238E27FC236}">
                  <a16:creationId xmlns:a16="http://schemas.microsoft.com/office/drawing/2014/main" id="{ED176173-C65B-214A-97ED-F00077D525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51" name="Rectangle 43">
              <a:extLst>
                <a:ext uri="{FF2B5EF4-FFF2-40B4-BE49-F238E27FC236}">
                  <a16:creationId xmlns:a16="http://schemas.microsoft.com/office/drawing/2014/main" id="{599974E9-0444-3143-87E1-7551051FE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52" name="AutoShape 44">
              <a:extLst>
                <a:ext uri="{FF2B5EF4-FFF2-40B4-BE49-F238E27FC236}">
                  <a16:creationId xmlns:a16="http://schemas.microsoft.com/office/drawing/2014/main" id="{54D5B14F-7626-8D4D-9C24-4C1192061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53" name="Line 45">
              <a:extLst>
                <a:ext uri="{FF2B5EF4-FFF2-40B4-BE49-F238E27FC236}">
                  <a16:creationId xmlns:a16="http://schemas.microsoft.com/office/drawing/2014/main" id="{3CFA95F3-1B44-7F4D-B431-35F6FAB5F9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4" name="Line 46">
              <a:extLst>
                <a:ext uri="{FF2B5EF4-FFF2-40B4-BE49-F238E27FC236}">
                  <a16:creationId xmlns:a16="http://schemas.microsoft.com/office/drawing/2014/main" id="{3D7DE643-6879-1941-9751-20A45AB039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5" name="Rectangle 47">
              <a:extLst>
                <a:ext uri="{FF2B5EF4-FFF2-40B4-BE49-F238E27FC236}">
                  <a16:creationId xmlns:a16="http://schemas.microsoft.com/office/drawing/2014/main" id="{04D012EE-B447-D944-998C-37B5E44B6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56" name="Rectangle 48">
              <a:extLst>
                <a:ext uri="{FF2B5EF4-FFF2-40B4-BE49-F238E27FC236}">
                  <a16:creationId xmlns:a16="http://schemas.microsoft.com/office/drawing/2014/main" id="{2EA67A6A-9A54-0A48-B42F-FF2FE3B17A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</p:grpSp>
      <p:grpSp>
        <p:nvGrpSpPr>
          <p:cNvPr id="17432" name="Group 49">
            <a:extLst>
              <a:ext uri="{FF2B5EF4-FFF2-40B4-BE49-F238E27FC236}">
                <a16:creationId xmlns:a16="http://schemas.microsoft.com/office/drawing/2014/main" id="{D7FB0BA3-62A6-7E42-9E80-702E2890D7B5}"/>
              </a:ext>
            </a:extLst>
          </p:cNvPr>
          <p:cNvGrpSpPr>
            <a:grpSpLocks/>
          </p:cNvGrpSpPr>
          <p:nvPr/>
        </p:nvGrpSpPr>
        <p:grpSpPr bwMode="auto">
          <a:xfrm>
            <a:off x="8685214" y="3857626"/>
            <a:ext cx="369887" cy="657225"/>
            <a:chOff x="4180" y="783"/>
            <a:chExt cx="150" cy="307"/>
          </a:xfrm>
        </p:grpSpPr>
        <p:sp>
          <p:nvSpPr>
            <p:cNvPr id="17441" name="AutoShape 50">
              <a:extLst>
                <a:ext uri="{FF2B5EF4-FFF2-40B4-BE49-F238E27FC236}">
                  <a16:creationId xmlns:a16="http://schemas.microsoft.com/office/drawing/2014/main" id="{E2901950-092F-D343-A243-B619E4E1BE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42" name="Rectangle 51">
              <a:extLst>
                <a:ext uri="{FF2B5EF4-FFF2-40B4-BE49-F238E27FC236}">
                  <a16:creationId xmlns:a16="http://schemas.microsoft.com/office/drawing/2014/main" id="{1BD2CE92-40E4-544F-B316-804CDF07C7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43" name="Rectangle 52">
              <a:extLst>
                <a:ext uri="{FF2B5EF4-FFF2-40B4-BE49-F238E27FC236}">
                  <a16:creationId xmlns:a16="http://schemas.microsoft.com/office/drawing/2014/main" id="{2A77C53D-F7BB-C149-B044-E12D63A2FF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44" name="AutoShape 53">
              <a:extLst>
                <a:ext uri="{FF2B5EF4-FFF2-40B4-BE49-F238E27FC236}">
                  <a16:creationId xmlns:a16="http://schemas.microsoft.com/office/drawing/2014/main" id="{73D1A70A-D630-4144-98C6-4D7C571EB3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45" name="Line 54">
              <a:extLst>
                <a:ext uri="{FF2B5EF4-FFF2-40B4-BE49-F238E27FC236}">
                  <a16:creationId xmlns:a16="http://schemas.microsoft.com/office/drawing/2014/main" id="{A9F673C3-E96E-5940-A6AD-FDEC6DF845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6" name="Line 55">
              <a:extLst>
                <a:ext uri="{FF2B5EF4-FFF2-40B4-BE49-F238E27FC236}">
                  <a16:creationId xmlns:a16="http://schemas.microsoft.com/office/drawing/2014/main" id="{53DD9561-DC2C-C942-AC48-BD7EEA956B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7" name="Rectangle 56">
              <a:extLst>
                <a:ext uri="{FF2B5EF4-FFF2-40B4-BE49-F238E27FC236}">
                  <a16:creationId xmlns:a16="http://schemas.microsoft.com/office/drawing/2014/main" id="{AC27C8A4-41E0-1D45-AAEE-0BBA3117F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  <p:sp>
          <p:nvSpPr>
            <p:cNvPr id="17448" name="Rectangle 57">
              <a:extLst>
                <a:ext uri="{FF2B5EF4-FFF2-40B4-BE49-F238E27FC236}">
                  <a16:creationId xmlns:a16="http://schemas.microsoft.com/office/drawing/2014/main" id="{B42274C5-5419-5747-8188-D0072606BC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/>
            </a:p>
          </p:txBody>
        </p:sp>
      </p:grpSp>
      <p:sp>
        <p:nvSpPr>
          <p:cNvPr id="17433" name="Text Box 58">
            <a:extLst>
              <a:ext uri="{FF2B5EF4-FFF2-40B4-BE49-F238E27FC236}">
                <a16:creationId xmlns:a16="http://schemas.microsoft.com/office/drawing/2014/main" id="{119CADB3-B2A7-A948-81C6-435FAA9CB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5400" y="4429126"/>
            <a:ext cx="23054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 err="1">
                <a:latin typeface="Helvetica" pitchFamily="2" charset="0"/>
              </a:rPr>
              <a:t>umass.edu</a:t>
            </a:r>
            <a:r>
              <a:rPr lang="en-US" altLang="en-US" sz="1600" dirty="0">
                <a:latin typeface="Helvetica" pitchFamily="2" charset="0"/>
              </a:rPr>
              <a:t> DNS server</a:t>
            </a:r>
            <a:endParaRPr lang="en-US" altLang="en-US" sz="2400" dirty="0">
              <a:latin typeface="Helvetica" pitchFamily="2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 err="1">
                <a:latin typeface="Courier New" panose="02070309020205020404" pitchFamily="49" charset="0"/>
              </a:rPr>
              <a:t>dns.umass.edu</a:t>
            </a:r>
            <a:endParaRPr lang="en-US" altLang="en-US" sz="1600" dirty="0">
              <a:latin typeface="Times New Roman" panose="02020603050405020304" pitchFamily="18" charset="0"/>
            </a:endParaRPr>
          </a:p>
        </p:txBody>
      </p:sp>
      <p:sp>
        <p:nvSpPr>
          <p:cNvPr id="283707" name="Text Box 59">
            <a:extLst>
              <a:ext uri="{FF2B5EF4-FFF2-40B4-BE49-F238E27FC236}">
                <a16:creationId xmlns:a16="http://schemas.microsoft.com/office/drawing/2014/main" id="{9BA6AF96-B805-E045-A7D3-9E174E255A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6850" y="36433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7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3708" name="Text Box 60">
            <a:extLst>
              <a:ext uri="{FF2B5EF4-FFF2-40B4-BE49-F238E27FC236}">
                <a16:creationId xmlns:a16="http://schemas.microsoft.com/office/drawing/2014/main" id="{DB43A675-63D6-134C-ACAC-EC1ECEA52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3900" y="3790951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00000"/>
                </a:solidFill>
                <a:latin typeface="Arial" panose="020B0604020202020204" pitchFamily="34" charset="0"/>
              </a:rPr>
              <a:t>8</a:t>
            </a:r>
            <a:endParaRPr lang="en-US" altLang="en-US" sz="240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3709" name="Line 61">
            <a:extLst>
              <a:ext uri="{FF2B5EF4-FFF2-40B4-BE49-F238E27FC236}">
                <a16:creationId xmlns:a16="http://schemas.microsoft.com/office/drawing/2014/main" id="{833EE6B7-E08F-0E48-9AE8-0BFC5B8F919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750" y="2714625"/>
            <a:ext cx="1493838" cy="131445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3710" name="Line 62">
            <a:extLst>
              <a:ext uri="{FF2B5EF4-FFF2-40B4-BE49-F238E27FC236}">
                <a16:creationId xmlns:a16="http://schemas.microsoft.com/office/drawing/2014/main" id="{56884C0C-EE29-5C45-9B74-C2BFE81677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04064" y="2830513"/>
            <a:ext cx="1493837" cy="130175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8" name="Text Box 63">
            <a:extLst>
              <a:ext uri="{FF2B5EF4-FFF2-40B4-BE49-F238E27FC236}">
                <a16:creationId xmlns:a16="http://schemas.microsoft.com/office/drawing/2014/main" id="{BC3CC6E1-537F-9040-8E32-2999ED02A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5613" y="1852613"/>
            <a:ext cx="2011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.edu DNS server</a:t>
            </a:r>
            <a:endParaRPr lang="en-US" altLang="en-US" sz="1600">
              <a:latin typeface="Helvetica" pitchFamily="2" charset="0"/>
            </a:endParaRPr>
          </a:p>
        </p:txBody>
      </p:sp>
      <p:sp>
        <p:nvSpPr>
          <p:cNvPr id="17440" name="Rectangle 65">
            <a:extLst>
              <a:ext uri="{FF2B5EF4-FFF2-40B4-BE49-F238E27FC236}">
                <a16:creationId xmlns:a16="http://schemas.microsoft.com/office/drawing/2014/main" id="{A92D57E0-F811-BF4D-9158-8028B2B33FE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38201" y="1747606"/>
            <a:ext cx="5083914" cy="4648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 sz="2400" dirty="0"/>
              <a:t>Host at </a:t>
            </a:r>
            <a:r>
              <a:rPr lang="en-US" altLang="en-US" sz="2400" dirty="0" err="1"/>
              <a:t>cs.rutgers.edu</a:t>
            </a:r>
            <a:r>
              <a:rPr lang="en-US" altLang="en-US" sz="2400" dirty="0"/>
              <a:t> wants IP address for </a:t>
            </a:r>
            <a:r>
              <a:rPr lang="en-US" altLang="en-US" sz="2400" dirty="0" err="1"/>
              <a:t>gaia.cs.umass.edu</a:t>
            </a:r>
            <a:endParaRPr lang="en-US" altLang="en-US" sz="2400" dirty="0"/>
          </a:p>
          <a:p>
            <a:pPr>
              <a:lnSpc>
                <a:spcPct val="100000"/>
              </a:lnSpc>
            </a:pPr>
            <a:endParaRPr lang="en-US" altLang="en-US" sz="2400" dirty="0"/>
          </a:p>
          <a:p>
            <a:pPr>
              <a:lnSpc>
                <a:spcPct val="100000"/>
              </a:lnSpc>
            </a:pPr>
            <a:r>
              <a:rPr lang="en-US" altLang="en-US" sz="2400" dirty="0"/>
              <a:t>Local DNS server</a:t>
            </a:r>
          </a:p>
          <a:p>
            <a:pPr>
              <a:lnSpc>
                <a:spcPct val="100000"/>
              </a:lnSpc>
            </a:pPr>
            <a:r>
              <a:rPr lang="en-US" altLang="en-US" sz="2400" dirty="0"/>
              <a:t>Root DNS server</a:t>
            </a:r>
          </a:p>
          <a:p>
            <a:pPr>
              <a:lnSpc>
                <a:spcPct val="100000"/>
              </a:lnSpc>
            </a:pPr>
            <a:r>
              <a:rPr lang="en-US" altLang="en-US" sz="2400" dirty="0"/>
              <a:t>TLD DNS server</a:t>
            </a:r>
          </a:p>
          <a:p>
            <a:pPr>
              <a:lnSpc>
                <a:spcPct val="100000"/>
              </a:lnSpc>
            </a:pPr>
            <a:r>
              <a:rPr lang="en-US" altLang="en-US" sz="2400" dirty="0">
                <a:solidFill>
                  <a:srgbClr val="C00000"/>
                </a:solidFill>
              </a:rPr>
              <a:t>Authoritative</a:t>
            </a:r>
            <a:r>
              <a:rPr lang="en-US" altLang="en-US" sz="2400" dirty="0"/>
              <a:t> DNS server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429CF-A33F-1144-BE7E-0D2344445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15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73" grpId="0"/>
      <p:bldP spid="283674" grpId="0"/>
      <p:bldP spid="283675" grpId="0"/>
      <p:bldP spid="283676" grpId="0"/>
      <p:bldP spid="283677" grpId="0"/>
      <p:bldP spid="283678" grpId="0"/>
      <p:bldP spid="283707" grpId="0"/>
      <p:bldP spid="28370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 smtClean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</TotalTime>
  <Words>1390</Words>
  <Application>Microsoft Macintosh PowerPoint</Application>
  <PresentationFormat>Widescreen</PresentationFormat>
  <Paragraphs>303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3" baseType="lpstr">
      <vt:lpstr>Arial</vt:lpstr>
      <vt:lpstr>Arial Narrow</vt:lpstr>
      <vt:lpstr>Calibri</vt:lpstr>
      <vt:lpstr>Comic Sans MS</vt:lpstr>
      <vt:lpstr>Courier</vt:lpstr>
      <vt:lpstr>Courier New</vt:lpstr>
      <vt:lpstr>Helvetica</vt:lpstr>
      <vt:lpstr>Times New Roman</vt:lpstr>
      <vt:lpstr>Wingdings</vt:lpstr>
      <vt:lpstr>ZapfDingbats</vt:lpstr>
      <vt:lpstr>Office Theme</vt:lpstr>
      <vt:lpstr>Clip</vt:lpstr>
      <vt:lpstr>CS 352 Name Resolution</vt:lpstr>
      <vt:lpstr>Review of concepts</vt:lpstr>
      <vt:lpstr>Simple DNS</vt:lpstr>
      <vt:lpstr>Distributed and hierarchical database</vt:lpstr>
      <vt:lpstr>DNS Protocol</vt:lpstr>
      <vt:lpstr>DNS protocol: Message format</vt:lpstr>
      <vt:lpstr>DNS protocol: Message format</vt:lpstr>
      <vt:lpstr>DNS Protocol: Actions</vt:lpstr>
      <vt:lpstr>Example</vt:lpstr>
      <vt:lpstr>Query type</vt:lpstr>
      <vt:lpstr>Query type</vt:lpstr>
      <vt:lpstr>DNS caching</vt:lpstr>
      <vt:lpstr>DNS in action</vt:lpstr>
      <vt:lpstr>Bootstrapping DNS</vt:lpstr>
      <vt:lpstr>DNS may seem “basic”, low level, but …</vt:lpstr>
      <vt:lpstr>DNS Resource Records</vt:lpstr>
      <vt:lpstr>DNS is a distributed database</vt:lpstr>
      <vt:lpstr>DNS records</vt:lpstr>
      <vt:lpstr>DNS record example</vt:lpstr>
      <vt:lpstr>DNS record types</vt:lpstr>
      <vt:lpstr>Summary of DNS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1315</cp:revision>
  <cp:lastPrinted>2021-01-24T11:57:08Z</cp:lastPrinted>
  <dcterms:created xsi:type="dcterms:W3CDTF">2019-01-23T03:40:12Z</dcterms:created>
  <dcterms:modified xsi:type="dcterms:W3CDTF">2022-09-15T02:40:10Z</dcterms:modified>
</cp:coreProperties>
</file>